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7" r:id="rId3"/>
    <p:sldId id="268" r:id="rId4"/>
    <p:sldId id="269" r:id="rId5"/>
    <p:sldId id="270" r:id="rId6"/>
    <p:sldId id="271" r:id="rId7"/>
    <p:sldId id="259" r:id="rId8"/>
    <p:sldId id="266" r:id="rId9"/>
    <p:sldId id="264" r:id="rId10"/>
    <p:sldId id="272" r:id="rId11"/>
    <p:sldId id="263" r:id="rId12"/>
    <p:sldId id="265" r:id="rId13"/>
    <p:sldId id="273" r:id="rId14"/>
    <p:sldId id="274" r:id="rId15"/>
    <p:sldId id="275" r:id="rId16"/>
    <p:sldId id="276" r:id="rId17"/>
    <p:sldId id="277" r:id="rId18"/>
    <p:sldId id="278" r:id="rId19"/>
    <p:sldId id="279" r:id="rId20"/>
    <p:sldId id="280" r:id="rId21"/>
    <p:sldId id="281" r:id="rId22"/>
    <p:sldId id="283" r:id="rId23"/>
    <p:sldId id="282" r:id="rId24"/>
    <p:sldId id="284" r:id="rId25"/>
    <p:sldId id="285" r:id="rId26"/>
    <p:sldId id="286" r:id="rId27"/>
    <p:sldId id="287" r:id="rId2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2" autoAdjust="0"/>
    <p:restoredTop sz="94660"/>
  </p:normalViewPr>
  <p:slideViewPr>
    <p:cSldViewPr snapToGrid="0">
      <p:cViewPr varScale="1">
        <p:scale>
          <a:sx n="90" d="100"/>
          <a:sy n="90" d="100"/>
        </p:scale>
        <p:origin x="8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CDA5-BC93-A454-E6C0-4A44C32E7F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E9B71460-A0DA-E9D0-BE20-46C7AF95FA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B48628E7-B2BA-D1FD-DFEF-D2D082C74BB5}"/>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1E959E11-BBFE-84AF-47B3-C6C6F0769B4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767DBE81-64BB-B04E-7C9B-C4473BE8D556}"/>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3649661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8CED-8FB6-511D-8817-3189EC7E04D3}"/>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204E4AF3-DD82-3C26-A823-7EF26FDB15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65BF9A7-A6F2-2836-1A09-60FC47ECD266}"/>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E0BA7FD0-8AE9-F8B9-29F3-9064AF637B7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93054665-C412-734F-FF41-1345A0BD8269}"/>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1142497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7EBCE3-E4D7-26DE-BCA8-2488712917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61048904-0AB3-5B91-6F29-15BB7DB89B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9C55581-F8DD-0318-5CE8-72546032F5A8}"/>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9E12C4FD-DC97-05EE-D942-39695EF5414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4385A9DC-9AC7-DDE2-3A00-D1DB55F4AE4C}"/>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3598680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E1FA5-416D-46C7-8C42-4DF5B6B85807}"/>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52C8FFE-88C2-9D6A-4DA1-8E5D91BC4F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E8911CD-61F7-BA0B-70DB-4EE401333F8C}"/>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D3AE1736-16A6-D9D1-0B1C-95E5D50AB691}"/>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D3D5B67-3EC5-9E6A-27D9-AB9270B5BCE9}"/>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956920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2E4E-0AF2-B0A8-A8B1-CA2424E6F8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693EC112-7266-B98A-FBAD-A96C1AB8D83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9EF7B5-33B1-338C-7462-BCB05AA0FB24}"/>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A9C35EF8-AC0F-56FD-7B7B-A0B9F8C399D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265483D-5FA3-B063-08FF-E0CFE61F31A5}"/>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2986774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B85B-B2C8-87CA-F962-017D94FEEC42}"/>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5DECE007-51F3-78BE-C109-8C6DD215F3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5E12BC7D-F378-219C-65DA-26A772BCFA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7626DC27-3248-6A71-29D2-AD8EAF747D70}"/>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6" name="Footer Placeholder 5">
            <a:extLst>
              <a:ext uri="{FF2B5EF4-FFF2-40B4-BE49-F238E27FC236}">
                <a16:creationId xmlns:a16="http://schemas.microsoft.com/office/drawing/2014/main" id="{F79D16CB-C7AB-EB58-506B-A63C7E79E9D2}"/>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49883F81-7088-1906-09CB-E3CA959ECAF4}"/>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2737973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7518-D22E-11BB-674A-69831D34FB38}"/>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B938B73F-1869-75EE-E1D9-D16AAB9638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ACE0C4-B34F-7F23-04DB-01A21B6A6D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9AB9918F-C53D-1DF5-9B3D-11D23F21A4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EFAC2D-CE10-E50D-A31A-846C8D1478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A314C0DF-95F3-C86A-EB54-BA6A682BD9AE}"/>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8" name="Footer Placeholder 7">
            <a:extLst>
              <a:ext uri="{FF2B5EF4-FFF2-40B4-BE49-F238E27FC236}">
                <a16:creationId xmlns:a16="http://schemas.microsoft.com/office/drawing/2014/main" id="{15DD0376-32EB-BE92-33A0-C333E36E7039}"/>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B85ECFE6-750A-7EEC-52AB-3BEF7F7212BD}"/>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934279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F6F02-10F3-AEF6-08FA-7465D78BB7F9}"/>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1E43B994-F886-B98C-127E-3C23686544F8}"/>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4" name="Footer Placeholder 3">
            <a:extLst>
              <a:ext uri="{FF2B5EF4-FFF2-40B4-BE49-F238E27FC236}">
                <a16:creationId xmlns:a16="http://schemas.microsoft.com/office/drawing/2014/main" id="{64FAF089-EE52-00FF-DCAD-C2DCD7669D89}"/>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A59BCAE7-A195-EB59-9CCD-EAE04768A1ED}"/>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3228623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67A408-EFA4-4F83-1A9D-F9125626ACCE}"/>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3" name="Footer Placeholder 2">
            <a:extLst>
              <a:ext uri="{FF2B5EF4-FFF2-40B4-BE49-F238E27FC236}">
                <a16:creationId xmlns:a16="http://schemas.microsoft.com/office/drawing/2014/main" id="{E5B02742-C9D0-9351-C782-57B20434CD0A}"/>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509F8339-5162-B990-1B04-54CC1683843B}"/>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3629173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CAD08-FE8C-B1C5-314F-8F4F3AB6DB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BC4D6868-3812-0BEB-C42B-D1F2B51DA9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F57B6119-AEF2-99D4-F510-2641259A0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FFEF93-18BF-9AFD-C292-C5666277496B}"/>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6" name="Footer Placeholder 5">
            <a:extLst>
              <a:ext uri="{FF2B5EF4-FFF2-40B4-BE49-F238E27FC236}">
                <a16:creationId xmlns:a16="http://schemas.microsoft.com/office/drawing/2014/main" id="{D549C8D3-FD12-2DB6-BAF7-ABA6603B0C9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632283CF-352D-ED87-2690-ECD77F1E9374}"/>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2589255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B0E9-9347-2748-58B4-70C9A65CC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89F4A7C2-6A0D-9D7D-D8D9-979225AFEB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E9F974FF-D9D8-F50B-6071-CE971FFAC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D7E6CE-DC58-CCD9-9E59-5469CE9096C2}"/>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6" name="Footer Placeholder 5">
            <a:extLst>
              <a:ext uri="{FF2B5EF4-FFF2-40B4-BE49-F238E27FC236}">
                <a16:creationId xmlns:a16="http://schemas.microsoft.com/office/drawing/2014/main" id="{7F4AEB8F-6EFF-A3E2-EBA9-14A48EEDDD6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5385E6AD-1394-DEDD-DF67-F0C052F21473}"/>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3574031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9DDF9A-4C6F-0BCE-5137-3ADFD070DB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98E5786-3E14-24F6-80FA-E5FB57A2B2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CF1254BD-1FAC-48BA-92DA-D6BEB16F53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1D4F10C7-4331-CEFA-C64E-4CF0A3F00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a:extLst>
              <a:ext uri="{FF2B5EF4-FFF2-40B4-BE49-F238E27FC236}">
                <a16:creationId xmlns:a16="http://schemas.microsoft.com/office/drawing/2014/main" id="{3BDD58E3-294D-F1C1-7AB7-DB0212D673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FA82AE-D2EE-4A8A-8270-EDC0B7D799B5}" type="slidenum">
              <a:rPr lang="tr-TR" smtClean="0"/>
              <a:t>‹#›</a:t>
            </a:fld>
            <a:endParaRPr lang="tr-TR"/>
          </a:p>
        </p:txBody>
      </p:sp>
    </p:spTree>
    <p:extLst>
      <p:ext uri="{BB962C8B-B14F-4D97-AF65-F5344CB8AC3E}">
        <p14:creationId xmlns:p14="http://schemas.microsoft.com/office/powerpoint/2010/main" val="5526718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27C4DFAB-A27E-E577-6458-839CCB7D0689}"/>
              </a:ext>
            </a:extLst>
          </p:cNvPr>
          <p:cNvSpPr>
            <a:spLocks noGrp="1"/>
          </p:cNvSpPr>
          <p:nvPr>
            <p:ph type="ctrTitle"/>
          </p:nvPr>
        </p:nvSpPr>
        <p:spPr>
          <a:xfrm>
            <a:off x="1524000" y="1293338"/>
            <a:ext cx="9144000" cy="3274592"/>
          </a:xfrm>
        </p:spPr>
        <p:txBody>
          <a:bodyPr anchor="ctr">
            <a:normAutofit/>
          </a:bodyPr>
          <a:lstStyle/>
          <a:p>
            <a:r>
              <a:rPr lang="tr-TR" sz="7200" b="1" dirty="0">
                <a:solidFill>
                  <a:srgbClr val="002060"/>
                </a:solidFill>
              </a:rPr>
              <a:t>YAZILIM TASARIM MİMARİSİ VE İLKELERİ</a:t>
            </a:r>
          </a:p>
        </p:txBody>
      </p:sp>
      <p:sp>
        <p:nvSpPr>
          <p:cNvPr id="8" name="Subtitle 7">
            <a:extLst>
              <a:ext uri="{FF2B5EF4-FFF2-40B4-BE49-F238E27FC236}">
                <a16:creationId xmlns:a16="http://schemas.microsoft.com/office/drawing/2014/main" id="{F063935E-6D1E-4F3C-DAF3-D80FDA7DE1D6}"/>
              </a:ext>
            </a:extLst>
          </p:cNvPr>
          <p:cNvSpPr>
            <a:spLocks noGrp="1"/>
          </p:cNvSpPr>
          <p:nvPr>
            <p:ph type="subTitle" idx="1"/>
          </p:nvPr>
        </p:nvSpPr>
        <p:spPr>
          <a:xfrm>
            <a:off x="1524000" y="5514052"/>
            <a:ext cx="9144000" cy="651910"/>
          </a:xfrm>
        </p:spPr>
        <p:txBody>
          <a:bodyPr anchor="ctr">
            <a:normAutofit/>
          </a:bodyPr>
          <a:lstStyle/>
          <a:p>
            <a:r>
              <a:rPr lang="tr-TR" dirty="0"/>
              <a:t>Doç. Dr. Mehmet Akif </a:t>
            </a:r>
            <a:r>
              <a:rPr lang="tr-TR" dirty="0" err="1"/>
              <a:t>Çifçi</a:t>
            </a:r>
            <a:endParaRPr lang="tr-TR" dirty="0"/>
          </a:p>
        </p:txBody>
      </p:sp>
      <p:cxnSp>
        <p:nvCxnSpPr>
          <p:cNvPr id="19" name="Straight Connector 18">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8316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10021318" cy="1554480"/>
          </a:xfrm>
        </p:spPr>
        <p:txBody>
          <a:bodyPr anchor="ctr">
            <a:normAutofit fontScale="90000"/>
          </a:bodyPr>
          <a:lstStyle/>
          <a:p>
            <a:r>
              <a:rPr lang="tr-TR" sz="6000" b="1" dirty="0">
                <a:solidFill>
                  <a:srgbClr val="002060"/>
                </a:solidFill>
              </a:rPr>
              <a:t>Yazılım Mimarisi ve Tasarımının Önemi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2400" dirty="0">
                <a:solidFill>
                  <a:srgbClr val="002060"/>
                </a:solidFill>
                <a:latin typeface="Arial" panose="020B0604020202020204" pitchFamily="34" charset="0"/>
                <a:cs typeface="Arial" panose="020B0604020202020204" pitchFamily="34" charset="0"/>
              </a:rPr>
              <a:t>Ölçeklenebilirlik: </a:t>
            </a:r>
            <a:r>
              <a:rPr lang="tr-TR" sz="2400" dirty="0">
                <a:solidFill>
                  <a:schemeClr val="tx1">
                    <a:lumMod val="65000"/>
                    <a:lumOff val="35000"/>
                  </a:schemeClr>
                </a:solidFill>
                <a:latin typeface="Arial" panose="020B0604020202020204" pitchFamily="34" charset="0"/>
                <a:cs typeface="Arial" panose="020B0604020202020204" pitchFamily="34" charset="0"/>
              </a:rPr>
              <a:t>İyi bir yazılım mimarisi, sistem gereksinimleri değiştikçe ölçeklenebilirliği sağlar. Yeni gereksinimlere veya artan yük taleplerine kolayca uyum sağlanabilir.</a:t>
            </a:r>
          </a:p>
          <a:p>
            <a:r>
              <a:rPr lang="tr-TR" sz="2400" dirty="0">
                <a:solidFill>
                  <a:srgbClr val="002060"/>
                </a:solidFill>
                <a:latin typeface="Arial" panose="020B0604020202020204" pitchFamily="34" charset="0"/>
                <a:cs typeface="Arial" panose="020B0604020202020204" pitchFamily="34" charset="0"/>
              </a:rPr>
              <a:t>Test Edilebilirlik: </a:t>
            </a:r>
            <a:r>
              <a:rPr lang="tr-TR" sz="2400" dirty="0">
                <a:solidFill>
                  <a:schemeClr val="tx1">
                    <a:lumMod val="65000"/>
                    <a:lumOff val="35000"/>
                  </a:schemeClr>
                </a:solidFill>
                <a:latin typeface="Arial" panose="020B0604020202020204" pitchFamily="34" charset="0"/>
                <a:cs typeface="Arial" panose="020B0604020202020204" pitchFamily="34" charset="0"/>
              </a:rPr>
              <a:t>İyi bir tasarım, yazılımın test edilmesini kolaylaştırır. Modüler yapılar, bileşenlerin izole edilmesini ve bağımsız olarak test edilmesini sağlar.</a:t>
            </a:r>
          </a:p>
          <a:p>
            <a:r>
              <a:rPr lang="tr-TR" sz="2400" dirty="0">
                <a:solidFill>
                  <a:srgbClr val="002060"/>
                </a:solidFill>
                <a:latin typeface="Arial" panose="020B0604020202020204" pitchFamily="34" charset="0"/>
                <a:cs typeface="Arial" panose="020B0604020202020204" pitchFamily="34" charset="0"/>
              </a:rPr>
              <a:t>Yeniden Kullanılabilirlik: </a:t>
            </a:r>
            <a:r>
              <a:rPr lang="tr-TR" sz="2400" dirty="0">
                <a:solidFill>
                  <a:schemeClr val="tx1">
                    <a:lumMod val="65000"/>
                    <a:lumOff val="35000"/>
                  </a:schemeClr>
                </a:solidFill>
                <a:latin typeface="Arial" panose="020B0604020202020204" pitchFamily="34" charset="0"/>
                <a:cs typeface="Arial" panose="020B0604020202020204" pitchFamily="34" charset="0"/>
              </a:rPr>
              <a:t>İyi bir tasarım, bileşenlerin yeniden kullanılmasını teşvik eder. Bu, kodun daha az tekrarlanmasını ve geliştirme sürecinin hızlanmasını sağlar.</a:t>
            </a:r>
            <a:endParaRPr lang="tr-TR" sz="2400" dirty="0">
              <a:solidFill>
                <a:srgbClr val="002060"/>
              </a:solidFill>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554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057" name="Group 205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058" name="Rectangle 2057">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2059" name="Straight Connector 2058">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61" name="Rectangle 206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1026" name="Picture 2" descr="Yazılım geliştirme - Vikipedi">
            <a:extLst>
              <a:ext uri="{FF2B5EF4-FFF2-40B4-BE49-F238E27FC236}">
                <a16:creationId xmlns:a16="http://schemas.microsoft.com/office/drawing/2014/main" id="{C7D67B84-ED94-9405-11C8-710F9D987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181" y="573198"/>
            <a:ext cx="7195635" cy="5703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418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fontScale="90000"/>
          </a:bodyPr>
          <a:lstStyle/>
          <a:p>
            <a:r>
              <a:rPr lang="tr-TR" sz="6000" b="1" dirty="0">
                <a:solidFill>
                  <a:srgbClr val="002060"/>
                </a:solidFill>
              </a:rPr>
              <a:t>Yazılım Tasarım İlkeleri Nelerdir?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dirty="0">
                <a:solidFill>
                  <a:schemeClr val="tx1">
                    <a:lumMod val="65000"/>
                    <a:lumOff val="35000"/>
                  </a:schemeClr>
                </a:solidFill>
                <a:latin typeface="Arial" panose="020B0604020202020204" pitchFamily="34" charset="0"/>
                <a:cs typeface="Arial" panose="020B0604020202020204" pitchFamily="34" charset="0"/>
              </a:rPr>
              <a:t>DRY (</a:t>
            </a:r>
            <a:r>
              <a:rPr lang="tr-TR" dirty="0" err="1">
                <a:solidFill>
                  <a:schemeClr val="tx1">
                    <a:lumMod val="65000"/>
                    <a:lumOff val="35000"/>
                  </a:schemeClr>
                </a:solidFill>
                <a:latin typeface="Arial" panose="020B0604020202020204" pitchFamily="34" charset="0"/>
                <a:cs typeface="Arial" panose="020B0604020202020204" pitchFamily="34" charset="0"/>
              </a:rPr>
              <a:t>Don’t</a:t>
            </a:r>
            <a:r>
              <a:rPr lang="tr-TR" dirty="0">
                <a:solidFill>
                  <a:schemeClr val="tx1">
                    <a:lumMod val="65000"/>
                    <a:lumOff val="35000"/>
                  </a:schemeClr>
                </a:solidFill>
                <a:latin typeface="Arial" panose="020B0604020202020204" pitchFamily="34" charset="0"/>
                <a:cs typeface="Arial" panose="020B0604020202020204" pitchFamily="34" charset="0"/>
              </a:rPr>
              <a:t>’ </a:t>
            </a:r>
            <a:r>
              <a:rPr lang="tr-TR" dirty="0" err="1">
                <a:solidFill>
                  <a:schemeClr val="tx1">
                    <a:lumMod val="65000"/>
                    <a:lumOff val="35000"/>
                  </a:schemeClr>
                </a:solidFill>
                <a:latin typeface="Arial" panose="020B0604020202020204" pitchFamily="34" charset="0"/>
                <a:cs typeface="Arial" panose="020B0604020202020204" pitchFamily="34" charset="0"/>
              </a:rPr>
              <a:t>Repeat</a:t>
            </a:r>
            <a:r>
              <a:rPr lang="tr-TR" dirty="0">
                <a:solidFill>
                  <a:schemeClr val="tx1">
                    <a:lumMod val="65000"/>
                    <a:lumOff val="35000"/>
                  </a:schemeClr>
                </a:solidFill>
                <a:latin typeface="Arial" panose="020B0604020202020204" pitchFamily="34" charset="0"/>
                <a:cs typeface="Arial" panose="020B0604020202020204" pitchFamily="34" charset="0"/>
              </a:rPr>
              <a:t> Yourself)</a:t>
            </a:r>
          </a:p>
          <a:p>
            <a:r>
              <a:rPr lang="en-US" dirty="0">
                <a:solidFill>
                  <a:schemeClr val="tx1">
                    <a:lumMod val="65000"/>
                    <a:lumOff val="35000"/>
                  </a:schemeClr>
                </a:solidFill>
                <a:latin typeface="Arial" panose="020B0604020202020204" pitchFamily="34" charset="0"/>
                <a:cs typeface="Arial" panose="020B0604020202020204" pitchFamily="34" charset="0"/>
              </a:rPr>
              <a:t>KISS (Keeping It Simple, Stupid)</a:t>
            </a:r>
            <a:endParaRPr lang="tr-TR" dirty="0">
              <a:solidFill>
                <a:schemeClr val="tx1">
                  <a:lumMod val="65000"/>
                  <a:lumOff val="35000"/>
                </a:schemeClr>
              </a:solidFill>
              <a:latin typeface="Arial" panose="020B0604020202020204" pitchFamily="34" charset="0"/>
              <a:cs typeface="Arial" panose="020B0604020202020204" pitchFamily="34" charset="0"/>
            </a:endParaRPr>
          </a:p>
          <a:p>
            <a:r>
              <a:rPr lang="en-US" dirty="0">
                <a:solidFill>
                  <a:schemeClr val="tx1">
                    <a:lumMod val="65000"/>
                    <a:lumOff val="35000"/>
                  </a:schemeClr>
                </a:solidFill>
                <a:latin typeface="Arial" panose="020B0604020202020204" pitchFamily="34" charset="0"/>
                <a:cs typeface="Arial" panose="020B0604020202020204" pitchFamily="34" charset="0"/>
              </a:rPr>
              <a:t>YAGNI (You Aren’t </a:t>
            </a:r>
            <a:r>
              <a:rPr lang="en-US" dirty="0" err="1">
                <a:solidFill>
                  <a:schemeClr val="tx1">
                    <a:lumMod val="65000"/>
                    <a:lumOff val="35000"/>
                  </a:schemeClr>
                </a:solidFill>
                <a:latin typeface="Arial" panose="020B0604020202020204" pitchFamily="34" charset="0"/>
                <a:cs typeface="Arial" panose="020B0604020202020204" pitchFamily="34" charset="0"/>
              </a:rPr>
              <a:t>Gonna</a:t>
            </a:r>
            <a:r>
              <a:rPr lang="en-US" dirty="0">
                <a:solidFill>
                  <a:schemeClr val="tx1">
                    <a:lumMod val="65000"/>
                    <a:lumOff val="35000"/>
                  </a:schemeClr>
                </a:solidFill>
                <a:latin typeface="Arial" panose="020B0604020202020204" pitchFamily="34" charset="0"/>
                <a:cs typeface="Arial" panose="020B0604020202020204" pitchFamily="34" charset="0"/>
              </a:rPr>
              <a:t> Need It)</a:t>
            </a:r>
            <a:endParaRPr lang="tr-TR" dirty="0">
              <a:solidFill>
                <a:schemeClr val="tx1">
                  <a:lumMod val="65000"/>
                  <a:lumOff val="35000"/>
                </a:schemeClr>
              </a:solidFill>
              <a:latin typeface="Arial" panose="020B0604020202020204" pitchFamily="34" charset="0"/>
              <a:cs typeface="Arial" panose="020B0604020202020204" pitchFamily="34" charset="0"/>
            </a:endParaRPr>
          </a:p>
          <a:p>
            <a:r>
              <a:rPr lang="tr-TR" dirty="0" err="1">
                <a:solidFill>
                  <a:schemeClr val="tx1">
                    <a:lumMod val="65000"/>
                    <a:lumOff val="35000"/>
                  </a:schemeClr>
                </a:solidFill>
                <a:latin typeface="Arial" panose="020B0604020202020204" pitchFamily="34" charset="0"/>
                <a:cs typeface="Arial" panose="020B0604020202020204" pitchFamily="34" charset="0"/>
              </a:rPr>
              <a:t>SoC</a:t>
            </a:r>
            <a:r>
              <a:rPr lang="tr-TR" dirty="0">
                <a:solidFill>
                  <a:schemeClr val="tx1">
                    <a:lumMod val="65000"/>
                    <a:lumOff val="35000"/>
                  </a:schemeClr>
                </a:solidFill>
                <a:latin typeface="Arial" panose="020B0604020202020204" pitchFamily="34" charset="0"/>
                <a:cs typeface="Arial" panose="020B0604020202020204" pitchFamily="34" charset="0"/>
              </a:rPr>
              <a:t> (</a:t>
            </a:r>
            <a:r>
              <a:rPr lang="tr-TR" dirty="0" err="1">
                <a:solidFill>
                  <a:schemeClr val="tx1">
                    <a:lumMod val="65000"/>
                    <a:lumOff val="35000"/>
                  </a:schemeClr>
                </a:solidFill>
                <a:latin typeface="Arial" panose="020B0604020202020204" pitchFamily="34" charset="0"/>
                <a:cs typeface="Arial" panose="020B0604020202020204" pitchFamily="34" charset="0"/>
              </a:rPr>
              <a:t>Seperation</a:t>
            </a:r>
            <a:r>
              <a:rPr lang="tr-TR" dirty="0">
                <a:solidFill>
                  <a:schemeClr val="tx1">
                    <a:lumMod val="65000"/>
                    <a:lumOff val="35000"/>
                  </a:schemeClr>
                </a:solidFill>
                <a:latin typeface="Arial" panose="020B0604020202020204" pitchFamily="34" charset="0"/>
                <a:cs typeface="Arial" panose="020B0604020202020204" pitchFamily="34" charset="0"/>
              </a:rPr>
              <a:t> of </a:t>
            </a:r>
            <a:r>
              <a:rPr lang="tr-TR" dirty="0" err="1">
                <a:solidFill>
                  <a:schemeClr val="tx1">
                    <a:lumMod val="65000"/>
                    <a:lumOff val="35000"/>
                  </a:schemeClr>
                </a:solidFill>
                <a:latin typeface="Arial" panose="020B0604020202020204" pitchFamily="34" charset="0"/>
                <a:cs typeface="Arial" panose="020B0604020202020204" pitchFamily="34" charset="0"/>
              </a:rPr>
              <a:t>Concerns</a:t>
            </a:r>
            <a:r>
              <a:rPr lang="tr-TR" dirty="0">
                <a:solidFill>
                  <a:schemeClr val="tx1">
                    <a:lumMod val="65000"/>
                    <a:lumOff val="35000"/>
                  </a:schemeClr>
                </a:solidFill>
                <a:latin typeface="Arial" panose="020B0604020202020204" pitchFamily="34" charset="0"/>
                <a:cs typeface="Arial" panose="020B0604020202020204" pitchFamily="34" charset="0"/>
              </a:rPr>
              <a:t>)</a:t>
            </a:r>
          </a:p>
          <a:p>
            <a:r>
              <a:rPr lang="tr-TR" dirty="0">
                <a:solidFill>
                  <a:schemeClr val="tx1">
                    <a:lumMod val="65000"/>
                    <a:lumOff val="35000"/>
                  </a:schemeClr>
                </a:solidFill>
                <a:latin typeface="Arial" panose="020B0604020202020204" pitchFamily="34" charset="0"/>
                <a:cs typeface="Arial" panose="020B0604020202020204" pitchFamily="34" charset="0"/>
              </a:rPr>
              <a:t>SOLID</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4410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DRY (</a:t>
            </a:r>
            <a:r>
              <a:rPr lang="tr-TR" sz="6000" b="1" dirty="0" err="1">
                <a:solidFill>
                  <a:srgbClr val="002060"/>
                </a:solidFill>
              </a:rPr>
              <a:t>Don’t</a:t>
            </a:r>
            <a:r>
              <a:rPr lang="tr-TR" sz="6000" b="1" dirty="0">
                <a:solidFill>
                  <a:srgbClr val="002060"/>
                </a:solidFill>
              </a:rPr>
              <a:t>’ </a:t>
            </a:r>
            <a:r>
              <a:rPr lang="tr-TR" sz="6000" b="1" dirty="0" err="1">
                <a:solidFill>
                  <a:srgbClr val="002060"/>
                </a:solidFill>
              </a:rPr>
              <a:t>Repeat</a:t>
            </a:r>
            <a:r>
              <a:rPr lang="tr-TR" sz="6000" b="1" dirty="0">
                <a:solidFill>
                  <a:srgbClr val="002060"/>
                </a:solidFill>
              </a:rPr>
              <a:t> Yourself)</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Yazılım geliştirmenin temel prensiplerinden biri olan “</a:t>
            </a:r>
            <a:r>
              <a:rPr lang="tr-TR" sz="2400" dirty="0" err="1">
                <a:solidFill>
                  <a:schemeClr val="tx1">
                    <a:lumMod val="65000"/>
                    <a:lumOff val="35000"/>
                  </a:schemeClr>
                </a:solidFill>
                <a:latin typeface="Arial" panose="020B0604020202020204" pitchFamily="34" charset="0"/>
                <a:cs typeface="Arial" panose="020B0604020202020204" pitchFamily="34" charset="0"/>
              </a:rPr>
              <a:t>Don’t</a:t>
            </a:r>
            <a:r>
              <a:rPr lang="tr-TR" sz="2400" dirty="0">
                <a:solidFill>
                  <a:schemeClr val="tx1">
                    <a:lumMod val="65000"/>
                    <a:lumOff val="35000"/>
                  </a:schemeClr>
                </a:solidFill>
                <a:latin typeface="Arial" panose="020B0604020202020204" pitchFamily="34" charset="0"/>
                <a:cs typeface="Arial" panose="020B0604020202020204" pitchFamily="34" charset="0"/>
              </a:rPr>
              <a:t> </a:t>
            </a:r>
            <a:r>
              <a:rPr lang="tr-TR" sz="2400" dirty="0" err="1">
                <a:solidFill>
                  <a:schemeClr val="tx1">
                    <a:lumMod val="65000"/>
                    <a:lumOff val="35000"/>
                  </a:schemeClr>
                </a:solidFill>
                <a:latin typeface="Arial" panose="020B0604020202020204" pitchFamily="34" charset="0"/>
                <a:cs typeface="Arial" panose="020B0604020202020204" pitchFamily="34" charset="0"/>
              </a:rPr>
              <a:t>Repeat</a:t>
            </a:r>
            <a:r>
              <a:rPr lang="tr-TR" sz="2400" dirty="0">
                <a:solidFill>
                  <a:schemeClr val="tx1">
                    <a:lumMod val="65000"/>
                    <a:lumOff val="35000"/>
                  </a:schemeClr>
                </a:solidFill>
                <a:latin typeface="Arial" panose="020B0604020202020204" pitchFamily="34" charset="0"/>
                <a:cs typeface="Arial" panose="020B0604020202020204" pitchFamily="34" charset="0"/>
              </a:rPr>
              <a:t> Yourself” ya da kısaltmasıyla DRY, bir kod tabanının sadece bir yerde tanımlanması gerektiği ilkesini ifade eder. Bu prensip, yazılım mühendisliğinde hem kodun daha etkili bir şekilde yönetilmesini hem de kod tekrarını en aza indirerek bakım ve geliştirme süreçlerini kolaylaştırmayı amaçlar.</a:t>
            </a:r>
          </a:p>
          <a:p>
            <a:endParaRPr lang="tr-TR"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255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DRY (</a:t>
            </a:r>
            <a:r>
              <a:rPr lang="tr-TR" sz="6000" b="1" dirty="0" err="1">
                <a:solidFill>
                  <a:srgbClr val="002060"/>
                </a:solidFill>
              </a:rPr>
              <a:t>Don’t</a:t>
            </a:r>
            <a:r>
              <a:rPr lang="tr-TR" sz="6000" b="1" dirty="0">
                <a:solidFill>
                  <a:srgbClr val="002060"/>
                </a:solidFill>
              </a:rPr>
              <a:t>’ </a:t>
            </a:r>
            <a:r>
              <a:rPr lang="tr-TR" sz="6000" b="1" dirty="0" err="1">
                <a:solidFill>
                  <a:srgbClr val="002060"/>
                </a:solidFill>
              </a:rPr>
              <a:t>Repeat</a:t>
            </a:r>
            <a:r>
              <a:rPr lang="tr-TR" sz="6000" b="1" dirty="0">
                <a:solidFill>
                  <a:srgbClr val="002060"/>
                </a:solidFill>
              </a:rPr>
              <a:t> Yourself)</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DRY prensibinin temel felsefesi, aynı mantığı veya işlevselliği içeren kod bloklarının, bir kez yazılıp bir yerde tutularak diğer bölgelerde referans olarak kullanılmasıdır. Bu, hem kodun daha anlaşılır olmasını sağlar hem de herhangi bir değişiklik yapıldığında sadece bir yerde güncelleme yapılmasına olanak tanır.</a:t>
            </a:r>
          </a:p>
          <a:p>
            <a:r>
              <a:rPr lang="tr-TR" sz="2400" dirty="0">
                <a:solidFill>
                  <a:schemeClr val="tx1">
                    <a:lumMod val="65000"/>
                    <a:lumOff val="35000"/>
                  </a:schemeClr>
                </a:solidFill>
                <a:latin typeface="Arial" panose="020B0604020202020204" pitchFamily="34" charset="0"/>
                <a:cs typeface="Arial" panose="020B0604020202020204" pitchFamily="34" charset="0"/>
              </a:rPr>
              <a:t>Bir kod yazılırken birbirini tekrar eden ifadeler varsa bunlar </a:t>
            </a:r>
            <a:r>
              <a:rPr lang="tr-TR" sz="2400" dirty="0" err="1">
                <a:solidFill>
                  <a:schemeClr val="tx1">
                    <a:lumMod val="65000"/>
                    <a:lumOff val="35000"/>
                  </a:schemeClr>
                </a:solidFill>
                <a:latin typeface="Arial" panose="020B0604020202020204" pitchFamily="34" charset="0"/>
                <a:cs typeface="Arial" panose="020B0604020202020204" pitchFamily="34" charset="0"/>
              </a:rPr>
              <a:t>metotlaştırılarak</a:t>
            </a:r>
            <a:r>
              <a:rPr lang="tr-TR" sz="2400" dirty="0">
                <a:solidFill>
                  <a:schemeClr val="tx1">
                    <a:lumMod val="65000"/>
                    <a:lumOff val="35000"/>
                  </a:schemeClr>
                </a:solidFill>
                <a:latin typeface="Arial" panose="020B0604020202020204" pitchFamily="34" charset="0"/>
                <a:cs typeface="Arial" panose="020B0604020202020204" pitchFamily="34" charset="0"/>
              </a:rPr>
              <a:t> </a:t>
            </a:r>
            <a:r>
              <a:rPr lang="tr-TR" sz="2400" dirty="0" err="1">
                <a:solidFill>
                  <a:schemeClr val="tx1">
                    <a:lumMod val="65000"/>
                    <a:lumOff val="35000"/>
                  </a:schemeClr>
                </a:solidFill>
                <a:latin typeface="Arial" panose="020B0604020202020204" pitchFamily="34" charset="0"/>
                <a:cs typeface="Arial" panose="020B0604020202020204" pitchFamily="34" charset="0"/>
              </a:rPr>
              <a:t>reusable</a:t>
            </a:r>
            <a:r>
              <a:rPr lang="tr-TR" sz="2400" dirty="0">
                <a:solidFill>
                  <a:schemeClr val="tx1">
                    <a:lumMod val="65000"/>
                    <a:lumOff val="35000"/>
                  </a:schemeClr>
                </a:solidFill>
                <a:latin typeface="Arial" panose="020B0604020202020204" pitchFamily="34" charset="0"/>
                <a:cs typeface="Arial" panose="020B0604020202020204" pitchFamily="34" charset="0"/>
              </a:rPr>
              <a:t> bir hale getirilmeli, birbirini tekrar eden bloklardan kaçınılmalıdır.</a:t>
            </a:r>
          </a:p>
          <a:p>
            <a:endParaRPr lang="tr-TR"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993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fontScale="90000"/>
          </a:bodyPr>
          <a:lstStyle/>
          <a:p>
            <a:r>
              <a:rPr lang="en-US" sz="6000" b="1" dirty="0">
                <a:solidFill>
                  <a:srgbClr val="002060"/>
                </a:solidFill>
              </a:rPr>
              <a:t>KISS (Keeping It Simple, Stupid)</a:t>
            </a:r>
            <a:endParaRPr lang="tr-TR" sz="6000" b="1" dirty="0">
              <a:solidFill>
                <a:srgbClr val="002060"/>
              </a:solidFill>
            </a:endParaRP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Yazılım geliştirmenin dinamik dünyasında, karmaşıklığın kolayca kontrol dışına çıkabileceği bir ortamda, basitlik açıklığı, sürdürülebilirliği ve genel etkinliği destekleyen temel bir prensip olarak ortaya çıkar. Bu prensiplerden biri de “</a:t>
            </a:r>
            <a:r>
              <a:rPr lang="tr-TR" sz="2400" dirty="0" err="1">
                <a:solidFill>
                  <a:schemeClr val="tx1">
                    <a:lumMod val="65000"/>
                    <a:lumOff val="35000"/>
                  </a:schemeClr>
                </a:solidFill>
                <a:latin typeface="Arial" panose="020B0604020202020204" pitchFamily="34" charset="0"/>
                <a:cs typeface="Arial" panose="020B0604020202020204" pitchFamily="34" charset="0"/>
              </a:rPr>
              <a:t>Keeping</a:t>
            </a:r>
            <a:r>
              <a:rPr lang="tr-TR" sz="2400" dirty="0">
                <a:solidFill>
                  <a:schemeClr val="tx1">
                    <a:lumMod val="65000"/>
                    <a:lumOff val="35000"/>
                  </a:schemeClr>
                </a:solidFill>
                <a:latin typeface="Arial" panose="020B0604020202020204" pitchFamily="34" charset="0"/>
                <a:cs typeface="Arial" panose="020B0604020202020204" pitchFamily="34" charset="0"/>
              </a:rPr>
              <a:t> </a:t>
            </a:r>
            <a:r>
              <a:rPr lang="tr-TR" sz="2400" dirty="0" err="1">
                <a:solidFill>
                  <a:schemeClr val="tx1">
                    <a:lumMod val="65000"/>
                    <a:lumOff val="35000"/>
                  </a:schemeClr>
                </a:solidFill>
                <a:latin typeface="Arial" panose="020B0604020202020204" pitchFamily="34" charset="0"/>
                <a:cs typeface="Arial" panose="020B0604020202020204" pitchFamily="34" charset="0"/>
              </a:rPr>
              <a:t>It</a:t>
            </a:r>
            <a:r>
              <a:rPr lang="tr-TR" sz="2400" dirty="0">
                <a:solidFill>
                  <a:schemeClr val="tx1">
                    <a:lumMod val="65000"/>
                    <a:lumOff val="35000"/>
                  </a:schemeClr>
                </a:solidFill>
                <a:latin typeface="Arial" panose="020B0604020202020204" pitchFamily="34" charset="0"/>
                <a:cs typeface="Arial" panose="020B0604020202020204" pitchFamily="34" charset="0"/>
              </a:rPr>
              <a:t> Simple, </a:t>
            </a:r>
            <a:r>
              <a:rPr lang="tr-TR" sz="2400" dirty="0" err="1">
                <a:solidFill>
                  <a:schemeClr val="tx1">
                    <a:lumMod val="65000"/>
                    <a:lumOff val="35000"/>
                  </a:schemeClr>
                </a:solidFill>
                <a:latin typeface="Arial" panose="020B0604020202020204" pitchFamily="34" charset="0"/>
                <a:cs typeface="Arial" panose="020B0604020202020204" pitchFamily="34" charset="0"/>
              </a:rPr>
              <a:t>Stupid</a:t>
            </a:r>
            <a:r>
              <a:rPr lang="tr-TR" sz="2400" dirty="0">
                <a:solidFill>
                  <a:schemeClr val="tx1">
                    <a:lumMod val="65000"/>
                    <a:lumOff val="35000"/>
                  </a:schemeClr>
                </a:solidFill>
                <a:latin typeface="Arial" panose="020B0604020202020204" pitchFamily="34" charset="0"/>
                <a:cs typeface="Arial" panose="020B0604020202020204" pitchFamily="34" charset="0"/>
              </a:rPr>
              <a:t>” ya da KISS prensibidir. </a:t>
            </a:r>
            <a:r>
              <a:rPr lang="tr-TR" sz="2400" dirty="0" err="1">
                <a:solidFill>
                  <a:schemeClr val="tx1">
                    <a:lumMod val="65000"/>
                    <a:lumOff val="35000"/>
                  </a:schemeClr>
                </a:solidFill>
                <a:latin typeface="Arial" panose="020B0604020202020204" pitchFamily="34" charset="0"/>
                <a:cs typeface="Arial" panose="020B0604020202020204" pitchFamily="34" charset="0"/>
              </a:rPr>
              <a:t>KISS’in</a:t>
            </a:r>
            <a:r>
              <a:rPr lang="tr-TR" sz="2400" dirty="0">
                <a:solidFill>
                  <a:schemeClr val="tx1">
                    <a:lumMod val="65000"/>
                    <a:lumOff val="35000"/>
                  </a:schemeClr>
                </a:solidFill>
                <a:latin typeface="Arial" panose="020B0604020202020204" pitchFamily="34" charset="0"/>
                <a:cs typeface="Arial" panose="020B0604020202020204" pitchFamily="34" charset="0"/>
              </a:rPr>
              <a:t> özünü keşfedelim ve neden basitlik sadece bir tercih değil, başarılı yazılım geliştirmenin temel taşıdır, anlayalım.</a:t>
            </a:r>
          </a:p>
          <a:p>
            <a:endParaRPr lang="tr-TR" sz="2400"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795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fontScale="90000"/>
          </a:bodyPr>
          <a:lstStyle/>
          <a:p>
            <a:r>
              <a:rPr lang="en-US" sz="6000" b="1" dirty="0">
                <a:solidFill>
                  <a:srgbClr val="002060"/>
                </a:solidFill>
              </a:rPr>
              <a:t>KISS (Keeping It Simple, Stupid)</a:t>
            </a:r>
            <a:endParaRPr lang="tr-TR" sz="6000" b="1" dirty="0">
              <a:solidFill>
                <a:srgbClr val="002060"/>
              </a:solidFill>
            </a:endParaRP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Temelde KISS, sistemlerin gereksiz karmaşıklıktan ziyade basit tutulduğunda daha iyi çalıştığını öne sürer. Bu prensip, geliştiricilerin anlamayı zorlaştırabilecek ve hataların olasılığını artırabilecek gereksiz detaylardan, karmaşık tasarımlardan veya kafa karıştırıcı çözümlerden kaçınmalarını teşvik eder.</a:t>
            </a:r>
          </a:p>
          <a:p>
            <a:r>
              <a:rPr lang="tr-TR" sz="2400" dirty="0">
                <a:solidFill>
                  <a:schemeClr val="tx1">
                    <a:lumMod val="65000"/>
                    <a:lumOff val="35000"/>
                  </a:schemeClr>
                </a:solidFill>
                <a:latin typeface="Arial" panose="020B0604020202020204" pitchFamily="34" charset="0"/>
                <a:cs typeface="Arial" panose="020B0604020202020204" pitchFamily="34" charset="0"/>
              </a:rPr>
              <a:t>Basitlik ve sadelik prensibi. Kolay bir yol ile çözülebilecek bir problemi gereksiz ifadelerle karmaşık hale getirmemek gerektiğini söyler. Gerçekten ihtiyaca yönelik özellikleri öne çıkarmanın da altını çizer.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4558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fontScale="90000"/>
          </a:bodyPr>
          <a:lstStyle/>
          <a:p>
            <a:r>
              <a:rPr lang="en-US" sz="6000" b="1" dirty="0">
                <a:solidFill>
                  <a:srgbClr val="002060"/>
                </a:solidFill>
              </a:rPr>
              <a:t>YAGNI (You Aren’t </a:t>
            </a:r>
            <a:r>
              <a:rPr lang="en-US" sz="6000" b="1" dirty="0" err="1">
                <a:solidFill>
                  <a:srgbClr val="002060"/>
                </a:solidFill>
              </a:rPr>
              <a:t>Gonna</a:t>
            </a:r>
            <a:r>
              <a:rPr lang="en-US" sz="6000" b="1" dirty="0">
                <a:solidFill>
                  <a:srgbClr val="002060"/>
                </a:solidFill>
              </a:rPr>
              <a:t> Need It)</a:t>
            </a:r>
            <a:endParaRPr lang="tr-TR" sz="6000" b="1" dirty="0">
              <a:solidFill>
                <a:srgbClr val="002060"/>
              </a:solidFill>
            </a:endParaRP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Yazılım geliştirme süreçlerinde, YAGNI prensibi, yazılımcılara sadece mevcut ihtiyaçları karşılayacak özellikleri eklemelerini önerir. Gereksinimler dışında özellikler eklemek, kodun karmaşık hale gelmesine ve bakımını zorlaştırmaya neden olabilir. YAGNI prensibi, sadece mevcut ihtiyaçları karşılamaya odaklanarak yazılımın daha okunabilir, sade ve sürdürülebilir olmasını amaçlar.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082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fontScale="90000"/>
          </a:bodyPr>
          <a:lstStyle/>
          <a:p>
            <a:r>
              <a:rPr lang="en-US" sz="6000" b="1" dirty="0">
                <a:solidFill>
                  <a:srgbClr val="002060"/>
                </a:solidFill>
              </a:rPr>
              <a:t>YAGNI (You Aren’t </a:t>
            </a:r>
            <a:r>
              <a:rPr lang="en-US" sz="6000" b="1" dirty="0" err="1">
                <a:solidFill>
                  <a:srgbClr val="002060"/>
                </a:solidFill>
              </a:rPr>
              <a:t>Gonna</a:t>
            </a:r>
            <a:r>
              <a:rPr lang="en-US" sz="6000" b="1" dirty="0">
                <a:solidFill>
                  <a:srgbClr val="002060"/>
                </a:solidFill>
              </a:rPr>
              <a:t> Need It)</a:t>
            </a:r>
            <a:endParaRPr lang="tr-TR" sz="6000" b="1" dirty="0">
              <a:solidFill>
                <a:srgbClr val="002060"/>
              </a:solidFill>
            </a:endParaRP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Bu prensip, gereksiz karmaşıklığı azaltmanın yanı sıra hızlı geliştirme, daha az bakım ihtiyacı ve sistem esnekliği gibi avantajlar sağlar. Sürekli iletişim, ihtiyaç analizi ve temiz kod yazma prensipleriyle birleştirildiğinde, YAGNI prensibi, yazılım projelerinin daha etkili ve başarılı olmasına katkı sağlar.</a:t>
            </a:r>
          </a:p>
          <a:p>
            <a:r>
              <a:rPr lang="tr-TR" sz="2400" dirty="0">
                <a:solidFill>
                  <a:schemeClr val="tx1">
                    <a:lumMod val="65000"/>
                    <a:lumOff val="35000"/>
                  </a:schemeClr>
                </a:solidFill>
                <a:latin typeface="Arial" panose="020B0604020202020204" pitchFamily="34" charset="0"/>
                <a:cs typeface="Arial" panose="020B0604020202020204" pitchFamily="34" charset="0"/>
              </a:rPr>
              <a:t>İhtiyaç olmayan şeyleri ileride lazım olur düşüncesiyle sisteme dahil etmemek gerekir. Talep olmadan geliştirilen özellikler </a:t>
            </a:r>
            <a:r>
              <a:rPr lang="tr-TR" sz="2400" dirty="0" err="1">
                <a:solidFill>
                  <a:schemeClr val="tx1">
                    <a:lumMod val="65000"/>
                    <a:lumOff val="35000"/>
                  </a:schemeClr>
                </a:solidFill>
                <a:latin typeface="Arial" panose="020B0604020202020204" pitchFamily="34" charset="0"/>
                <a:cs typeface="Arial" panose="020B0604020202020204" pitchFamily="34" charset="0"/>
              </a:rPr>
              <a:t>extra</a:t>
            </a:r>
            <a:r>
              <a:rPr lang="tr-TR" sz="2400" dirty="0">
                <a:solidFill>
                  <a:schemeClr val="tx1">
                    <a:lumMod val="65000"/>
                    <a:lumOff val="35000"/>
                  </a:schemeClr>
                </a:solidFill>
                <a:latin typeface="Arial" panose="020B0604020202020204" pitchFamily="34" charset="0"/>
                <a:cs typeface="Arial" panose="020B0604020202020204" pitchFamily="34" charset="0"/>
              </a:rPr>
              <a:t> test eforu, dokümantasyon ve bakım zorluklarını da beraberinde getirir.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6524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fontScale="90000"/>
          </a:bodyPr>
          <a:lstStyle/>
          <a:p>
            <a:r>
              <a:rPr lang="en-US" sz="6000" b="1" dirty="0">
                <a:solidFill>
                  <a:srgbClr val="002060"/>
                </a:solidFill>
              </a:rPr>
              <a:t>YAGNI (You Aren’t </a:t>
            </a:r>
            <a:r>
              <a:rPr lang="en-US" sz="6000" b="1" dirty="0" err="1">
                <a:solidFill>
                  <a:srgbClr val="002060"/>
                </a:solidFill>
              </a:rPr>
              <a:t>Gonna</a:t>
            </a:r>
            <a:r>
              <a:rPr lang="en-US" sz="6000" b="1" dirty="0">
                <a:solidFill>
                  <a:srgbClr val="002060"/>
                </a:solidFill>
              </a:rPr>
              <a:t> Need It)</a:t>
            </a:r>
            <a:endParaRPr lang="tr-TR" sz="6000" b="1" dirty="0">
              <a:solidFill>
                <a:srgbClr val="002060"/>
              </a:solidFill>
            </a:endParaRP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Bu prensip, gereksiz karmaşıklığı azaltmanın yanı sıra hızlı geliştirme, daha az bakım ihtiyacı ve sistem esnekliği gibi avantajlar sağlar. Sürekli iletişim, ihtiyaç analizi ve temiz kod yazma prensipleriyle birleştirildiğinde, YAGNI prensibi, yazılım projelerinin daha etkili ve başarılı olmasına katkı sağlar.</a:t>
            </a:r>
          </a:p>
          <a:p>
            <a:r>
              <a:rPr lang="tr-TR" sz="2400" dirty="0">
                <a:solidFill>
                  <a:schemeClr val="tx1">
                    <a:lumMod val="65000"/>
                    <a:lumOff val="35000"/>
                  </a:schemeClr>
                </a:solidFill>
                <a:latin typeface="Arial" panose="020B0604020202020204" pitchFamily="34" charset="0"/>
                <a:cs typeface="Arial" panose="020B0604020202020204" pitchFamily="34" charset="0"/>
              </a:rPr>
              <a:t>İhtiyaç olmayan şeyleri ileride lazım olur düşüncesiyle sisteme dahil etmemek gerekir. Talep olmadan geliştirilen özellikler </a:t>
            </a:r>
            <a:r>
              <a:rPr lang="tr-TR" sz="2400" dirty="0" err="1">
                <a:solidFill>
                  <a:schemeClr val="tx1">
                    <a:lumMod val="65000"/>
                    <a:lumOff val="35000"/>
                  </a:schemeClr>
                </a:solidFill>
                <a:latin typeface="Arial" panose="020B0604020202020204" pitchFamily="34" charset="0"/>
                <a:cs typeface="Arial" panose="020B0604020202020204" pitchFamily="34" charset="0"/>
              </a:rPr>
              <a:t>extra</a:t>
            </a:r>
            <a:r>
              <a:rPr lang="tr-TR" sz="2400" dirty="0">
                <a:solidFill>
                  <a:schemeClr val="tx1">
                    <a:lumMod val="65000"/>
                    <a:lumOff val="35000"/>
                  </a:schemeClr>
                </a:solidFill>
                <a:latin typeface="Arial" panose="020B0604020202020204" pitchFamily="34" charset="0"/>
                <a:cs typeface="Arial" panose="020B0604020202020204" pitchFamily="34" charset="0"/>
              </a:rPr>
              <a:t> test eforu, dokümantasyon ve bakım zorluklarını da beraberinde getirir.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537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Yazılım Mimarisi Nedir?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2400" dirty="0">
                <a:solidFill>
                  <a:schemeClr val="tx1">
                    <a:lumMod val="75000"/>
                    <a:lumOff val="25000"/>
                  </a:schemeClr>
                </a:solidFill>
                <a:latin typeface="Arial" panose="020B0604020202020204" pitchFamily="34" charset="0"/>
                <a:cs typeface="Arial" panose="020B0604020202020204" pitchFamily="34" charset="0"/>
              </a:rPr>
              <a:t>Yazılım mimarisini kısaca, “sistemi tanımlayan en üst seviye kavramlar” olarak adlandırabiliriz. Seçeceğiniz program dilinden veri tabanına, esnekliğinden güvenlik ve donanım ihtiyaçlarına kadar bütün bir yazılım projesini kodlamaya başlamadan önce tasarlamak durumundasınız. Bir projenin alt yapısını tasarlayan kişiler de yazılım mimarlarıdır. Yazılım mimarı, yazılım projesini baştan sona tasarlar, gerekli yerlerde devreye girer ve yazılım süreci boyunca tasarladığı planın dışına çıkılmamasını sağlar.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47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en-US" sz="6000" b="1" dirty="0">
                <a:solidFill>
                  <a:srgbClr val="002060"/>
                </a:solidFill>
              </a:rPr>
              <a:t>SoC </a:t>
            </a:r>
            <a:r>
              <a:rPr lang="tr-TR" sz="6000" b="1" dirty="0">
                <a:solidFill>
                  <a:srgbClr val="002060"/>
                </a:solidFill>
              </a:rPr>
              <a:t>(</a:t>
            </a:r>
            <a:r>
              <a:rPr lang="tr-TR" sz="6000" b="1" dirty="0" err="1">
                <a:solidFill>
                  <a:srgbClr val="002060"/>
                </a:solidFill>
              </a:rPr>
              <a:t>Seperation</a:t>
            </a:r>
            <a:r>
              <a:rPr lang="tr-TR" sz="6000" b="1" dirty="0">
                <a:solidFill>
                  <a:srgbClr val="002060"/>
                </a:solidFill>
              </a:rPr>
              <a:t> of </a:t>
            </a:r>
            <a:r>
              <a:rPr lang="tr-TR" sz="6000" b="1" dirty="0" err="1">
                <a:solidFill>
                  <a:srgbClr val="002060"/>
                </a:solidFill>
              </a:rPr>
              <a:t>Concerns</a:t>
            </a:r>
            <a:r>
              <a:rPr lang="tr-TR" sz="6000" b="1" dirty="0">
                <a:solidFill>
                  <a:srgbClr val="002060"/>
                </a:solidFill>
              </a:rPr>
              <a:t>)</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2400" dirty="0" err="1">
                <a:solidFill>
                  <a:schemeClr val="tx1">
                    <a:lumMod val="65000"/>
                    <a:lumOff val="35000"/>
                  </a:schemeClr>
                </a:solidFill>
                <a:latin typeface="Arial" panose="020B0604020202020204" pitchFamily="34" charset="0"/>
                <a:cs typeface="Arial" panose="020B0604020202020204" pitchFamily="34" charset="0"/>
              </a:rPr>
              <a:t>Aspect</a:t>
            </a:r>
            <a:r>
              <a:rPr lang="tr-TR" sz="2400" dirty="0">
                <a:solidFill>
                  <a:schemeClr val="tx1">
                    <a:lumMod val="65000"/>
                    <a:lumOff val="35000"/>
                  </a:schemeClr>
                </a:solidFill>
                <a:latin typeface="Arial" panose="020B0604020202020204" pitchFamily="34" charset="0"/>
                <a:cs typeface="Arial" panose="020B0604020202020204" pitchFamily="34" charset="0"/>
              </a:rPr>
              <a:t> </a:t>
            </a:r>
            <a:r>
              <a:rPr lang="tr-TR" sz="2400" dirty="0" err="1">
                <a:solidFill>
                  <a:schemeClr val="tx1">
                    <a:lumMod val="65000"/>
                    <a:lumOff val="35000"/>
                  </a:schemeClr>
                </a:solidFill>
                <a:latin typeface="Arial" panose="020B0604020202020204" pitchFamily="34" charset="0"/>
                <a:cs typeface="Arial" panose="020B0604020202020204" pitchFamily="34" charset="0"/>
              </a:rPr>
              <a:t>Oriented</a:t>
            </a:r>
            <a:r>
              <a:rPr lang="tr-TR" sz="2400" dirty="0">
                <a:solidFill>
                  <a:schemeClr val="tx1">
                    <a:lumMod val="65000"/>
                    <a:lumOff val="35000"/>
                  </a:schemeClr>
                </a:solidFill>
                <a:latin typeface="Arial" panose="020B0604020202020204" pitchFamily="34" charset="0"/>
                <a:cs typeface="Arial" panose="020B0604020202020204" pitchFamily="34" charset="0"/>
              </a:rPr>
              <a:t> </a:t>
            </a:r>
            <a:r>
              <a:rPr lang="tr-TR" sz="2400" dirty="0" err="1">
                <a:solidFill>
                  <a:schemeClr val="tx1">
                    <a:lumMod val="65000"/>
                    <a:lumOff val="35000"/>
                  </a:schemeClr>
                </a:solidFill>
                <a:latin typeface="Arial" panose="020B0604020202020204" pitchFamily="34" charset="0"/>
                <a:cs typeface="Arial" panose="020B0604020202020204" pitchFamily="34" charset="0"/>
              </a:rPr>
              <a:t>Programming’in</a:t>
            </a:r>
            <a:r>
              <a:rPr lang="tr-TR" sz="2400" dirty="0">
                <a:solidFill>
                  <a:schemeClr val="tx1">
                    <a:lumMod val="65000"/>
                    <a:lumOff val="35000"/>
                  </a:schemeClr>
                </a:solidFill>
                <a:latin typeface="Arial" panose="020B0604020202020204" pitchFamily="34" charset="0"/>
                <a:cs typeface="Arial" panose="020B0604020202020204" pitchFamily="34" charset="0"/>
              </a:rPr>
              <a:t> önemli </a:t>
            </a:r>
            <a:r>
              <a:rPr lang="tr-TR" sz="2400" dirty="0" err="1">
                <a:solidFill>
                  <a:schemeClr val="tx1">
                    <a:lumMod val="65000"/>
                    <a:lumOff val="35000"/>
                  </a:schemeClr>
                </a:solidFill>
                <a:latin typeface="Arial" panose="020B0604020202020204" pitchFamily="34" charset="0"/>
                <a:cs typeface="Arial" panose="020B0604020202020204" pitchFamily="34" charset="0"/>
              </a:rPr>
              <a:t>prensiblerindendir</a:t>
            </a:r>
            <a:r>
              <a:rPr lang="tr-TR" sz="2400" dirty="0">
                <a:solidFill>
                  <a:schemeClr val="tx1">
                    <a:lumMod val="65000"/>
                    <a:lumOff val="35000"/>
                  </a:schemeClr>
                </a:solidFill>
                <a:latin typeface="Arial" panose="020B0604020202020204" pitchFamily="34" charset="0"/>
                <a:cs typeface="Arial" panose="020B0604020202020204" pitchFamily="34" charset="0"/>
              </a:rPr>
              <a:t>. Farklı işlevlere sahip parçaların birbirinden ayrı tutularak yönetilmesi gibi tanımlanabilir. </a:t>
            </a:r>
            <a:r>
              <a:rPr lang="tr-TR" sz="2400" dirty="0" err="1">
                <a:solidFill>
                  <a:schemeClr val="tx1">
                    <a:lumMod val="65000"/>
                    <a:lumOff val="35000"/>
                  </a:schemeClr>
                </a:solidFill>
                <a:latin typeface="Arial" panose="020B0604020202020204" pitchFamily="34" charset="0"/>
                <a:cs typeface="Arial" panose="020B0604020202020204" pitchFamily="34" charset="0"/>
              </a:rPr>
              <a:t>Archtirectural</a:t>
            </a:r>
            <a:r>
              <a:rPr lang="tr-TR" sz="2400" dirty="0">
                <a:solidFill>
                  <a:schemeClr val="tx1">
                    <a:lumMod val="65000"/>
                    <a:lumOff val="35000"/>
                  </a:schemeClr>
                </a:solidFill>
                <a:latin typeface="Arial" panose="020B0604020202020204" pitchFamily="34" charset="0"/>
                <a:cs typeface="Arial" panose="020B0604020202020204" pitchFamily="34" charset="0"/>
              </a:rPr>
              <a:t> bir </a:t>
            </a:r>
            <a:r>
              <a:rPr lang="tr-TR" sz="2400" dirty="0" err="1">
                <a:solidFill>
                  <a:schemeClr val="tx1">
                    <a:lumMod val="65000"/>
                    <a:lumOff val="35000"/>
                  </a:schemeClr>
                </a:solidFill>
                <a:latin typeface="Arial" panose="020B0604020202020204" pitchFamily="34" charset="0"/>
                <a:cs typeface="Arial" panose="020B0604020202020204" pitchFamily="34" charset="0"/>
              </a:rPr>
              <a:t>design</a:t>
            </a:r>
            <a:r>
              <a:rPr lang="tr-TR" sz="2400" dirty="0">
                <a:solidFill>
                  <a:schemeClr val="tx1">
                    <a:lumMod val="65000"/>
                    <a:lumOff val="35000"/>
                  </a:schemeClr>
                </a:solidFill>
                <a:latin typeface="Arial" panose="020B0604020202020204" pitchFamily="34" charset="0"/>
                <a:cs typeface="Arial" panose="020B0604020202020204" pitchFamily="34" charset="0"/>
              </a:rPr>
              <a:t> </a:t>
            </a:r>
            <a:r>
              <a:rPr lang="tr-TR" sz="2400" dirty="0" err="1">
                <a:solidFill>
                  <a:schemeClr val="tx1">
                    <a:lumMod val="65000"/>
                    <a:lumOff val="35000"/>
                  </a:schemeClr>
                </a:solidFill>
                <a:latin typeface="Arial" panose="020B0604020202020204" pitchFamily="34" charset="0"/>
                <a:cs typeface="Arial" panose="020B0604020202020204" pitchFamily="34" charset="0"/>
              </a:rPr>
              <a:t>pattern</a:t>
            </a:r>
            <a:r>
              <a:rPr lang="tr-TR" sz="2400" dirty="0">
                <a:solidFill>
                  <a:schemeClr val="tx1">
                    <a:lumMod val="65000"/>
                    <a:lumOff val="35000"/>
                  </a:schemeClr>
                </a:solidFill>
                <a:latin typeface="Arial" panose="020B0604020202020204" pitchFamily="34" charset="0"/>
                <a:cs typeface="Arial" panose="020B0604020202020204" pitchFamily="34" charset="0"/>
              </a:rPr>
              <a:t> olan </a:t>
            </a:r>
            <a:r>
              <a:rPr lang="tr-TR" sz="2400" dirty="0" err="1">
                <a:solidFill>
                  <a:schemeClr val="tx1">
                    <a:lumMod val="65000"/>
                    <a:lumOff val="35000"/>
                  </a:schemeClr>
                </a:solidFill>
                <a:latin typeface="Arial" panose="020B0604020202020204" pitchFamily="34" charset="0"/>
                <a:cs typeface="Arial" panose="020B0604020202020204" pitchFamily="34" charset="0"/>
              </a:rPr>
              <a:t>mvc</a:t>
            </a:r>
            <a:r>
              <a:rPr lang="tr-TR" sz="2400" dirty="0">
                <a:solidFill>
                  <a:schemeClr val="tx1">
                    <a:lumMod val="65000"/>
                    <a:lumOff val="35000"/>
                  </a:schemeClr>
                </a:solidFill>
                <a:latin typeface="Arial" panose="020B0604020202020204" pitchFamily="34" charset="0"/>
                <a:cs typeface="Arial" panose="020B0604020202020204" pitchFamily="34" charset="0"/>
              </a:rPr>
              <a:t> aslında bu prensibi açıklamanın en iyi örneklerinden biridir. Veri ve gösterimin soyutlandığı bu yapı, farklı işlevlere sahip olduğundan birbirinden ayrıştırılmıştır.</a:t>
            </a:r>
          </a:p>
          <a:p>
            <a:endParaRPr lang="tr-TR" sz="2400" dirty="0">
              <a:solidFill>
                <a:schemeClr val="tx1">
                  <a:lumMod val="65000"/>
                  <a:lumOff val="35000"/>
                </a:schemeClr>
              </a:solidFill>
              <a:latin typeface="Arial" panose="020B0604020202020204" pitchFamily="34" charset="0"/>
              <a:cs typeface="Arial" panose="020B0604020202020204" pitchFamily="34" charset="0"/>
            </a:endParaRPr>
          </a:p>
          <a:p>
            <a:r>
              <a:rPr lang="tr-TR" sz="2400" dirty="0">
                <a:solidFill>
                  <a:schemeClr val="tx1">
                    <a:lumMod val="65000"/>
                    <a:lumOff val="35000"/>
                  </a:schemeClr>
                </a:solidFill>
                <a:latin typeface="Arial" panose="020B0604020202020204" pitchFamily="34" charset="0"/>
                <a:cs typeface="Arial" panose="020B0604020202020204" pitchFamily="34" charset="0"/>
              </a:rPr>
              <a:t>Bu yapı sayesinde bir geliştirme yapılacağında, diğer yapıları etkilemeden geliştirme yapılabilir ve yönetilebilir.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926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SOLID</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5028" y="2923444"/>
            <a:ext cx="10253837" cy="3124658"/>
          </a:xfrm>
        </p:spPr>
        <p:txBody>
          <a:bodyPr anchor="ctr">
            <a:noAutofit/>
          </a:bodyPr>
          <a:lstStyle/>
          <a:p>
            <a:r>
              <a:rPr lang="tr-TR" dirty="0">
                <a:solidFill>
                  <a:srgbClr val="002060"/>
                </a:solidFill>
                <a:latin typeface="Arial" panose="020B0604020202020204" pitchFamily="34" charset="0"/>
                <a:cs typeface="Arial" panose="020B0604020202020204" pitchFamily="34" charset="0"/>
              </a:rPr>
              <a:t>S</a:t>
            </a:r>
            <a:r>
              <a:rPr lang="tr-TR" dirty="0">
                <a:solidFill>
                  <a:schemeClr val="tx1">
                    <a:lumMod val="65000"/>
                    <a:lumOff val="35000"/>
                  </a:schemeClr>
                </a:solidFill>
                <a:latin typeface="Arial" panose="020B0604020202020204" pitchFamily="34" charset="0"/>
                <a:cs typeface="Arial" panose="020B0604020202020204" pitchFamily="34" charset="0"/>
              </a:rPr>
              <a:t> - </a:t>
            </a:r>
            <a:r>
              <a:rPr lang="tr-TR" dirty="0" err="1">
                <a:solidFill>
                  <a:schemeClr val="tx1">
                    <a:lumMod val="65000"/>
                    <a:lumOff val="35000"/>
                  </a:schemeClr>
                </a:solidFill>
                <a:latin typeface="Arial" panose="020B0604020202020204" pitchFamily="34" charset="0"/>
                <a:cs typeface="Arial" panose="020B0604020202020204" pitchFamily="34" charset="0"/>
              </a:rPr>
              <a:t>Single</a:t>
            </a:r>
            <a:r>
              <a:rPr lang="tr-TR" dirty="0">
                <a:solidFill>
                  <a:schemeClr val="tx1">
                    <a:lumMod val="65000"/>
                    <a:lumOff val="35000"/>
                  </a:schemeClr>
                </a:solidFill>
                <a:latin typeface="Arial" panose="020B0604020202020204" pitchFamily="34" charset="0"/>
                <a:cs typeface="Arial" panose="020B0604020202020204" pitchFamily="34" charset="0"/>
              </a:rPr>
              <a:t> </a:t>
            </a:r>
            <a:r>
              <a:rPr lang="tr-TR" dirty="0" err="1">
                <a:solidFill>
                  <a:schemeClr val="tx1">
                    <a:lumMod val="65000"/>
                    <a:lumOff val="35000"/>
                  </a:schemeClr>
                </a:solidFill>
                <a:latin typeface="Arial" panose="020B0604020202020204" pitchFamily="34" charset="0"/>
                <a:cs typeface="Arial" panose="020B0604020202020204" pitchFamily="34" charset="0"/>
              </a:rPr>
              <a:t>Responsibility</a:t>
            </a:r>
            <a:r>
              <a:rPr lang="tr-TR" dirty="0">
                <a:solidFill>
                  <a:schemeClr val="tx1">
                    <a:lumMod val="65000"/>
                    <a:lumOff val="35000"/>
                  </a:schemeClr>
                </a:solidFill>
                <a:latin typeface="Arial" panose="020B0604020202020204" pitchFamily="34" charset="0"/>
                <a:cs typeface="Arial" panose="020B0604020202020204" pitchFamily="34" charset="0"/>
              </a:rPr>
              <a:t> (Tek Sorumluluk Prensibi)</a:t>
            </a:r>
          </a:p>
          <a:p>
            <a:r>
              <a:rPr lang="tr-TR" dirty="0">
                <a:solidFill>
                  <a:srgbClr val="002060"/>
                </a:solidFill>
                <a:latin typeface="Arial" panose="020B0604020202020204" pitchFamily="34" charset="0"/>
                <a:cs typeface="Arial" panose="020B0604020202020204" pitchFamily="34" charset="0"/>
              </a:rPr>
              <a:t>O</a:t>
            </a:r>
            <a:r>
              <a:rPr lang="tr-TR" dirty="0">
                <a:solidFill>
                  <a:schemeClr val="tx1">
                    <a:lumMod val="65000"/>
                    <a:lumOff val="35000"/>
                  </a:schemeClr>
                </a:solidFill>
                <a:latin typeface="Arial" panose="020B0604020202020204" pitchFamily="34" charset="0"/>
                <a:cs typeface="Arial" panose="020B0604020202020204" pitchFamily="34" charset="0"/>
              </a:rPr>
              <a:t> - Open </a:t>
            </a:r>
            <a:r>
              <a:rPr lang="tr-TR" dirty="0" err="1">
                <a:solidFill>
                  <a:schemeClr val="tx1">
                    <a:lumMod val="65000"/>
                    <a:lumOff val="35000"/>
                  </a:schemeClr>
                </a:solidFill>
                <a:latin typeface="Arial" panose="020B0604020202020204" pitchFamily="34" charset="0"/>
                <a:cs typeface="Arial" panose="020B0604020202020204" pitchFamily="34" charset="0"/>
              </a:rPr>
              <a:t>Closed</a:t>
            </a:r>
            <a:r>
              <a:rPr lang="tr-TR" dirty="0">
                <a:solidFill>
                  <a:schemeClr val="tx1">
                    <a:lumMod val="65000"/>
                    <a:lumOff val="35000"/>
                  </a:schemeClr>
                </a:solidFill>
                <a:latin typeface="Arial" panose="020B0604020202020204" pitchFamily="34" charset="0"/>
                <a:cs typeface="Arial" panose="020B0604020202020204" pitchFamily="34" charset="0"/>
              </a:rPr>
              <a:t> (Açık-Kapalı Prensibi)</a:t>
            </a:r>
          </a:p>
          <a:p>
            <a:r>
              <a:rPr lang="tr-TR" dirty="0">
                <a:solidFill>
                  <a:srgbClr val="002060"/>
                </a:solidFill>
                <a:latin typeface="Arial" panose="020B0604020202020204" pitchFamily="34" charset="0"/>
                <a:cs typeface="Arial" panose="020B0604020202020204" pitchFamily="34" charset="0"/>
              </a:rPr>
              <a:t>L</a:t>
            </a:r>
            <a:r>
              <a:rPr lang="tr-TR" dirty="0">
                <a:solidFill>
                  <a:schemeClr val="tx1">
                    <a:lumMod val="65000"/>
                    <a:lumOff val="35000"/>
                  </a:schemeClr>
                </a:solidFill>
                <a:latin typeface="Arial" panose="020B0604020202020204" pitchFamily="34" charset="0"/>
                <a:cs typeface="Arial" panose="020B0604020202020204" pitchFamily="34" charset="0"/>
              </a:rPr>
              <a:t> - </a:t>
            </a:r>
            <a:r>
              <a:rPr lang="tr-TR" dirty="0" err="1">
                <a:solidFill>
                  <a:schemeClr val="tx1">
                    <a:lumMod val="65000"/>
                    <a:lumOff val="35000"/>
                  </a:schemeClr>
                </a:solidFill>
                <a:latin typeface="Arial" panose="020B0604020202020204" pitchFamily="34" charset="0"/>
                <a:cs typeface="Arial" panose="020B0604020202020204" pitchFamily="34" charset="0"/>
              </a:rPr>
              <a:t>Liskov</a:t>
            </a:r>
            <a:r>
              <a:rPr lang="tr-TR" dirty="0">
                <a:solidFill>
                  <a:schemeClr val="tx1">
                    <a:lumMod val="65000"/>
                    <a:lumOff val="35000"/>
                  </a:schemeClr>
                </a:solidFill>
                <a:latin typeface="Arial" panose="020B0604020202020204" pitchFamily="34" charset="0"/>
                <a:cs typeface="Arial" panose="020B0604020202020204" pitchFamily="34" charset="0"/>
              </a:rPr>
              <a:t> </a:t>
            </a:r>
            <a:r>
              <a:rPr lang="tr-TR" dirty="0" err="1">
                <a:solidFill>
                  <a:schemeClr val="tx1">
                    <a:lumMod val="65000"/>
                    <a:lumOff val="35000"/>
                  </a:schemeClr>
                </a:solidFill>
                <a:latin typeface="Arial" panose="020B0604020202020204" pitchFamily="34" charset="0"/>
                <a:cs typeface="Arial" panose="020B0604020202020204" pitchFamily="34" charset="0"/>
              </a:rPr>
              <a:t>Substitution</a:t>
            </a:r>
            <a:r>
              <a:rPr lang="tr-TR" dirty="0">
                <a:solidFill>
                  <a:schemeClr val="tx1">
                    <a:lumMod val="65000"/>
                    <a:lumOff val="35000"/>
                  </a:schemeClr>
                </a:solidFill>
                <a:latin typeface="Arial" panose="020B0604020202020204" pitchFamily="34" charset="0"/>
                <a:cs typeface="Arial" panose="020B0604020202020204" pitchFamily="34" charset="0"/>
              </a:rPr>
              <a:t> (</a:t>
            </a:r>
            <a:r>
              <a:rPr lang="tr-TR" dirty="0" err="1">
                <a:solidFill>
                  <a:schemeClr val="tx1">
                    <a:lumMod val="65000"/>
                    <a:lumOff val="35000"/>
                  </a:schemeClr>
                </a:solidFill>
                <a:latin typeface="Arial" panose="020B0604020202020204" pitchFamily="34" charset="0"/>
                <a:cs typeface="Arial" panose="020B0604020202020204" pitchFamily="34" charset="0"/>
              </a:rPr>
              <a:t>Liskov</a:t>
            </a:r>
            <a:r>
              <a:rPr lang="tr-TR" dirty="0">
                <a:solidFill>
                  <a:schemeClr val="tx1">
                    <a:lumMod val="65000"/>
                    <a:lumOff val="35000"/>
                  </a:schemeClr>
                </a:solidFill>
                <a:latin typeface="Arial" panose="020B0604020202020204" pitchFamily="34" charset="0"/>
                <a:cs typeface="Arial" panose="020B0604020202020204" pitchFamily="34" charset="0"/>
              </a:rPr>
              <a:t> Yerine Geçme Prensibi)</a:t>
            </a:r>
          </a:p>
          <a:p>
            <a:r>
              <a:rPr lang="tr-TR" dirty="0">
                <a:solidFill>
                  <a:srgbClr val="002060"/>
                </a:solidFill>
                <a:latin typeface="Arial" panose="020B0604020202020204" pitchFamily="34" charset="0"/>
                <a:cs typeface="Arial" panose="020B0604020202020204" pitchFamily="34" charset="0"/>
              </a:rPr>
              <a:t>I</a:t>
            </a:r>
            <a:r>
              <a:rPr lang="tr-TR" dirty="0">
                <a:solidFill>
                  <a:schemeClr val="tx1">
                    <a:lumMod val="65000"/>
                    <a:lumOff val="35000"/>
                  </a:schemeClr>
                </a:solidFill>
                <a:latin typeface="Arial" panose="020B0604020202020204" pitchFamily="34" charset="0"/>
                <a:cs typeface="Arial" panose="020B0604020202020204" pitchFamily="34" charset="0"/>
              </a:rPr>
              <a:t> - </a:t>
            </a:r>
            <a:r>
              <a:rPr lang="tr-TR" dirty="0" err="1">
                <a:solidFill>
                  <a:schemeClr val="tx1">
                    <a:lumMod val="65000"/>
                    <a:lumOff val="35000"/>
                  </a:schemeClr>
                </a:solidFill>
                <a:latin typeface="Arial" panose="020B0604020202020204" pitchFamily="34" charset="0"/>
                <a:cs typeface="Arial" panose="020B0604020202020204" pitchFamily="34" charset="0"/>
              </a:rPr>
              <a:t>Interface</a:t>
            </a:r>
            <a:r>
              <a:rPr lang="tr-TR" dirty="0">
                <a:solidFill>
                  <a:schemeClr val="tx1">
                    <a:lumMod val="65000"/>
                    <a:lumOff val="35000"/>
                  </a:schemeClr>
                </a:solidFill>
                <a:latin typeface="Arial" panose="020B0604020202020204" pitchFamily="34" charset="0"/>
                <a:cs typeface="Arial" panose="020B0604020202020204" pitchFamily="34" charset="0"/>
              </a:rPr>
              <a:t> </a:t>
            </a:r>
            <a:r>
              <a:rPr lang="tr-TR" dirty="0" err="1">
                <a:solidFill>
                  <a:schemeClr val="tx1">
                    <a:lumMod val="65000"/>
                    <a:lumOff val="35000"/>
                  </a:schemeClr>
                </a:solidFill>
                <a:latin typeface="Arial" panose="020B0604020202020204" pitchFamily="34" charset="0"/>
                <a:cs typeface="Arial" panose="020B0604020202020204" pitchFamily="34" charset="0"/>
              </a:rPr>
              <a:t>Segregation</a:t>
            </a:r>
            <a:r>
              <a:rPr lang="tr-TR" dirty="0">
                <a:solidFill>
                  <a:schemeClr val="tx1">
                    <a:lumMod val="65000"/>
                    <a:lumOff val="35000"/>
                  </a:schemeClr>
                </a:solidFill>
                <a:latin typeface="Arial" panose="020B0604020202020204" pitchFamily="34" charset="0"/>
                <a:cs typeface="Arial" panose="020B0604020202020204" pitchFamily="34" charset="0"/>
              </a:rPr>
              <a:t> (Arayüz Ayırma Prensibi)</a:t>
            </a:r>
          </a:p>
          <a:p>
            <a:r>
              <a:rPr lang="tr-TR" dirty="0">
                <a:solidFill>
                  <a:srgbClr val="002060"/>
                </a:solidFill>
                <a:latin typeface="Arial" panose="020B0604020202020204" pitchFamily="34" charset="0"/>
                <a:cs typeface="Arial" panose="020B0604020202020204" pitchFamily="34" charset="0"/>
              </a:rPr>
              <a:t>D</a:t>
            </a:r>
            <a:r>
              <a:rPr lang="tr-TR" dirty="0">
                <a:solidFill>
                  <a:schemeClr val="tx1">
                    <a:lumMod val="65000"/>
                    <a:lumOff val="35000"/>
                  </a:schemeClr>
                </a:solidFill>
                <a:latin typeface="Arial" panose="020B0604020202020204" pitchFamily="34" charset="0"/>
                <a:cs typeface="Arial" panose="020B0604020202020204" pitchFamily="34" charset="0"/>
              </a:rPr>
              <a:t> - </a:t>
            </a:r>
            <a:r>
              <a:rPr lang="tr-TR" dirty="0" err="1">
                <a:solidFill>
                  <a:schemeClr val="tx1">
                    <a:lumMod val="65000"/>
                    <a:lumOff val="35000"/>
                  </a:schemeClr>
                </a:solidFill>
                <a:latin typeface="Arial" panose="020B0604020202020204" pitchFamily="34" charset="0"/>
                <a:cs typeface="Arial" panose="020B0604020202020204" pitchFamily="34" charset="0"/>
              </a:rPr>
              <a:t>Dependency</a:t>
            </a:r>
            <a:r>
              <a:rPr lang="tr-TR" dirty="0">
                <a:solidFill>
                  <a:schemeClr val="tx1">
                    <a:lumMod val="65000"/>
                    <a:lumOff val="35000"/>
                  </a:schemeClr>
                </a:solidFill>
                <a:latin typeface="Arial" panose="020B0604020202020204" pitchFamily="34" charset="0"/>
                <a:cs typeface="Arial" panose="020B0604020202020204" pitchFamily="34" charset="0"/>
              </a:rPr>
              <a:t> </a:t>
            </a:r>
            <a:r>
              <a:rPr lang="tr-TR" dirty="0" err="1">
                <a:solidFill>
                  <a:schemeClr val="tx1">
                    <a:lumMod val="65000"/>
                    <a:lumOff val="35000"/>
                  </a:schemeClr>
                </a:solidFill>
                <a:latin typeface="Arial" panose="020B0604020202020204" pitchFamily="34" charset="0"/>
                <a:cs typeface="Arial" panose="020B0604020202020204" pitchFamily="34" charset="0"/>
              </a:rPr>
              <a:t>Inversion</a:t>
            </a:r>
            <a:r>
              <a:rPr lang="tr-TR" dirty="0">
                <a:solidFill>
                  <a:schemeClr val="tx1">
                    <a:lumMod val="65000"/>
                    <a:lumOff val="35000"/>
                  </a:schemeClr>
                </a:solidFill>
                <a:latin typeface="Arial" panose="020B0604020202020204" pitchFamily="34" charset="0"/>
                <a:cs typeface="Arial" panose="020B0604020202020204" pitchFamily="34" charset="0"/>
              </a:rPr>
              <a:t> (Bağımlılıkları Tersine Çevirme Prensibi)</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429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057" name="Group 205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058" name="Rectangle 2057">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2059" name="Straight Connector 2058">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61" name="Rectangle 206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AutoShape 2" descr="SOLID nedir? SOLID Prensipleri Nelerdir? - Ufuk.in">
            <a:extLst>
              <a:ext uri="{FF2B5EF4-FFF2-40B4-BE49-F238E27FC236}">
                <a16:creationId xmlns:a16="http://schemas.microsoft.com/office/drawing/2014/main" id="{893A4550-F9DA-25DB-B1D7-2EB72B356EE5}"/>
              </a:ext>
            </a:extLst>
          </p:cNvPr>
          <p:cNvSpPr>
            <a:spLocks noChangeAspect="1" noChangeArrowheads="1"/>
          </p:cNvSpPr>
          <p:nvPr/>
        </p:nvSpPr>
        <p:spPr bwMode="auto">
          <a:xfrm>
            <a:off x="5943600" y="3276600"/>
            <a:ext cx="2704214" cy="27042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3" name="Picture 2">
            <a:extLst>
              <a:ext uri="{FF2B5EF4-FFF2-40B4-BE49-F238E27FC236}">
                <a16:creationId xmlns:a16="http://schemas.microsoft.com/office/drawing/2014/main" id="{E9044450-0FC0-40B7-42B0-9DA9FF18E677}"/>
              </a:ext>
            </a:extLst>
          </p:cNvPr>
          <p:cNvPicPr>
            <a:picLocks noChangeAspect="1"/>
          </p:cNvPicPr>
          <p:nvPr/>
        </p:nvPicPr>
        <p:blipFill>
          <a:blip r:embed="rId2">
            <a:duotone>
              <a:schemeClr val="accent4">
                <a:shade val="45000"/>
                <a:satMod val="135000"/>
              </a:schemeClr>
              <a:prstClr val="white"/>
            </a:duotone>
          </a:blip>
          <a:stretch>
            <a:fillRect/>
          </a:stretch>
        </p:blipFill>
        <p:spPr>
          <a:xfrm>
            <a:off x="1871209" y="651788"/>
            <a:ext cx="8873527" cy="5545954"/>
          </a:xfrm>
          <a:prstGeom prst="rect">
            <a:avLst/>
          </a:prstGeom>
        </p:spPr>
      </p:pic>
    </p:spTree>
    <p:extLst>
      <p:ext uri="{BB962C8B-B14F-4D97-AF65-F5344CB8AC3E}">
        <p14:creationId xmlns:p14="http://schemas.microsoft.com/office/powerpoint/2010/main" val="988835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fontScale="90000"/>
          </a:bodyPr>
          <a:lstStyle/>
          <a:p>
            <a:r>
              <a:rPr lang="en-US" sz="6000" b="1" dirty="0">
                <a:solidFill>
                  <a:srgbClr val="002060"/>
                </a:solidFill>
              </a:rPr>
              <a:t>Single Responsibility (Tek </a:t>
            </a:r>
            <a:r>
              <a:rPr lang="en-US" sz="6000" b="1" dirty="0" err="1">
                <a:solidFill>
                  <a:srgbClr val="002060"/>
                </a:solidFill>
              </a:rPr>
              <a:t>Sorumluluk</a:t>
            </a:r>
            <a:r>
              <a:rPr lang="en-US" sz="6000" b="1" dirty="0">
                <a:solidFill>
                  <a:srgbClr val="002060"/>
                </a:solidFill>
              </a:rPr>
              <a:t> </a:t>
            </a:r>
            <a:r>
              <a:rPr lang="en-US" sz="6000" b="1" dirty="0" err="1">
                <a:solidFill>
                  <a:srgbClr val="002060"/>
                </a:solidFill>
              </a:rPr>
              <a:t>Prensibi</a:t>
            </a:r>
            <a:r>
              <a:rPr lang="en-US" sz="6000" b="1" dirty="0">
                <a:solidFill>
                  <a:srgbClr val="002060"/>
                </a:solidFill>
              </a:rPr>
              <a:t>)</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2400" dirty="0" err="1">
                <a:solidFill>
                  <a:schemeClr val="tx1">
                    <a:lumMod val="65000"/>
                    <a:lumOff val="35000"/>
                  </a:schemeClr>
                </a:solidFill>
                <a:latin typeface="Arial" panose="020B0604020202020204" pitchFamily="34" charset="0"/>
                <a:cs typeface="Arial" panose="020B0604020202020204" pitchFamily="34" charset="0"/>
              </a:rPr>
              <a:t>Single</a:t>
            </a:r>
            <a:r>
              <a:rPr lang="tr-TR" sz="2400" dirty="0">
                <a:solidFill>
                  <a:schemeClr val="tx1">
                    <a:lumMod val="65000"/>
                    <a:lumOff val="35000"/>
                  </a:schemeClr>
                </a:solidFill>
                <a:latin typeface="Arial" panose="020B0604020202020204" pitchFamily="34" charset="0"/>
                <a:cs typeface="Arial" panose="020B0604020202020204" pitchFamily="34" charset="0"/>
              </a:rPr>
              <a:t> </a:t>
            </a:r>
            <a:r>
              <a:rPr lang="tr-TR" sz="2400" dirty="0" err="1">
                <a:solidFill>
                  <a:schemeClr val="tx1">
                    <a:lumMod val="65000"/>
                    <a:lumOff val="35000"/>
                  </a:schemeClr>
                </a:solidFill>
                <a:latin typeface="Arial" panose="020B0604020202020204" pitchFamily="34" charset="0"/>
                <a:cs typeface="Arial" panose="020B0604020202020204" pitchFamily="34" charset="0"/>
              </a:rPr>
              <a:t>Responsibility</a:t>
            </a:r>
            <a:r>
              <a:rPr lang="tr-TR" sz="2400" dirty="0">
                <a:solidFill>
                  <a:schemeClr val="tx1">
                    <a:lumMod val="65000"/>
                    <a:lumOff val="35000"/>
                  </a:schemeClr>
                </a:solidFill>
                <a:latin typeface="Arial" panose="020B0604020202020204" pitchFamily="34" charset="0"/>
                <a:cs typeface="Arial" panose="020B0604020202020204" pitchFamily="34" charset="0"/>
              </a:rPr>
              <a:t> Prensibine göre temelde her sınıfın veya modülün tek bir sorumluluğu olması gerekir. Yani aslında bir sınıfın veya modülün değiştirilmesi/güncellenmesi için sadece bir sebebin, yani üslendiği sorumluluğun değişmesi gerektiğini anlatır. Okuması daha kolay ve daha sürdürülebilir bir kod yapısı amaçlar.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972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10680322" cy="1554480"/>
          </a:xfrm>
        </p:spPr>
        <p:txBody>
          <a:bodyPr anchor="ctr">
            <a:normAutofit fontScale="90000"/>
          </a:bodyPr>
          <a:lstStyle/>
          <a:p>
            <a:r>
              <a:rPr lang="en-US" sz="6000" b="1" dirty="0">
                <a:solidFill>
                  <a:srgbClr val="002060"/>
                </a:solidFill>
              </a:rPr>
              <a:t>Open Closed (</a:t>
            </a:r>
            <a:r>
              <a:rPr lang="en-US" sz="6000" b="1" dirty="0" err="1">
                <a:solidFill>
                  <a:srgbClr val="002060"/>
                </a:solidFill>
              </a:rPr>
              <a:t>Açık-Kapalı</a:t>
            </a:r>
            <a:r>
              <a:rPr lang="en-US" sz="6000" b="1" dirty="0">
                <a:solidFill>
                  <a:srgbClr val="002060"/>
                </a:solidFill>
              </a:rPr>
              <a:t> </a:t>
            </a:r>
            <a:r>
              <a:rPr lang="en-US" sz="6000" b="1" dirty="0" err="1">
                <a:solidFill>
                  <a:srgbClr val="002060"/>
                </a:solidFill>
              </a:rPr>
              <a:t>Prensibi</a:t>
            </a:r>
            <a:r>
              <a:rPr lang="en-US" sz="6000" b="1" dirty="0">
                <a:solidFill>
                  <a:srgbClr val="002060"/>
                </a:solidFill>
              </a:rPr>
              <a:t>)</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787602"/>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Open-</a:t>
            </a:r>
            <a:r>
              <a:rPr lang="tr-TR" sz="2400" dirty="0" err="1">
                <a:solidFill>
                  <a:schemeClr val="tx1">
                    <a:lumMod val="65000"/>
                    <a:lumOff val="35000"/>
                  </a:schemeClr>
                </a:solidFill>
                <a:latin typeface="Arial" panose="020B0604020202020204" pitchFamily="34" charset="0"/>
                <a:cs typeface="Arial" panose="020B0604020202020204" pitchFamily="34" charset="0"/>
              </a:rPr>
              <a:t>Closed</a:t>
            </a:r>
            <a:r>
              <a:rPr lang="tr-TR" sz="2400" dirty="0">
                <a:solidFill>
                  <a:schemeClr val="tx1">
                    <a:lumMod val="65000"/>
                    <a:lumOff val="35000"/>
                  </a:schemeClr>
                </a:solidFill>
                <a:latin typeface="Arial" panose="020B0604020202020204" pitchFamily="34" charset="0"/>
                <a:cs typeface="Arial" panose="020B0604020202020204" pitchFamily="34" charset="0"/>
              </a:rPr>
              <a:t> Prensibi bir sınıfın veya modülün gelişime açık ancak değişime kapalı olması gerektiğini söyler. Kısaca yeni bir işlev eklenmek istendiğinde var olan sınıfta güncelleme yapmak yerine o sınıftan türetilen yeni bir sınıf içerisinde tanımlama yapılması olarak düşünülebilir. Daha esnek ve bakımı kolay bir kod yapısı amaçlar.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054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10680322" cy="1554480"/>
          </a:xfrm>
        </p:spPr>
        <p:txBody>
          <a:bodyPr anchor="ctr">
            <a:normAutofit fontScale="90000"/>
          </a:bodyPr>
          <a:lstStyle/>
          <a:p>
            <a:r>
              <a:rPr lang="en-US" sz="6000" b="1" dirty="0" err="1">
                <a:solidFill>
                  <a:srgbClr val="002060"/>
                </a:solidFill>
              </a:rPr>
              <a:t>Liskov</a:t>
            </a:r>
            <a:r>
              <a:rPr lang="en-US" sz="6000" b="1" dirty="0">
                <a:solidFill>
                  <a:srgbClr val="002060"/>
                </a:solidFill>
              </a:rPr>
              <a:t> Substitution (</a:t>
            </a:r>
            <a:r>
              <a:rPr lang="en-US" sz="6000" b="1" dirty="0" err="1">
                <a:solidFill>
                  <a:srgbClr val="002060"/>
                </a:solidFill>
              </a:rPr>
              <a:t>Liskov</a:t>
            </a:r>
            <a:r>
              <a:rPr lang="en-US" sz="6000" b="1" dirty="0">
                <a:solidFill>
                  <a:srgbClr val="002060"/>
                </a:solidFill>
              </a:rPr>
              <a:t> </a:t>
            </a:r>
            <a:r>
              <a:rPr lang="en-US" sz="6000" b="1" dirty="0" err="1">
                <a:solidFill>
                  <a:srgbClr val="002060"/>
                </a:solidFill>
              </a:rPr>
              <a:t>Yerine</a:t>
            </a:r>
            <a:r>
              <a:rPr lang="en-US" sz="6000" b="1" dirty="0">
                <a:solidFill>
                  <a:srgbClr val="002060"/>
                </a:solidFill>
              </a:rPr>
              <a:t> </a:t>
            </a:r>
            <a:r>
              <a:rPr lang="en-US" sz="6000" b="1" dirty="0" err="1">
                <a:solidFill>
                  <a:srgbClr val="002060"/>
                </a:solidFill>
              </a:rPr>
              <a:t>Geçme</a:t>
            </a:r>
            <a:r>
              <a:rPr lang="en-US" sz="6000" b="1" dirty="0">
                <a:solidFill>
                  <a:srgbClr val="002060"/>
                </a:solidFill>
              </a:rPr>
              <a:t> </a:t>
            </a:r>
            <a:r>
              <a:rPr lang="en-US" sz="6000" b="1" dirty="0" err="1">
                <a:solidFill>
                  <a:srgbClr val="002060"/>
                </a:solidFill>
              </a:rPr>
              <a:t>Prensibi</a:t>
            </a:r>
            <a:r>
              <a:rPr lang="en-US" sz="6000" b="1" dirty="0">
                <a:solidFill>
                  <a:srgbClr val="002060"/>
                </a:solidFill>
              </a:rPr>
              <a:t>)</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787602"/>
            <a:ext cx="9941319" cy="3124658"/>
          </a:xfrm>
        </p:spPr>
        <p:txBody>
          <a:bodyPr anchor="ctr">
            <a:noAutofit/>
          </a:bodyPr>
          <a:lstStyle/>
          <a:p>
            <a:r>
              <a:rPr lang="tr-TR" sz="2400" dirty="0" err="1">
                <a:solidFill>
                  <a:schemeClr val="tx1">
                    <a:lumMod val="65000"/>
                    <a:lumOff val="35000"/>
                  </a:schemeClr>
                </a:solidFill>
                <a:latin typeface="Arial" panose="020B0604020202020204" pitchFamily="34" charset="0"/>
                <a:cs typeface="Arial" panose="020B0604020202020204" pitchFamily="34" charset="0"/>
              </a:rPr>
              <a:t>Liskov</a:t>
            </a:r>
            <a:r>
              <a:rPr lang="tr-TR" sz="2400" dirty="0">
                <a:solidFill>
                  <a:schemeClr val="tx1">
                    <a:lumMod val="65000"/>
                    <a:lumOff val="35000"/>
                  </a:schemeClr>
                </a:solidFill>
                <a:latin typeface="Arial" panose="020B0604020202020204" pitchFamily="34" charset="0"/>
                <a:cs typeface="Arial" panose="020B0604020202020204" pitchFamily="34" charset="0"/>
              </a:rPr>
              <a:t> </a:t>
            </a:r>
            <a:r>
              <a:rPr lang="tr-TR" sz="2400" dirty="0" err="1">
                <a:solidFill>
                  <a:schemeClr val="tx1">
                    <a:lumMod val="65000"/>
                    <a:lumOff val="35000"/>
                  </a:schemeClr>
                </a:solidFill>
                <a:latin typeface="Arial" panose="020B0604020202020204" pitchFamily="34" charset="0"/>
                <a:cs typeface="Arial" panose="020B0604020202020204" pitchFamily="34" charset="0"/>
              </a:rPr>
              <a:t>Substitution</a:t>
            </a:r>
            <a:r>
              <a:rPr lang="tr-TR" sz="2400" dirty="0">
                <a:solidFill>
                  <a:schemeClr val="tx1">
                    <a:lumMod val="65000"/>
                    <a:lumOff val="35000"/>
                  </a:schemeClr>
                </a:solidFill>
                <a:latin typeface="Arial" panose="020B0604020202020204" pitchFamily="34" charset="0"/>
                <a:cs typeface="Arial" panose="020B0604020202020204" pitchFamily="34" charset="0"/>
              </a:rPr>
              <a:t> Prensibine göre alt seviye sınıfların üst seviye sınıfların yerine geçebilir olması gerekir. Alt sınıftan ürettiğimiz bir nesneyi üst sınıftan ürettiğimiz bir nesneyle değiştirebiliyor ve programın çalışması herhangi bir şekilde bozulmuyorsa </a:t>
            </a:r>
            <a:r>
              <a:rPr lang="tr-TR" sz="2400" dirty="0" err="1">
                <a:solidFill>
                  <a:schemeClr val="tx1">
                    <a:lumMod val="65000"/>
                    <a:lumOff val="35000"/>
                  </a:schemeClr>
                </a:solidFill>
                <a:latin typeface="Arial" panose="020B0604020202020204" pitchFamily="34" charset="0"/>
                <a:cs typeface="Arial" panose="020B0604020202020204" pitchFamily="34" charset="0"/>
              </a:rPr>
              <a:t>Liskov</a:t>
            </a:r>
            <a:r>
              <a:rPr lang="tr-TR" sz="2400" dirty="0">
                <a:solidFill>
                  <a:schemeClr val="tx1">
                    <a:lumMod val="65000"/>
                    <a:lumOff val="35000"/>
                  </a:schemeClr>
                </a:solidFill>
                <a:latin typeface="Arial" panose="020B0604020202020204" pitchFamily="34" charset="0"/>
                <a:cs typeface="Arial" panose="020B0604020202020204" pitchFamily="34" charset="0"/>
              </a:rPr>
              <a:t> </a:t>
            </a:r>
            <a:r>
              <a:rPr lang="tr-TR" sz="2400" dirty="0" err="1">
                <a:solidFill>
                  <a:schemeClr val="tx1">
                    <a:lumMod val="65000"/>
                    <a:lumOff val="35000"/>
                  </a:schemeClr>
                </a:solidFill>
                <a:latin typeface="Arial" panose="020B0604020202020204" pitchFamily="34" charset="0"/>
                <a:cs typeface="Arial" panose="020B0604020202020204" pitchFamily="34" charset="0"/>
              </a:rPr>
              <a:t>Substitution</a:t>
            </a:r>
            <a:r>
              <a:rPr lang="tr-TR" sz="2400" dirty="0">
                <a:solidFill>
                  <a:schemeClr val="tx1">
                    <a:lumMod val="65000"/>
                    <a:lumOff val="35000"/>
                  </a:schemeClr>
                </a:solidFill>
                <a:latin typeface="Arial" panose="020B0604020202020204" pitchFamily="34" charset="0"/>
                <a:cs typeface="Arial" panose="020B0604020202020204" pitchFamily="34" charset="0"/>
              </a:rPr>
              <a:t> Prensibine uyuyor diyebiliriz.</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093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10680322" cy="1554480"/>
          </a:xfrm>
        </p:spPr>
        <p:txBody>
          <a:bodyPr anchor="ctr">
            <a:normAutofit fontScale="90000"/>
          </a:bodyPr>
          <a:lstStyle/>
          <a:p>
            <a:r>
              <a:rPr lang="it-IT" sz="6000" b="1" dirty="0">
                <a:solidFill>
                  <a:srgbClr val="002060"/>
                </a:solidFill>
              </a:rPr>
              <a:t>Interface Segregation (Arayüz Ayırma Prensibi)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787602"/>
            <a:ext cx="9941319" cy="3124658"/>
          </a:xfrm>
        </p:spPr>
        <p:txBody>
          <a:bodyPr anchor="ctr">
            <a:noAutofit/>
          </a:bodyPr>
          <a:lstStyle/>
          <a:p>
            <a:r>
              <a:rPr lang="tr-TR" sz="2400" dirty="0" err="1">
                <a:solidFill>
                  <a:schemeClr val="tx1">
                    <a:lumMod val="65000"/>
                    <a:lumOff val="35000"/>
                  </a:schemeClr>
                </a:solidFill>
                <a:latin typeface="Arial" panose="020B0604020202020204" pitchFamily="34" charset="0"/>
                <a:cs typeface="Arial" panose="020B0604020202020204" pitchFamily="34" charset="0"/>
              </a:rPr>
              <a:t>Interface</a:t>
            </a:r>
            <a:r>
              <a:rPr lang="tr-TR" sz="2400" dirty="0">
                <a:solidFill>
                  <a:schemeClr val="tx1">
                    <a:lumMod val="65000"/>
                    <a:lumOff val="35000"/>
                  </a:schemeClr>
                </a:solidFill>
                <a:latin typeface="Arial" panose="020B0604020202020204" pitchFamily="34" charset="0"/>
                <a:cs typeface="Arial" panose="020B0604020202020204" pitchFamily="34" charset="0"/>
              </a:rPr>
              <a:t> </a:t>
            </a:r>
            <a:r>
              <a:rPr lang="tr-TR" sz="2400" dirty="0" err="1">
                <a:solidFill>
                  <a:schemeClr val="tx1">
                    <a:lumMod val="65000"/>
                    <a:lumOff val="35000"/>
                  </a:schemeClr>
                </a:solidFill>
                <a:latin typeface="Arial" panose="020B0604020202020204" pitchFamily="34" charset="0"/>
                <a:cs typeface="Arial" panose="020B0604020202020204" pitchFamily="34" charset="0"/>
              </a:rPr>
              <a:t>Segregation</a:t>
            </a:r>
            <a:r>
              <a:rPr lang="tr-TR" sz="2400" dirty="0">
                <a:solidFill>
                  <a:schemeClr val="tx1">
                    <a:lumMod val="65000"/>
                    <a:lumOff val="35000"/>
                  </a:schemeClr>
                </a:solidFill>
                <a:latin typeface="Arial" panose="020B0604020202020204" pitchFamily="34" charset="0"/>
                <a:cs typeface="Arial" panose="020B0604020202020204" pitchFamily="34" charset="0"/>
              </a:rPr>
              <a:t> Prensibi bir </a:t>
            </a:r>
            <a:r>
              <a:rPr lang="tr-TR" sz="2400" dirty="0" err="1">
                <a:solidFill>
                  <a:schemeClr val="tx1">
                    <a:lumMod val="65000"/>
                    <a:lumOff val="35000"/>
                  </a:schemeClr>
                </a:solidFill>
                <a:latin typeface="Arial" panose="020B0604020202020204" pitchFamily="34" charset="0"/>
                <a:cs typeface="Arial" panose="020B0604020202020204" pitchFamily="34" charset="0"/>
              </a:rPr>
              <a:t>Interface‘in</a:t>
            </a:r>
            <a:r>
              <a:rPr lang="tr-TR" sz="2400" dirty="0">
                <a:solidFill>
                  <a:schemeClr val="tx1">
                    <a:lumMod val="65000"/>
                    <a:lumOff val="35000"/>
                  </a:schemeClr>
                </a:solidFill>
                <a:latin typeface="Arial" panose="020B0604020202020204" pitchFamily="34" charset="0"/>
                <a:cs typeface="Arial" panose="020B0604020202020204" pitchFamily="34" charset="0"/>
              </a:rPr>
              <a:t> o </a:t>
            </a:r>
            <a:r>
              <a:rPr lang="tr-TR" sz="2400" dirty="0" err="1">
                <a:solidFill>
                  <a:schemeClr val="tx1">
                    <a:lumMod val="65000"/>
                    <a:lumOff val="35000"/>
                  </a:schemeClr>
                </a:solidFill>
                <a:latin typeface="Arial" panose="020B0604020202020204" pitchFamily="34" charset="0"/>
                <a:cs typeface="Arial" panose="020B0604020202020204" pitchFamily="34" charset="0"/>
              </a:rPr>
              <a:t>Interface‘i</a:t>
            </a:r>
            <a:r>
              <a:rPr lang="tr-TR" sz="2400" dirty="0">
                <a:solidFill>
                  <a:schemeClr val="tx1">
                    <a:lumMod val="65000"/>
                    <a:lumOff val="35000"/>
                  </a:schemeClr>
                </a:solidFill>
                <a:latin typeface="Arial" panose="020B0604020202020204" pitchFamily="34" charset="0"/>
                <a:cs typeface="Arial" panose="020B0604020202020204" pitchFamily="34" charset="0"/>
              </a:rPr>
              <a:t> kullanan sınıflara sadece ihtiyaçları olan metotları sunması gerektiğini belirtir. Yani bu prensibe göre bir sınıfın ihtiyacı olmayan bir özelliği tanımlamasına gerek olmamalıdır, bunun için de farklı işlevlere odaklanan özelleşmiş birden fazla </a:t>
            </a:r>
            <a:r>
              <a:rPr lang="tr-TR" sz="2400" dirty="0" err="1">
                <a:solidFill>
                  <a:schemeClr val="tx1">
                    <a:lumMod val="65000"/>
                    <a:lumOff val="35000"/>
                  </a:schemeClr>
                </a:solidFill>
                <a:latin typeface="Arial" panose="020B0604020202020204" pitchFamily="34" charset="0"/>
                <a:cs typeface="Arial" panose="020B0604020202020204" pitchFamily="34" charset="0"/>
              </a:rPr>
              <a:t>Interface</a:t>
            </a:r>
            <a:r>
              <a:rPr lang="tr-TR" sz="2400" dirty="0">
                <a:solidFill>
                  <a:schemeClr val="tx1">
                    <a:lumMod val="65000"/>
                    <a:lumOff val="35000"/>
                  </a:schemeClr>
                </a:solidFill>
                <a:latin typeface="Arial" panose="020B0604020202020204" pitchFamily="34" charset="0"/>
                <a:cs typeface="Arial" panose="020B0604020202020204" pitchFamily="34" charset="0"/>
              </a:rPr>
              <a:t> oluşturmak daha uygundur.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618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0" y="809898"/>
            <a:ext cx="11070397" cy="1554480"/>
          </a:xfrm>
        </p:spPr>
        <p:txBody>
          <a:bodyPr anchor="ctr">
            <a:normAutofit/>
          </a:bodyPr>
          <a:lstStyle/>
          <a:p>
            <a:r>
              <a:rPr lang="it-IT" sz="5000" b="1" dirty="0">
                <a:solidFill>
                  <a:srgbClr val="002060"/>
                </a:solidFill>
              </a:rPr>
              <a:t>Dependency Inversion (Bağımlılıkları Tersine Çevirme Prensibi)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787602"/>
            <a:ext cx="9941319" cy="3124658"/>
          </a:xfrm>
        </p:spPr>
        <p:txBody>
          <a:bodyPr anchor="ctr">
            <a:noAutofit/>
          </a:bodyPr>
          <a:lstStyle/>
          <a:p>
            <a:r>
              <a:rPr lang="tr-TR" sz="2400" dirty="0" err="1">
                <a:solidFill>
                  <a:schemeClr val="tx1">
                    <a:lumMod val="65000"/>
                    <a:lumOff val="35000"/>
                  </a:schemeClr>
                </a:solidFill>
                <a:latin typeface="Arial" panose="020B0604020202020204" pitchFamily="34" charset="0"/>
                <a:cs typeface="Arial" panose="020B0604020202020204" pitchFamily="34" charset="0"/>
              </a:rPr>
              <a:t>Dependency</a:t>
            </a:r>
            <a:r>
              <a:rPr lang="tr-TR" sz="2400" dirty="0">
                <a:solidFill>
                  <a:schemeClr val="tx1">
                    <a:lumMod val="65000"/>
                    <a:lumOff val="35000"/>
                  </a:schemeClr>
                </a:solidFill>
                <a:latin typeface="Arial" panose="020B0604020202020204" pitchFamily="34" charset="0"/>
                <a:cs typeface="Arial" panose="020B0604020202020204" pitchFamily="34" charset="0"/>
              </a:rPr>
              <a:t> </a:t>
            </a:r>
            <a:r>
              <a:rPr lang="tr-TR" sz="2400" dirty="0" err="1">
                <a:solidFill>
                  <a:schemeClr val="tx1">
                    <a:lumMod val="65000"/>
                    <a:lumOff val="35000"/>
                  </a:schemeClr>
                </a:solidFill>
                <a:latin typeface="Arial" panose="020B0604020202020204" pitchFamily="34" charset="0"/>
                <a:cs typeface="Arial" panose="020B0604020202020204" pitchFamily="34" charset="0"/>
              </a:rPr>
              <a:t>Inversion</a:t>
            </a:r>
            <a:r>
              <a:rPr lang="tr-TR" sz="2400" dirty="0">
                <a:solidFill>
                  <a:schemeClr val="tx1">
                    <a:lumMod val="65000"/>
                    <a:lumOff val="35000"/>
                  </a:schemeClr>
                </a:solidFill>
                <a:latin typeface="Arial" panose="020B0604020202020204" pitchFamily="34" charset="0"/>
                <a:cs typeface="Arial" panose="020B0604020202020204" pitchFamily="34" charset="0"/>
              </a:rPr>
              <a:t> Prensibine göre üst seviye sınıflar veya modüller alt seviye sınıflara veya modüllere bağımlı olmamalıdır, ikisi de soyutlamalara bağımlı olmalıdır. Bu bağımlılıklar genellikle </a:t>
            </a:r>
            <a:r>
              <a:rPr lang="tr-TR" sz="2400" dirty="0" err="1">
                <a:solidFill>
                  <a:schemeClr val="tx1">
                    <a:lumMod val="65000"/>
                    <a:lumOff val="35000"/>
                  </a:schemeClr>
                </a:solidFill>
                <a:latin typeface="Arial" panose="020B0604020202020204" pitchFamily="34" charset="0"/>
                <a:cs typeface="Arial" panose="020B0604020202020204" pitchFamily="34" charset="0"/>
              </a:rPr>
              <a:t>Interface’ler</a:t>
            </a:r>
            <a:r>
              <a:rPr lang="tr-TR" sz="2400" dirty="0">
                <a:solidFill>
                  <a:schemeClr val="tx1">
                    <a:lumMod val="65000"/>
                    <a:lumOff val="35000"/>
                  </a:schemeClr>
                </a:solidFill>
                <a:latin typeface="Arial" panose="020B0604020202020204" pitchFamily="34" charset="0"/>
                <a:cs typeface="Arial" panose="020B0604020202020204" pitchFamily="34" charset="0"/>
              </a:rPr>
              <a:t> ve </a:t>
            </a:r>
            <a:r>
              <a:rPr lang="tr-TR" sz="2400" dirty="0" err="1">
                <a:solidFill>
                  <a:schemeClr val="tx1">
                    <a:lumMod val="65000"/>
                    <a:lumOff val="35000"/>
                  </a:schemeClr>
                </a:solidFill>
                <a:latin typeface="Arial" panose="020B0604020202020204" pitchFamily="34" charset="0"/>
                <a:cs typeface="Arial" panose="020B0604020202020204" pitchFamily="34" charset="0"/>
              </a:rPr>
              <a:t>Abstract</a:t>
            </a:r>
            <a:r>
              <a:rPr lang="tr-TR" sz="2400" dirty="0">
                <a:solidFill>
                  <a:schemeClr val="tx1">
                    <a:lumMod val="65000"/>
                    <a:lumOff val="35000"/>
                  </a:schemeClr>
                </a:solidFill>
                <a:latin typeface="Arial" panose="020B0604020202020204" pitchFamily="34" charset="0"/>
                <a:cs typeface="Arial" panose="020B0604020202020204" pitchFamily="34" charset="0"/>
              </a:rPr>
              <a:t> sınıflar aracılığıyla kurulur. Bu prensip daha esnek, bakımı ve testi daha kolay bir kod yapısı kurulmasına yardımcı olur.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9666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0" y="809898"/>
            <a:ext cx="10503935" cy="1554480"/>
          </a:xfrm>
        </p:spPr>
        <p:txBody>
          <a:bodyPr anchor="ctr">
            <a:normAutofit/>
          </a:bodyPr>
          <a:lstStyle/>
          <a:p>
            <a:r>
              <a:rPr lang="tr-TR" sz="6000" b="1" dirty="0">
                <a:solidFill>
                  <a:srgbClr val="002060"/>
                </a:solidFill>
              </a:rPr>
              <a:t>Yazılım Mimarisi Özellikleri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10503934" cy="3124658"/>
          </a:xfrm>
        </p:spPr>
        <p:txBody>
          <a:bodyPr anchor="ctr">
            <a:noAutofit/>
          </a:bodyPr>
          <a:lstStyle/>
          <a:p>
            <a:r>
              <a:rPr lang="tr-TR" sz="2400" dirty="0">
                <a:solidFill>
                  <a:srgbClr val="002060"/>
                </a:solidFill>
                <a:latin typeface="Arial" panose="020B0604020202020204" pitchFamily="34" charset="0"/>
                <a:cs typeface="Arial" panose="020B0604020202020204" pitchFamily="34" charset="0"/>
              </a:rPr>
              <a:t>İşlevsellik: </a:t>
            </a:r>
            <a:r>
              <a:rPr lang="tr-TR" sz="2400" dirty="0">
                <a:solidFill>
                  <a:schemeClr val="tx1">
                    <a:lumMod val="75000"/>
                    <a:lumOff val="25000"/>
                  </a:schemeClr>
                </a:solidFill>
                <a:latin typeface="Arial" panose="020B0604020202020204" pitchFamily="34" charset="0"/>
                <a:cs typeface="Arial" panose="020B0604020202020204" pitchFamily="34" charset="0"/>
              </a:rPr>
              <a:t>Yazılımın kullanım amacına göre performans düzeyini ifade eder.</a:t>
            </a:r>
          </a:p>
          <a:p>
            <a:endParaRPr lang="tr-TR" sz="2400" dirty="0">
              <a:solidFill>
                <a:schemeClr val="tx1">
                  <a:lumMod val="75000"/>
                  <a:lumOff val="25000"/>
                </a:schemeClr>
              </a:solidFill>
              <a:latin typeface="Arial" panose="020B0604020202020204" pitchFamily="34" charset="0"/>
              <a:cs typeface="Arial" panose="020B0604020202020204" pitchFamily="34" charset="0"/>
            </a:endParaRPr>
          </a:p>
          <a:p>
            <a:r>
              <a:rPr lang="tr-TR" sz="2400" dirty="0">
                <a:solidFill>
                  <a:srgbClr val="002060"/>
                </a:solidFill>
                <a:latin typeface="Arial" panose="020B0604020202020204" pitchFamily="34" charset="0"/>
                <a:cs typeface="Arial" panose="020B0604020202020204" pitchFamily="34" charset="0"/>
              </a:rPr>
              <a:t>Güvenilirlik: </a:t>
            </a:r>
            <a:r>
              <a:rPr lang="tr-TR" sz="2400" dirty="0">
                <a:solidFill>
                  <a:schemeClr val="tx1">
                    <a:lumMod val="75000"/>
                    <a:lumOff val="25000"/>
                  </a:schemeClr>
                </a:solidFill>
                <a:latin typeface="Arial" panose="020B0604020202020204" pitchFamily="34" charset="0"/>
                <a:cs typeface="Arial" panose="020B0604020202020204" pitchFamily="34" charset="0"/>
              </a:rPr>
              <a:t>Ürünün verilen koşullar altında istenilen işlevselliği sunabilme kabiliyetini ifade eder.</a:t>
            </a:r>
          </a:p>
          <a:p>
            <a:endParaRPr lang="tr-TR" sz="2400" dirty="0">
              <a:solidFill>
                <a:schemeClr val="tx1">
                  <a:lumMod val="75000"/>
                  <a:lumOff val="25000"/>
                </a:schemeClr>
              </a:solidFill>
              <a:latin typeface="Arial" panose="020B0604020202020204" pitchFamily="34" charset="0"/>
              <a:cs typeface="Arial" panose="020B0604020202020204" pitchFamily="34" charset="0"/>
            </a:endParaRPr>
          </a:p>
          <a:p>
            <a:r>
              <a:rPr lang="tr-TR" sz="2400" dirty="0">
                <a:solidFill>
                  <a:srgbClr val="002060"/>
                </a:solidFill>
                <a:latin typeface="Arial" panose="020B0604020202020204" pitchFamily="34" charset="0"/>
                <a:cs typeface="Arial" panose="020B0604020202020204" pitchFamily="34" charset="0"/>
              </a:rPr>
              <a:t>Kendine Güven: </a:t>
            </a:r>
            <a:r>
              <a:rPr lang="tr-TR" sz="2400" dirty="0">
                <a:solidFill>
                  <a:schemeClr val="tx1">
                    <a:lumMod val="75000"/>
                    <a:lumOff val="25000"/>
                  </a:schemeClr>
                </a:solidFill>
                <a:latin typeface="Arial" panose="020B0604020202020204" pitchFamily="34" charset="0"/>
                <a:cs typeface="Arial" panose="020B0604020202020204" pitchFamily="34" charset="0"/>
              </a:rPr>
              <a:t>Bağımsız servislerden birinin kesintiye uğramasına rağmen optimum performans gösterme yeteneğini ifade eder.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247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0" y="809898"/>
            <a:ext cx="10503935" cy="1554480"/>
          </a:xfrm>
        </p:spPr>
        <p:txBody>
          <a:bodyPr anchor="ctr">
            <a:normAutofit/>
          </a:bodyPr>
          <a:lstStyle/>
          <a:p>
            <a:r>
              <a:rPr lang="tr-TR" sz="6000" b="1" dirty="0">
                <a:solidFill>
                  <a:srgbClr val="002060"/>
                </a:solidFill>
              </a:rPr>
              <a:t>Yazılım Mimarisi Özellikleri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10219792" cy="3124658"/>
          </a:xfrm>
        </p:spPr>
        <p:txBody>
          <a:bodyPr anchor="ctr">
            <a:noAutofit/>
          </a:bodyPr>
          <a:lstStyle/>
          <a:p>
            <a:r>
              <a:rPr lang="tr-TR" sz="2400" dirty="0">
                <a:solidFill>
                  <a:srgbClr val="002060"/>
                </a:solidFill>
                <a:latin typeface="Arial" panose="020B0604020202020204" pitchFamily="34" charset="0"/>
                <a:cs typeface="Arial" panose="020B0604020202020204" pitchFamily="34" charset="0"/>
              </a:rPr>
              <a:t>Kullanılabilirlik: </a:t>
            </a:r>
            <a:r>
              <a:rPr lang="tr-TR" sz="2400" dirty="0">
                <a:solidFill>
                  <a:schemeClr val="tx1">
                    <a:lumMod val="75000"/>
                    <a:lumOff val="25000"/>
                  </a:schemeClr>
                </a:solidFill>
                <a:latin typeface="Arial" panose="020B0604020202020204" pitchFamily="34" charset="0"/>
                <a:cs typeface="Arial" panose="020B0604020202020204" pitchFamily="34" charset="0"/>
              </a:rPr>
              <a:t>Yazılım ürününün ne ölçüde kolaylıkla kullanılabileceğini ifade eder.</a:t>
            </a:r>
          </a:p>
          <a:p>
            <a:endParaRPr lang="tr-TR" sz="2400" dirty="0">
              <a:solidFill>
                <a:schemeClr val="tx1">
                  <a:lumMod val="75000"/>
                  <a:lumOff val="25000"/>
                </a:schemeClr>
              </a:solidFill>
              <a:latin typeface="Arial" panose="020B0604020202020204" pitchFamily="34" charset="0"/>
              <a:cs typeface="Arial" panose="020B0604020202020204" pitchFamily="34" charset="0"/>
            </a:endParaRPr>
          </a:p>
          <a:p>
            <a:r>
              <a:rPr lang="tr-TR" sz="2400" dirty="0">
                <a:solidFill>
                  <a:srgbClr val="002060"/>
                </a:solidFill>
                <a:latin typeface="Arial" panose="020B0604020202020204" pitchFamily="34" charset="0"/>
                <a:cs typeface="Arial" panose="020B0604020202020204" pitchFamily="34" charset="0"/>
              </a:rPr>
              <a:t>Performans: </a:t>
            </a:r>
            <a:r>
              <a:rPr lang="tr-TR" sz="2400" dirty="0">
                <a:solidFill>
                  <a:schemeClr val="tx1">
                    <a:lumMod val="75000"/>
                    <a:lumOff val="25000"/>
                  </a:schemeClr>
                </a:solidFill>
                <a:latin typeface="Arial" panose="020B0604020202020204" pitchFamily="34" charset="0"/>
                <a:cs typeface="Arial" panose="020B0604020202020204" pitchFamily="34" charset="0"/>
              </a:rPr>
              <a:t>İşlem hızı, yanıt süresi, kaynak kullanımı, çıktı ve üretkenlik dikkate alınarak yapılan tahmini ifade eder.</a:t>
            </a:r>
          </a:p>
          <a:p>
            <a:endParaRPr lang="tr-TR" sz="2400" dirty="0">
              <a:solidFill>
                <a:schemeClr val="tx1">
                  <a:lumMod val="75000"/>
                  <a:lumOff val="25000"/>
                </a:schemeClr>
              </a:solidFill>
              <a:latin typeface="Arial" panose="020B0604020202020204" pitchFamily="34" charset="0"/>
              <a:cs typeface="Arial" panose="020B0604020202020204" pitchFamily="34" charset="0"/>
            </a:endParaRPr>
          </a:p>
          <a:p>
            <a:r>
              <a:rPr lang="tr-TR" sz="2400" dirty="0" err="1">
                <a:solidFill>
                  <a:srgbClr val="002060"/>
                </a:solidFill>
                <a:latin typeface="Arial" panose="020B0604020202020204" pitchFamily="34" charset="0"/>
                <a:cs typeface="Arial" panose="020B0604020202020204" pitchFamily="34" charset="0"/>
              </a:rPr>
              <a:t>Desteklenebilirlik</a:t>
            </a:r>
            <a:r>
              <a:rPr lang="tr-TR" sz="2400" dirty="0">
                <a:solidFill>
                  <a:srgbClr val="002060"/>
                </a:solidFill>
                <a:latin typeface="Arial" panose="020B0604020202020204" pitchFamily="34" charset="0"/>
                <a:cs typeface="Arial" panose="020B0604020202020204" pitchFamily="34" charset="0"/>
              </a:rPr>
              <a:t>: </a:t>
            </a:r>
            <a:r>
              <a:rPr lang="tr-TR" sz="2400" dirty="0">
                <a:solidFill>
                  <a:schemeClr val="tx1">
                    <a:lumMod val="75000"/>
                    <a:lumOff val="25000"/>
                  </a:schemeClr>
                </a:solidFill>
                <a:latin typeface="Arial" panose="020B0604020202020204" pitchFamily="34" charset="0"/>
                <a:cs typeface="Arial" panose="020B0604020202020204" pitchFamily="34" charset="0"/>
              </a:rPr>
              <a:t>Programlama geliştiricilerinin yazılımı bir platformdan diğerine herhangi bir değişiklik yapmadan veya minimum değişiklikle aktarabilme kolaylığı anlamına gelir.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5031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0" y="809898"/>
            <a:ext cx="10503935" cy="1554480"/>
          </a:xfrm>
        </p:spPr>
        <p:txBody>
          <a:bodyPr anchor="ctr">
            <a:normAutofit fontScale="90000"/>
          </a:bodyPr>
          <a:lstStyle/>
          <a:p>
            <a:r>
              <a:rPr lang="tr-TR" sz="6000" b="1" dirty="0">
                <a:solidFill>
                  <a:srgbClr val="002060"/>
                </a:solidFill>
              </a:rPr>
              <a:t>Yazılım Mimarisinde Kullanılan Şablonlar Nelerdir?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10219792" cy="3124658"/>
          </a:xfrm>
        </p:spPr>
        <p:txBody>
          <a:bodyPr anchor="ctr">
            <a:noAutofit/>
          </a:bodyPr>
          <a:lstStyle/>
          <a:p>
            <a:r>
              <a:rPr lang="tr-TR" sz="2400" dirty="0">
                <a:solidFill>
                  <a:srgbClr val="002060"/>
                </a:solidFill>
                <a:latin typeface="Arial" panose="020B0604020202020204" pitchFamily="34" charset="0"/>
                <a:cs typeface="Arial" panose="020B0604020202020204" pitchFamily="34" charset="0"/>
              </a:rPr>
              <a:t>Model-</a:t>
            </a:r>
            <a:r>
              <a:rPr lang="tr-TR" sz="2400" dirty="0" err="1">
                <a:solidFill>
                  <a:srgbClr val="002060"/>
                </a:solidFill>
                <a:latin typeface="Arial" panose="020B0604020202020204" pitchFamily="34" charset="0"/>
                <a:cs typeface="Arial" panose="020B0604020202020204" pitchFamily="34" charset="0"/>
              </a:rPr>
              <a:t>View</a:t>
            </a:r>
            <a:r>
              <a:rPr lang="tr-TR" sz="2400" dirty="0">
                <a:solidFill>
                  <a:srgbClr val="002060"/>
                </a:solidFill>
                <a:latin typeface="Arial" panose="020B0604020202020204" pitchFamily="34" charset="0"/>
                <a:cs typeface="Arial" panose="020B0604020202020204" pitchFamily="34" charset="0"/>
              </a:rPr>
              <a:t>-Controller (MVC</a:t>
            </a:r>
            <a:r>
              <a:rPr lang="tr-TR" sz="2400" dirty="0">
                <a:solidFill>
                  <a:schemeClr val="tx1">
                    <a:lumMod val="65000"/>
                    <a:lumOff val="35000"/>
                  </a:schemeClr>
                </a:solidFill>
                <a:latin typeface="Arial" panose="020B0604020202020204" pitchFamily="34" charset="0"/>
                <a:cs typeface="Arial" panose="020B0604020202020204" pitchFamily="34" charset="0"/>
              </a:rPr>
              <a:t>) en çok bilinen ve sık sık kullanılan şablondur. Yani bir anlamda bunun için </a:t>
            </a:r>
            <a:r>
              <a:rPr lang="tr-TR" sz="2400" dirty="0" err="1">
                <a:solidFill>
                  <a:schemeClr val="tx1">
                    <a:lumMod val="65000"/>
                    <a:lumOff val="35000"/>
                  </a:schemeClr>
                </a:solidFill>
                <a:latin typeface="Arial" panose="020B0604020202020204" pitchFamily="34" charset="0"/>
                <a:cs typeface="Arial" panose="020B0604020202020204" pitchFamily="34" charset="0"/>
              </a:rPr>
              <a:t>default</a:t>
            </a:r>
            <a:r>
              <a:rPr lang="tr-TR" sz="2400" dirty="0">
                <a:solidFill>
                  <a:schemeClr val="tx1">
                    <a:lumMod val="65000"/>
                    <a:lumOff val="35000"/>
                  </a:schemeClr>
                </a:solidFill>
                <a:latin typeface="Arial" panose="020B0604020202020204" pitchFamily="34" charset="0"/>
                <a:cs typeface="Arial" panose="020B0604020202020204" pitchFamily="34" charset="0"/>
              </a:rPr>
              <a:t> ve her türlü yazılım tipi için uygundur diyebiliriz. </a:t>
            </a:r>
          </a:p>
          <a:p>
            <a:endParaRPr lang="tr-TR" sz="2400" dirty="0">
              <a:solidFill>
                <a:schemeClr val="tx1">
                  <a:lumMod val="65000"/>
                  <a:lumOff val="35000"/>
                </a:schemeClr>
              </a:solidFill>
              <a:latin typeface="Arial" panose="020B0604020202020204" pitchFamily="34" charset="0"/>
              <a:cs typeface="Arial" panose="020B0604020202020204" pitchFamily="34" charset="0"/>
            </a:endParaRPr>
          </a:p>
          <a:p>
            <a:r>
              <a:rPr lang="tr-TR" sz="2400" dirty="0" err="1">
                <a:solidFill>
                  <a:srgbClr val="002060"/>
                </a:solidFill>
                <a:latin typeface="Arial" panose="020B0604020202020204" pitchFamily="34" charset="0"/>
                <a:cs typeface="Arial" panose="020B0604020202020204" pitchFamily="34" charset="0"/>
              </a:rPr>
              <a:t>Pipe</a:t>
            </a:r>
            <a:r>
              <a:rPr lang="tr-TR" sz="2400" dirty="0">
                <a:solidFill>
                  <a:srgbClr val="002060"/>
                </a:solidFill>
                <a:latin typeface="Arial" panose="020B0604020202020204" pitchFamily="34" charset="0"/>
                <a:cs typeface="Arial" panose="020B0604020202020204" pitchFamily="34" charset="0"/>
              </a:rPr>
              <a:t> </a:t>
            </a:r>
            <a:r>
              <a:rPr lang="tr-TR" sz="2400" dirty="0" err="1">
                <a:solidFill>
                  <a:srgbClr val="002060"/>
                </a:solidFill>
                <a:latin typeface="Arial" panose="020B0604020202020204" pitchFamily="34" charset="0"/>
                <a:cs typeface="Arial" panose="020B0604020202020204" pitchFamily="34" charset="0"/>
              </a:rPr>
              <a:t>and</a:t>
            </a:r>
            <a:r>
              <a:rPr lang="tr-TR" sz="2400" dirty="0">
                <a:solidFill>
                  <a:srgbClr val="002060"/>
                </a:solidFill>
                <a:latin typeface="Arial" panose="020B0604020202020204" pitchFamily="34" charset="0"/>
                <a:cs typeface="Arial" panose="020B0604020202020204" pitchFamily="34" charset="0"/>
              </a:rPr>
              <a:t> </a:t>
            </a:r>
            <a:r>
              <a:rPr lang="tr-TR" sz="2400" dirty="0" err="1">
                <a:solidFill>
                  <a:srgbClr val="002060"/>
                </a:solidFill>
                <a:latin typeface="Arial" panose="020B0604020202020204" pitchFamily="34" charset="0"/>
                <a:cs typeface="Arial" panose="020B0604020202020204" pitchFamily="34" charset="0"/>
              </a:rPr>
              <a:t>Filter</a:t>
            </a:r>
            <a:r>
              <a:rPr lang="tr-TR" sz="2400" dirty="0">
                <a:solidFill>
                  <a:srgbClr val="002060"/>
                </a:solidFill>
                <a:latin typeface="Arial" panose="020B0604020202020204" pitchFamily="34" charset="0"/>
                <a:cs typeface="Arial" panose="020B0604020202020204" pitchFamily="34" charset="0"/>
              </a:rPr>
              <a:t> </a:t>
            </a:r>
            <a:r>
              <a:rPr lang="tr-TR" sz="2400" dirty="0">
                <a:solidFill>
                  <a:schemeClr val="tx1">
                    <a:lumMod val="65000"/>
                    <a:lumOff val="35000"/>
                  </a:schemeClr>
                </a:solidFill>
                <a:latin typeface="Arial" panose="020B0604020202020204" pitchFamily="34" charset="0"/>
                <a:cs typeface="Arial" panose="020B0604020202020204" pitchFamily="34" charset="0"/>
              </a:rPr>
              <a:t>şablonu ise genelde </a:t>
            </a:r>
            <a:r>
              <a:rPr lang="tr-TR" sz="2400" dirty="0" err="1">
                <a:solidFill>
                  <a:schemeClr val="tx1">
                    <a:lumMod val="65000"/>
                    <a:lumOff val="35000"/>
                  </a:schemeClr>
                </a:solidFill>
                <a:latin typeface="Arial" panose="020B0604020202020204" pitchFamily="34" charset="0"/>
                <a:cs typeface="Arial" panose="020B0604020202020204" pitchFamily="34" charset="0"/>
              </a:rPr>
              <a:t>complier</a:t>
            </a:r>
            <a:r>
              <a:rPr lang="tr-TR" sz="2400" dirty="0">
                <a:solidFill>
                  <a:schemeClr val="tx1">
                    <a:lumMod val="65000"/>
                    <a:lumOff val="35000"/>
                  </a:schemeClr>
                </a:solidFill>
                <a:latin typeface="Arial" panose="020B0604020202020204" pitchFamily="34" charset="0"/>
                <a:cs typeface="Arial" panose="020B0604020202020204" pitchFamily="34" charset="0"/>
              </a:rPr>
              <a:t> için kullanılır ve nu mimari şablonun amacı yapılacak işlemi parçalara ayırmaktır. </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599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0" y="809898"/>
            <a:ext cx="10503935" cy="1554480"/>
          </a:xfrm>
        </p:spPr>
        <p:txBody>
          <a:bodyPr anchor="ctr">
            <a:normAutofit fontScale="90000"/>
          </a:bodyPr>
          <a:lstStyle/>
          <a:p>
            <a:r>
              <a:rPr lang="tr-TR" sz="6000" b="1" dirty="0">
                <a:solidFill>
                  <a:srgbClr val="002060"/>
                </a:solidFill>
              </a:rPr>
              <a:t>Yazılım Mimarisinde Kullanılan Şablonlar Nelerdir?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10219792"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Son yıllarda yazılım alanının en çok tercih edilen şablonu olan </a:t>
            </a:r>
            <a:r>
              <a:rPr lang="tr-TR" sz="2400" dirty="0">
                <a:solidFill>
                  <a:srgbClr val="002060"/>
                </a:solidFill>
                <a:latin typeface="Arial" panose="020B0604020202020204" pitchFamily="34" charset="0"/>
                <a:cs typeface="Arial" panose="020B0604020202020204" pitchFamily="34" charset="0"/>
              </a:rPr>
              <a:t>Service-</a:t>
            </a:r>
            <a:r>
              <a:rPr lang="tr-TR" sz="2400" dirty="0" err="1">
                <a:solidFill>
                  <a:srgbClr val="002060"/>
                </a:solidFill>
                <a:latin typeface="Arial" panose="020B0604020202020204" pitchFamily="34" charset="0"/>
                <a:cs typeface="Arial" panose="020B0604020202020204" pitchFamily="34" charset="0"/>
              </a:rPr>
              <a:t>Oriented</a:t>
            </a:r>
            <a:r>
              <a:rPr lang="tr-TR" sz="2400" dirty="0">
                <a:solidFill>
                  <a:srgbClr val="002060"/>
                </a:solidFill>
                <a:latin typeface="Arial" panose="020B0604020202020204" pitchFamily="34" charset="0"/>
                <a:cs typeface="Arial" panose="020B0604020202020204" pitchFamily="34" charset="0"/>
              </a:rPr>
              <a:t>-Architecture (SOA) </a:t>
            </a:r>
            <a:r>
              <a:rPr lang="tr-TR" sz="2400" dirty="0">
                <a:solidFill>
                  <a:schemeClr val="tx1">
                    <a:lumMod val="65000"/>
                    <a:lumOff val="35000"/>
                  </a:schemeClr>
                </a:solidFill>
                <a:latin typeface="Arial" panose="020B0604020202020204" pitchFamily="34" charset="0"/>
                <a:cs typeface="Arial" panose="020B0604020202020204" pitchFamily="34" charset="0"/>
              </a:rPr>
              <a:t>ise temel olarak sistem üzerinde birçok sistemin uyumlu şekilde çalışmasını amaçlar.</a:t>
            </a:r>
          </a:p>
          <a:p>
            <a:endParaRPr lang="tr-TR" sz="2400" dirty="0">
              <a:solidFill>
                <a:schemeClr val="tx1">
                  <a:lumMod val="65000"/>
                  <a:lumOff val="35000"/>
                </a:schemeClr>
              </a:solidFill>
              <a:latin typeface="Arial" panose="020B0604020202020204" pitchFamily="34" charset="0"/>
              <a:cs typeface="Arial" panose="020B0604020202020204" pitchFamily="34" charset="0"/>
            </a:endParaRPr>
          </a:p>
          <a:p>
            <a:r>
              <a:rPr lang="tr-TR" sz="2400" dirty="0" err="1">
                <a:solidFill>
                  <a:srgbClr val="002060"/>
                </a:solidFill>
                <a:latin typeface="Arial" panose="020B0604020202020204" pitchFamily="34" charset="0"/>
                <a:cs typeface="Arial" panose="020B0604020202020204" pitchFamily="34" charset="0"/>
              </a:rPr>
              <a:t>Multitier</a:t>
            </a:r>
            <a:r>
              <a:rPr lang="tr-TR" sz="2400" dirty="0">
                <a:solidFill>
                  <a:srgbClr val="002060"/>
                </a:solidFill>
                <a:latin typeface="Arial" panose="020B0604020202020204" pitchFamily="34" charset="0"/>
                <a:cs typeface="Arial" panose="020B0604020202020204" pitchFamily="34" charset="0"/>
              </a:rPr>
              <a:t> Architecture (Çok Katmanlı Mimari) </a:t>
            </a:r>
            <a:r>
              <a:rPr lang="tr-TR" sz="2400" dirty="0">
                <a:solidFill>
                  <a:schemeClr val="tx1">
                    <a:lumMod val="65000"/>
                    <a:lumOff val="35000"/>
                  </a:schemeClr>
                </a:solidFill>
                <a:latin typeface="Arial" panose="020B0604020202020204" pitchFamily="34" charset="0"/>
                <a:cs typeface="Arial" panose="020B0604020202020204" pitchFamily="34" charset="0"/>
              </a:rPr>
              <a:t>ve </a:t>
            </a:r>
            <a:r>
              <a:rPr lang="tr-TR" sz="2400" dirty="0" err="1">
                <a:solidFill>
                  <a:srgbClr val="002060"/>
                </a:solidFill>
                <a:latin typeface="Arial" panose="020B0604020202020204" pitchFamily="34" charset="0"/>
                <a:cs typeface="Arial" panose="020B0604020202020204" pitchFamily="34" charset="0"/>
              </a:rPr>
              <a:t>Implict</a:t>
            </a:r>
            <a:r>
              <a:rPr lang="tr-TR" sz="2400" dirty="0">
                <a:solidFill>
                  <a:srgbClr val="002060"/>
                </a:solidFill>
                <a:latin typeface="Arial" panose="020B0604020202020204" pitchFamily="34" charset="0"/>
                <a:cs typeface="Arial" panose="020B0604020202020204" pitchFamily="34" charset="0"/>
              </a:rPr>
              <a:t> </a:t>
            </a:r>
            <a:r>
              <a:rPr lang="tr-TR" sz="2400" dirty="0" err="1">
                <a:solidFill>
                  <a:srgbClr val="002060"/>
                </a:solidFill>
                <a:latin typeface="Arial" panose="020B0604020202020204" pitchFamily="34" charset="0"/>
                <a:cs typeface="Arial" panose="020B0604020202020204" pitchFamily="34" charset="0"/>
              </a:rPr>
              <a:t>Invocation</a:t>
            </a:r>
            <a:r>
              <a:rPr lang="tr-TR" sz="2400" dirty="0">
                <a:solidFill>
                  <a:srgbClr val="002060"/>
                </a:solidFill>
                <a:latin typeface="Arial" panose="020B0604020202020204" pitchFamily="34" charset="0"/>
                <a:cs typeface="Arial" panose="020B0604020202020204" pitchFamily="34" charset="0"/>
              </a:rPr>
              <a:t> </a:t>
            </a:r>
            <a:r>
              <a:rPr lang="tr-TR" sz="2400" dirty="0">
                <a:solidFill>
                  <a:schemeClr val="tx1">
                    <a:lumMod val="65000"/>
                    <a:lumOff val="35000"/>
                  </a:schemeClr>
                </a:solidFill>
                <a:latin typeface="Arial" panose="020B0604020202020204" pitchFamily="34" charset="0"/>
                <a:cs typeface="Arial" panose="020B0604020202020204" pitchFamily="34" charset="0"/>
              </a:rPr>
              <a:t>gibi daha kapsamlı ve nispeten daha az tercih edilen yazılım mimarisi şablonları da mevcuttur.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265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Yazılım Tasarım İlkeleri Nedir?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2400" dirty="0">
                <a:solidFill>
                  <a:srgbClr val="002060"/>
                </a:solidFill>
                <a:latin typeface="Arial" panose="020B0604020202020204" pitchFamily="34" charset="0"/>
                <a:cs typeface="Arial" panose="020B0604020202020204" pitchFamily="34" charset="0"/>
              </a:rPr>
              <a:t>Yazılım Tasarım İlkeleri </a:t>
            </a:r>
            <a:r>
              <a:rPr lang="tr-TR" sz="2400" dirty="0">
                <a:solidFill>
                  <a:schemeClr val="tx1">
                    <a:lumMod val="65000"/>
                    <a:lumOff val="35000"/>
                  </a:schemeClr>
                </a:solidFill>
                <a:latin typeface="Arial" panose="020B0604020202020204" pitchFamily="34" charset="0"/>
                <a:cs typeface="Arial" panose="020B0604020202020204" pitchFamily="34" charset="0"/>
              </a:rPr>
              <a:t>(Software Design </a:t>
            </a:r>
            <a:r>
              <a:rPr lang="tr-TR" sz="2400" dirty="0" err="1">
                <a:solidFill>
                  <a:schemeClr val="tx1">
                    <a:lumMod val="65000"/>
                    <a:lumOff val="35000"/>
                  </a:schemeClr>
                </a:solidFill>
                <a:latin typeface="Arial" panose="020B0604020202020204" pitchFamily="34" charset="0"/>
                <a:cs typeface="Arial" panose="020B0604020202020204" pitchFamily="34" charset="0"/>
              </a:rPr>
              <a:t>Principles</a:t>
            </a:r>
            <a:r>
              <a:rPr lang="tr-TR" sz="2400" dirty="0">
                <a:solidFill>
                  <a:schemeClr val="tx1">
                    <a:lumMod val="65000"/>
                    <a:lumOff val="35000"/>
                  </a:schemeClr>
                </a:solidFill>
                <a:latin typeface="Arial" panose="020B0604020202020204" pitchFamily="34" charset="0"/>
                <a:cs typeface="Arial" panose="020B0604020202020204" pitchFamily="34" charset="0"/>
              </a:rPr>
              <a:t>), geliştiricilerin iyi bir sistem tasarımı yapmasına yardımcı olan bir dizi yönergedir. Bu ilkeler, yazılım sektöründeki bazı tanınmış yazılım mühendisleri ve yazarlar tarafından tanıtılan yaklaşımların, stillerin, felsefelerin ve en iyi uygulamaların bir listesidir.</a:t>
            </a:r>
          </a:p>
          <a:p>
            <a:r>
              <a:rPr lang="tr-TR" sz="2400" dirty="0">
                <a:solidFill>
                  <a:schemeClr val="tx1">
                    <a:lumMod val="65000"/>
                    <a:lumOff val="35000"/>
                  </a:schemeClr>
                </a:solidFill>
                <a:latin typeface="Arial" panose="020B0604020202020204" pitchFamily="34" charset="0"/>
                <a:cs typeface="Arial" panose="020B0604020202020204" pitchFamily="34" charset="0"/>
              </a:rPr>
              <a:t>Yazılım tasarım ilkeleri, </a:t>
            </a:r>
            <a:r>
              <a:rPr lang="tr-TR" sz="2400" dirty="0">
                <a:solidFill>
                  <a:srgbClr val="002060"/>
                </a:solidFill>
                <a:latin typeface="Arial" panose="020B0604020202020204" pitchFamily="34" charset="0"/>
                <a:cs typeface="Arial" panose="020B0604020202020204" pitchFamily="34" charset="0"/>
              </a:rPr>
              <a:t>erişilebilir, okunaklı, sürdürülebilir, esnek, test edilebilir </a:t>
            </a:r>
            <a:r>
              <a:rPr lang="tr-TR" sz="2400" dirty="0">
                <a:solidFill>
                  <a:schemeClr val="tx1">
                    <a:lumMod val="65000"/>
                    <a:lumOff val="35000"/>
                  </a:schemeClr>
                </a:solidFill>
                <a:latin typeface="Arial" panose="020B0604020202020204" pitchFamily="34" charset="0"/>
                <a:cs typeface="Arial" panose="020B0604020202020204" pitchFamily="34" charset="0"/>
              </a:rPr>
              <a:t>ve </a:t>
            </a:r>
            <a:r>
              <a:rPr lang="tr-TR" sz="2400" dirty="0">
                <a:solidFill>
                  <a:srgbClr val="002060"/>
                </a:solidFill>
                <a:latin typeface="Arial" panose="020B0604020202020204" pitchFamily="34" charset="0"/>
                <a:cs typeface="Arial" panose="020B0604020202020204" pitchFamily="34" charset="0"/>
              </a:rPr>
              <a:t>yeniden kullanılabilir </a:t>
            </a:r>
            <a:r>
              <a:rPr lang="tr-TR" sz="2400" dirty="0">
                <a:solidFill>
                  <a:schemeClr val="tx1">
                    <a:lumMod val="65000"/>
                    <a:lumOff val="35000"/>
                  </a:schemeClr>
                </a:solidFill>
                <a:latin typeface="Arial" panose="020B0604020202020204" pitchFamily="34" charset="0"/>
                <a:cs typeface="Arial" panose="020B0604020202020204" pitchFamily="34" charset="0"/>
              </a:rPr>
              <a:t>yazılım geliştirmek için kullanılan rehber ilkelerdir. Bu ilkeler yazılımı anlaşılır, düzenli, organize ve ölçeklenebilir hale getirir. Ayrıca, yazılımın uzun ömürlü olmasını ve bütünsel olarak tasarlanmasını sağlar.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553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fontScale="90000"/>
          </a:bodyPr>
          <a:lstStyle/>
          <a:p>
            <a:r>
              <a:rPr lang="tr-TR" sz="6000" b="1" dirty="0">
                <a:solidFill>
                  <a:srgbClr val="002060"/>
                </a:solidFill>
              </a:rPr>
              <a:t>Yazılım Tasarım İlkelerinin Amacı</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Tasarımın ne olduğunu ve çeşitli tasarı türlerinin ürünün farklı yönleriyle nasıl ilgilendiğini açıklamak.</a:t>
            </a:r>
          </a:p>
          <a:p>
            <a:r>
              <a:rPr lang="tr-TR" sz="2400" dirty="0">
                <a:solidFill>
                  <a:schemeClr val="tx1">
                    <a:lumMod val="65000"/>
                    <a:lumOff val="35000"/>
                  </a:schemeClr>
                </a:solidFill>
                <a:latin typeface="Arial" panose="020B0604020202020204" pitchFamily="34" charset="0"/>
                <a:cs typeface="Arial" panose="020B0604020202020204" pitchFamily="34" charset="0"/>
              </a:rPr>
              <a:t>Tasarımı bir problem çözme etkinliği olarak sunmak, soyutlama ve modellemenin tasarımdaki rolünü ortaya koymak.</a:t>
            </a:r>
          </a:p>
          <a:p>
            <a:r>
              <a:rPr lang="tr-TR" sz="2400" dirty="0">
                <a:solidFill>
                  <a:schemeClr val="tx1">
                    <a:lumMod val="65000"/>
                    <a:lumOff val="35000"/>
                  </a:schemeClr>
                </a:solidFill>
                <a:latin typeface="Arial" panose="020B0604020202020204" pitchFamily="34" charset="0"/>
                <a:cs typeface="Arial" panose="020B0604020202020204" pitchFamily="34" charset="0"/>
              </a:rPr>
              <a:t>Yazılım yaşam döngüsünde tasarımın yerini belirlemek.</a:t>
            </a:r>
          </a:p>
          <a:p>
            <a:r>
              <a:rPr lang="tr-TR" sz="2400" dirty="0">
                <a:solidFill>
                  <a:schemeClr val="tx1">
                    <a:lumMod val="65000"/>
                    <a:lumOff val="35000"/>
                  </a:schemeClr>
                </a:solidFill>
                <a:latin typeface="Arial" panose="020B0604020202020204" pitchFamily="34" charset="0"/>
                <a:cs typeface="Arial" panose="020B0604020202020204" pitchFamily="34" charset="0"/>
              </a:rPr>
              <a:t>Yazılım mühendisliğinde tasarım metotlarını incelemek.</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709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10021318" cy="1554480"/>
          </a:xfrm>
        </p:spPr>
        <p:txBody>
          <a:bodyPr anchor="ctr">
            <a:normAutofit fontScale="90000"/>
          </a:bodyPr>
          <a:lstStyle/>
          <a:p>
            <a:r>
              <a:rPr lang="tr-TR" sz="6000" b="1" dirty="0">
                <a:solidFill>
                  <a:srgbClr val="002060"/>
                </a:solidFill>
              </a:rPr>
              <a:t>Yazılım Mimarisi ve Tasarımının Önemi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2400" dirty="0">
                <a:solidFill>
                  <a:srgbClr val="002060"/>
                </a:solidFill>
                <a:latin typeface="Arial" panose="020B0604020202020204" pitchFamily="34" charset="0"/>
                <a:cs typeface="Arial" panose="020B0604020202020204" pitchFamily="34" charset="0"/>
              </a:rPr>
              <a:t>Sürdürülebilirlik: </a:t>
            </a:r>
            <a:r>
              <a:rPr lang="tr-TR" sz="2400" dirty="0">
                <a:solidFill>
                  <a:schemeClr val="tx1">
                    <a:lumMod val="65000"/>
                    <a:lumOff val="35000"/>
                  </a:schemeClr>
                </a:solidFill>
                <a:latin typeface="Arial" panose="020B0604020202020204" pitchFamily="34" charset="0"/>
                <a:cs typeface="Arial" panose="020B0604020202020204" pitchFamily="34" charset="0"/>
              </a:rPr>
              <a:t>İyi bir yazılım mimarisi ve tasarımı, kodun daha kolay anlaşılmasını, bakımının daha kolay yapılmasını ve hataların daha kolay bulunmasını sağlar. Bu da yazılımın sürdürülebilirliğini artırır.</a:t>
            </a:r>
          </a:p>
          <a:p>
            <a:r>
              <a:rPr lang="tr-TR" sz="2400" dirty="0">
                <a:solidFill>
                  <a:srgbClr val="002060"/>
                </a:solidFill>
                <a:latin typeface="Arial" panose="020B0604020202020204" pitchFamily="34" charset="0"/>
                <a:cs typeface="Arial" panose="020B0604020202020204" pitchFamily="34" charset="0"/>
              </a:rPr>
              <a:t>Esneklik: </a:t>
            </a:r>
            <a:r>
              <a:rPr lang="tr-TR" sz="2400" dirty="0">
                <a:solidFill>
                  <a:schemeClr val="tx1">
                    <a:lumMod val="65000"/>
                    <a:lumOff val="35000"/>
                  </a:schemeClr>
                </a:solidFill>
                <a:latin typeface="Arial" panose="020B0604020202020204" pitchFamily="34" charset="0"/>
                <a:cs typeface="Arial" panose="020B0604020202020204" pitchFamily="34" charset="0"/>
              </a:rPr>
              <a:t>İyi bir tasarım, sistemdeki değişikliklere uyum sağlamak için esneklik sağlar. Bileşenlerin bağımsız olması ve birbirleriyle gevşek bir şekilde bağlantılı olması, değişikliklerin sisteme daha az etki etmesini sağlar.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65231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101</TotalTime>
  <Words>1512</Words>
  <Application>Microsoft Office PowerPoint</Application>
  <PresentationFormat>Widescreen</PresentationFormat>
  <Paragraphs>83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Aptos</vt:lpstr>
      <vt:lpstr>Aptos Display</vt:lpstr>
      <vt:lpstr>Arial</vt:lpstr>
      <vt:lpstr>1_Office Theme</vt:lpstr>
      <vt:lpstr>YAZILIM TASARIM MİMARİSİ VE İLKELERİ</vt:lpstr>
      <vt:lpstr>Yazılım Mimarisi Nedir?</vt:lpstr>
      <vt:lpstr>Yazılım Mimarisi Özellikleri</vt:lpstr>
      <vt:lpstr>Yazılım Mimarisi Özellikleri</vt:lpstr>
      <vt:lpstr>Yazılım Mimarisinde Kullanılan Şablonlar Nelerdir?</vt:lpstr>
      <vt:lpstr>Yazılım Mimarisinde Kullanılan Şablonlar Nelerdir?</vt:lpstr>
      <vt:lpstr>Yazılım Tasarım İlkeleri Nedir?</vt:lpstr>
      <vt:lpstr>Yazılım Tasarım İlkelerinin Amacı</vt:lpstr>
      <vt:lpstr>Yazılım Mimarisi ve Tasarımının Önemi</vt:lpstr>
      <vt:lpstr>Yazılım Mimarisi ve Tasarımının Önemi</vt:lpstr>
      <vt:lpstr>PowerPoint Presentation</vt:lpstr>
      <vt:lpstr>Yazılım Tasarım İlkeleri Nelerdir?</vt:lpstr>
      <vt:lpstr>DRY (Don’t’ Repeat Yourself)</vt:lpstr>
      <vt:lpstr>DRY (Don’t’ Repeat Yourself)</vt:lpstr>
      <vt:lpstr>KISS (Keeping It Simple, Stupid)</vt:lpstr>
      <vt:lpstr>KISS (Keeping It Simple, Stupid)</vt:lpstr>
      <vt:lpstr>YAGNI (You Aren’t Gonna Need It)</vt:lpstr>
      <vt:lpstr>YAGNI (You Aren’t Gonna Need It)</vt:lpstr>
      <vt:lpstr>YAGNI (You Aren’t Gonna Need It)</vt:lpstr>
      <vt:lpstr>SoC (Seperation of Concerns)</vt:lpstr>
      <vt:lpstr>SOLID</vt:lpstr>
      <vt:lpstr>PowerPoint Presentation</vt:lpstr>
      <vt:lpstr>Single Responsibility (Tek Sorumluluk Prensibi)</vt:lpstr>
      <vt:lpstr>Open Closed (Açık-Kapalı Prensibi)</vt:lpstr>
      <vt:lpstr>Liskov Substitution (Liskov Yerine Geçme Prensibi)</vt:lpstr>
      <vt:lpstr>Interface Segregation (Arayüz Ayırma Prensibi)</vt:lpstr>
      <vt:lpstr>Dependency Inversion (Bağımlılıkları Tersine Çevirme Prensibi)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YAZILIM TASARIM MİMARİSİ VE İLKELERİ</dc:title>
  <dc:creator>GÜLLER KALYONCU</dc:creator>
  <cp:lastModifiedBy>GÜLLER KALYONCU</cp:lastModifiedBy>
  <cp:revision>1</cp:revision>
  <dcterms:created xsi:type="dcterms:W3CDTF">2024-04-05T07:56:38Z</dcterms:created>
  <dcterms:modified xsi:type="dcterms:W3CDTF">2024-04-05T09:38:13Z</dcterms:modified>
</cp:coreProperties>
</file>