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0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7104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428796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8081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73151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21066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4022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36533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17423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02783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0165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5.04.2024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32732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5.04.2024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1487767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YAZILIM KALİTE GÜVENCESİ VE TESTİ</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1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fontScale="90000"/>
          </a:bodyPr>
          <a:lstStyle/>
          <a:p>
            <a:r>
              <a:rPr lang="tr-TR" sz="6000" b="1" dirty="0">
                <a:solidFill>
                  <a:srgbClr val="002060"/>
                </a:solidFill>
              </a:rPr>
              <a:t>Yazılım Kalite Güvencesi Test Stratejileri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İşlevsel Test: </a:t>
            </a:r>
            <a:r>
              <a:rPr lang="tr-TR" sz="2400" dirty="0">
                <a:solidFill>
                  <a:schemeClr val="tx1">
                    <a:lumMod val="65000"/>
                    <a:lumOff val="35000"/>
                  </a:schemeClr>
                </a:solidFill>
                <a:latin typeface="Arial" panose="020B0604020202020204" pitchFamily="34" charset="0"/>
                <a:cs typeface="Arial" panose="020B0604020202020204" pitchFamily="34" charset="0"/>
              </a:rPr>
              <a:t>İşlevsel test, yazılımın belirtilen işlevsel gereksinimleri karşıladığını doğrular. Beklendiği gibi çalıştıklarından emin olmak için tek tek özelliklerin ve işlevlerin test edilmesini içerir. Test uzmanları çeşitli kullanıcı senaryolarını simüle eder, farklı veri setleri girer ve sistemin yanıtlarını doğrular.</a:t>
            </a:r>
          </a:p>
          <a:p>
            <a:r>
              <a:rPr lang="tr-TR" sz="2400" dirty="0">
                <a:solidFill>
                  <a:srgbClr val="002060"/>
                </a:solidFill>
                <a:latin typeface="Arial" panose="020B0604020202020204" pitchFamily="34" charset="0"/>
                <a:cs typeface="Arial" panose="020B0604020202020204" pitchFamily="34" charset="0"/>
              </a:rPr>
              <a:t>Performans Testi: </a:t>
            </a:r>
            <a:r>
              <a:rPr lang="tr-TR" sz="2400" dirty="0">
                <a:solidFill>
                  <a:schemeClr val="tx1">
                    <a:lumMod val="65000"/>
                    <a:lumOff val="35000"/>
                  </a:schemeClr>
                </a:solidFill>
                <a:latin typeface="Arial" panose="020B0604020202020204" pitchFamily="34" charset="0"/>
                <a:cs typeface="Arial" panose="020B0604020202020204" pitchFamily="34" charset="0"/>
              </a:rPr>
              <a:t>Performans testi, farklı iş yükleri altında yazılımın yanıt verebilirliğini, ölçeklenebilirliğini ve kararlılığını değerlendirir. Yanıt süreleri, kaynak kullanımı ve sistem verimi gibi faktörleri ölçer. Performans testi, potansiyel darboğazları belirlemeye, sistem performansını optimize etmeye ve en yoğun kullanım dönemlerinde bile sorunsuz bir kullanıcı deneyimi sağlamaya yardımcı olur.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27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fontScale="90000"/>
          </a:bodyPr>
          <a:lstStyle/>
          <a:p>
            <a:r>
              <a:rPr lang="tr-TR" sz="6000" b="1" dirty="0">
                <a:solidFill>
                  <a:srgbClr val="002060"/>
                </a:solidFill>
              </a:rPr>
              <a:t>Yazılım Kalite Güvencesi Test Stratejileri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Güvenlik Testi: </a:t>
            </a:r>
            <a:r>
              <a:rPr lang="tr-TR" sz="2400" dirty="0">
                <a:solidFill>
                  <a:schemeClr val="tx1">
                    <a:lumMod val="65000"/>
                    <a:lumOff val="35000"/>
                  </a:schemeClr>
                </a:solidFill>
                <a:latin typeface="Arial" panose="020B0604020202020204" pitchFamily="34" charset="0"/>
                <a:cs typeface="Arial" panose="020B0604020202020204" pitchFamily="34" charset="0"/>
              </a:rPr>
              <a:t>Güvenlik testi, yazılımın güvenlik mekanizmalarındaki açıkları ve zayıflıkları belirlemeye odaklanır. Potansiyel ihlallerin, veri sızıntılarının, yetkilendirme sorunlarının ve diğer güvenlik risklerinin test edilmesini içerir. Güvenlik testi hassas verilerin korunmasına yardımcı olur ve yazılımı kötü niyetli saldırılardan korur.</a:t>
            </a:r>
          </a:p>
          <a:p>
            <a:r>
              <a:rPr lang="tr-TR" sz="2400" dirty="0">
                <a:solidFill>
                  <a:srgbClr val="002060"/>
                </a:solidFill>
                <a:latin typeface="Arial" panose="020B0604020202020204" pitchFamily="34" charset="0"/>
                <a:cs typeface="Arial" panose="020B0604020202020204" pitchFamily="34" charset="0"/>
              </a:rPr>
              <a:t>Regresyon Testi: </a:t>
            </a:r>
            <a:r>
              <a:rPr lang="tr-TR" sz="2400" dirty="0">
                <a:solidFill>
                  <a:schemeClr val="tx1">
                    <a:lumMod val="65000"/>
                    <a:lumOff val="35000"/>
                  </a:schemeClr>
                </a:solidFill>
                <a:latin typeface="Arial" panose="020B0604020202020204" pitchFamily="34" charset="0"/>
                <a:cs typeface="Arial" panose="020B0604020202020204" pitchFamily="34" charset="0"/>
              </a:rPr>
              <a:t>Regresyon testi, yazılımda yapılan değişikliklerin veya güncellemelerin yeni kusurlar getirmemesini veya mevcut işlevleri bozmamasını sağlar. Daha önce test edilen bileşenlerin amaçlandığı gibi çalıştığını doğrulamak için yeniden test eder. Regresyon testi, yazılım kararlılığının korunmasına yardımcı olur ve regresyon sorunlarını önler.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48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fontScale="90000"/>
          </a:bodyPr>
          <a:lstStyle/>
          <a:p>
            <a:r>
              <a:rPr lang="tr-TR" sz="6000" b="1" dirty="0">
                <a:solidFill>
                  <a:srgbClr val="002060"/>
                </a:solidFill>
              </a:rPr>
              <a:t>Yazılım Kalite Güvencesi Test Stratejileri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Kullanılabilirlik Testi: </a:t>
            </a:r>
            <a:r>
              <a:rPr lang="tr-TR" sz="2400" dirty="0">
                <a:solidFill>
                  <a:schemeClr val="tx1">
                    <a:lumMod val="65000"/>
                    <a:lumOff val="35000"/>
                  </a:schemeClr>
                </a:solidFill>
                <a:latin typeface="Arial" panose="020B0604020202020204" pitchFamily="34" charset="0"/>
                <a:cs typeface="Arial" panose="020B0604020202020204" pitchFamily="34" charset="0"/>
              </a:rPr>
              <a:t>Kullanılabilirlik testi, yazılımın kullanıcı dostu olup olmadığını ve kullanım kolaylığını değerlendirir. Test uzmanları kullanıcı arayüzünün ne kadar sezgisel olduğunu, kullanıcıların görevleri verimli bir şekilde yerine getirip getiremediğini ve yazılımın kullanıcı beklentilerini karşılayıp karşılamadığını değerlendirir. Kullanılabilirlik testi, kullanıcı deneyimini ve arayüz tasarımını iyileştirmek için içgörüler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44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a:bodyPr>
          <a:lstStyle/>
          <a:p>
            <a:r>
              <a:rPr lang="tr-TR" sz="6000" b="1" dirty="0">
                <a:solidFill>
                  <a:srgbClr val="002060"/>
                </a:solidFill>
              </a:rPr>
              <a:t>Sürekli Entegrasyon (CI)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Sürekli Entegrasyon (CI), geliştiricilerin kodun uygulanabilirliği hakkında hızlı bir şekilde geri bildirim almak için, yazdığı kodu sürekli olarak paylaşılan bir kod deposuna entegre ettiği uygulamadır. Bu süreç, otomatikleştirilmiş derlemeleri ve testleri destekler, böylece ekipler tek bir projede hızla iş birliği yapabilir. CI aynı zamanda yazılım şirketlerine daha sık ve daha kısa bir sürüm döngüsü sağlar, bu da geliştirilen uygulamanın canlı ortamda hızlı ve güvenilir bir şekilde yayınlanmasını kolaylaştırır.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87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a:bodyPr>
          <a:lstStyle/>
          <a:p>
            <a:r>
              <a:rPr lang="tr-TR" sz="6000" b="1" dirty="0">
                <a:solidFill>
                  <a:srgbClr val="002060"/>
                </a:solidFill>
              </a:rPr>
              <a:t>Sürekli Entegrasyon (CI)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geliştirme sürecinin ilk aşamasıdır.</a:t>
            </a:r>
          </a:p>
          <a:p>
            <a:r>
              <a:rPr lang="tr-TR" sz="2400" dirty="0">
                <a:solidFill>
                  <a:schemeClr val="tx1">
                    <a:lumMod val="65000"/>
                    <a:lumOff val="35000"/>
                  </a:schemeClr>
                </a:solidFill>
                <a:latin typeface="Arial" panose="020B0604020202020204" pitchFamily="34" charset="0"/>
                <a:cs typeface="Arial" panose="020B0604020202020204" pitchFamily="34" charset="0"/>
              </a:rPr>
              <a:t>Geliştiricilerin kodlarını merkezi bir depoya (genellikle bir versiyon kontrol sistemi ile Git gibi) düzenli olarak gönderdikleri bir süreçtir.</a:t>
            </a:r>
          </a:p>
          <a:p>
            <a:r>
              <a:rPr lang="tr-TR" sz="2400" dirty="0">
                <a:solidFill>
                  <a:schemeClr val="tx1">
                    <a:lumMod val="65000"/>
                    <a:lumOff val="35000"/>
                  </a:schemeClr>
                </a:solidFill>
                <a:latin typeface="Arial" panose="020B0604020202020204" pitchFamily="34" charset="0"/>
                <a:cs typeface="Arial" panose="020B0604020202020204" pitchFamily="34" charset="0"/>
              </a:rPr>
              <a:t>Her kod gönderimi yapıldığında, otomatik olarak bir dizi test çalıştırılır. Bu testler genellikle birim testleri, entegrasyon testleri ve bazen statik kod analizini içerir.</a:t>
            </a:r>
          </a:p>
          <a:p>
            <a:r>
              <a:rPr lang="tr-TR" sz="2400" dirty="0">
                <a:solidFill>
                  <a:schemeClr val="tx1">
                    <a:lumMod val="65000"/>
                    <a:lumOff val="35000"/>
                  </a:schemeClr>
                </a:solidFill>
                <a:latin typeface="Arial" panose="020B0604020202020204" pitchFamily="34" charset="0"/>
                <a:cs typeface="Arial" panose="020B0604020202020204" pitchFamily="34" charset="0"/>
              </a:rPr>
              <a:t>Bu aşama, yazılımın sürekli olarak test edilmesini ve hataların erken tespit edilmesini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580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a:bodyPr>
          <a:lstStyle/>
          <a:p>
            <a:r>
              <a:rPr lang="tr-TR" sz="6000" b="1" dirty="0">
                <a:solidFill>
                  <a:srgbClr val="002060"/>
                </a:solidFill>
              </a:rPr>
              <a:t>Sürekli Entegrasyon Aşamaları: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3200" dirty="0">
                <a:solidFill>
                  <a:schemeClr val="tx1">
                    <a:lumMod val="65000"/>
                    <a:lumOff val="35000"/>
                  </a:schemeClr>
                </a:solidFill>
                <a:latin typeface="Arial" panose="020B0604020202020204" pitchFamily="34" charset="0"/>
                <a:cs typeface="Arial" panose="020B0604020202020204" pitchFamily="34" charset="0"/>
              </a:rPr>
              <a:t>Kod Gönderimi</a:t>
            </a:r>
          </a:p>
          <a:p>
            <a:r>
              <a:rPr lang="tr-TR" sz="3200" dirty="0">
                <a:solidFill>
                  <a:schemeClr val="tx1">
                    <a:lumMod val="65000"/>
                    <a:lumOff val="35000"/>
                  </a:schemeClr>
                </a:solidFill>
                <a:latin typeface="Arial" panose="020B0604020202020204" pitchFamily="34" charset="0"/>
                <a:cs typeface="Arial" panose="020B0604020202020204" pitchFamily="34" charset="0"/>
              </a:rPr>
              <a:t>Derleme ve Otomatik Testler</a:t>
            </a:r>
          </a:p>
          <a:p>
            <a:r>
              <a:rPr lang="tr-TR" sz="3200" dirty="0">
                <a:solidFill>
                  <a:schemeClr val="tx1">
                    <a:lumMod val="65000"/>
                    <a:lumOff val="35000"/>
                  </a:schemeClr>
                </a:solidFill>
                <a:latin typeface="Arial" panose="020B0604020202020204" pitchFamily="34" charset="0"/>
                <a:cs typeface="Arial" panose="020B0604020202020204" pitchFamily="34" charset="0"/>
              </a:rPr>
              <a:t>Geribildirim ve Bildirimler</a:t>
            </a:r>
          </a:p>
          <a:p>
            <a:r>
              <a:rPr lang="tr-TR" sz="3200" dirty="0">
                <a:solidFill>
                  <a:schemeClr val="tx1">
                    <a:lumMod val="65000"/>
                    <a:lumOff val="35000"/>
                  </a:schemeClr>
                </a:solidFill>
                <a:latin typeface="Arial" panose="020B0604020202020204" pitchFamily="34" charset="0"/>
                <a:cs typeface="Arial" panose="020B0604020202020204" pitchFamily="34" charset="0"/>
              </a:rPr>
              <a:t>Tekrarlanabilirlik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97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783772"/>
            <a:ext cx="10815216" cy="1554480"/>
          </a:xfrm>
        </p:spPr>
        <p:txBody>
          <a:bodyPr anchor="ctr">
            <a:normAutofit fontScale="90000"/>
          </a:bodyPr>
          <a:lstStyle/>
          <a:p>
            <a:r>
              <a:rPr lang="tr-TR" sz="6000" b="1" dirty="0">
                <a:solidFill>
                  <a:srgbClr val="002060"/>
                </a:solidFill>
              </a:rPr>
              <a:t>Sürekli Teslim (</a:t>
            </a:r>
            <a:r>
              <a:rPr lang="tr-TR" sz="6000" b="1" dirty="0" err="1">
                <a:solidFill>
                  <a:srgbClr val="002060"/>
                </a:solidFill>
              </a:rPr>
              <a:t>Continuous</a:t>
            </a:r>
            <a:r>
              <a:rPr lang="tr-TR" sz="6000" b="1" dirty="0">
                <a:solidFill>
                  <a:srgbClr val="002060"/>
                </a:solidFill>
              </a:rPr>
              <a:t> Delivery, CD)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Sürekli Teslimin amacı, paketlenmiş bir yapıyı üretim ortamına teslim etmektir. CD, dağıtım süreci de dahil olmak üzere tüm teslimat sürecini otomatikleştirir. Bu süreç, altyapı sağlamayı, değişiklikleri yönetmeyi, yapıtları dağıtmayı, bu değişiklikleri doğrulamayı ve izlemeyi içerebilir. CD, uygulamaların seçilen altyapı ortamlarına otomatik olarak teslimini sağlar.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7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783772"/>
            <a:ext cx="10815216" cy="1554480"/>
          </a:xfrm>
        </p:spPr>
        <p:txBody>
          <a:bodyPr anchor="ctr">
            <a:normAutofit/>
          </a:bodyPr>
          <a:lstStyle/>
          <a:p>
            <a:r>
              <a:rPr lang="tr-TR" sz="6000" b="1" dirty="0">
                <a:solidFill>
                  <a:srgbClr val="002060"/>
                </a:solidFill>
              </a:rPr>
              <a:t>CI/CD Avantajları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3200" dirty="0">
                <a:solidFill>
                  <a:schemeClr val="tx1">
                    <a:lumMod val="65000"/>
                    <a:lumOff val="35000"/>
                  </a:schemeClr>
                </a:solidFill>
                <a:latin typeface="Arial" panose="020B0604020202020204" pitchFamily="34" charset="0"/>
                <a:cs typeface="Arial" panose="020B0604020202020204" pitchFamily="34" charset="0"/>
              </a:rPr>
              <a:t>Verimli Yazılım Geliştirme</a:t>
            </a:r>
          </a:p>
          <a:p>
            <a:r>
              <a:rPr lang="tr-TR" sz="3200" dirty="0">
                <a:solidFill>
                  <a:schemeClr val="tx1">
                    <a:lumMod val="65000"/>
                    <a:lumOff val="35000"/>
                  </a:schemeClr>
                </a:solidFill>
                <a:latin typeface="Arial" panose="020B0604020202020204" pitchFamily="34" charset="0"/>
                <a:cs typeface="Arial" panose="020B0604020202020204" pitchFamily="34" charset="0"/>
              </a:rPr>
              <a:t>Rekabetçi Yazılım Ürünleri</a:t>
            </a:r>
          </a:p>
          <a:p>
            <a:r>
              <a:rPr lang="tr-TR" sz="3200" dirty="0">
                <a:solidFill>
                  <a:schemeClr val="tx1">
                    <a:lumMod val="65000"/>
                    <a:lumOff val="35000"/>
                  </a:schemeClr>
                </a:solidFill>
                <a:latin typeface="Arial" panose="020B0604020202020204" pitchFamily="34" charset="0"/>
                <a:cs typeface="Arial" panose="020B0604020202020204" pitchFamily="34" charset="0"/>
              </a:rPr>
              <a:t>Başarısız Olma Özgürlüğü</a:t>
            </a:r>
          </a:p>
          <a:p>
            <a:r>
              <a:rPr lang="tr-TR" sz="3200" dirty="0">
                <a:solidFill>
                  <a:schemeClr val="tx1">
                    <a:lumMod val="65000"/>
                    <a:lumOff val="35000"/>
                  </a:schemeClr>
                </a:solidFill>
                <a:latin typeface="Arial" panose="020B0604020202020204" pitchFamily="34" charset="0"/>
                <a:cs typeface="Arial" panose="020B0604020202020204" pitchFamily="34" charset="0"/>
              </a:rPr>
              <a:t>Daha İyi Yazılım Bakımı</a:t>
            </a:r>
          </a:p>
          <a:p>
            <a:r>
              <a:rPr lang="tr-TR" sz="3200" dirty="0">
                <a:solidFill>
                  <a:schemeClr val="tx1">
                    <a:lumMod val="65000"/>
                    <a:lumOff val="35000"/>
                  </a:schemeClr>
                </a:solidFill>
                <a:latin typeface="Arial" panose="020B0604020202020204" pitchFamily="34" charset="0"/>
                <a:cs typeface="Arial" panose="020B0604020202020204" pitchFamily="34" charset="0"/>
              </a:rPr>
              <a:t>Daha İyi Operasyon Desteği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783772"/>
            <a:ext cx="10815216" cy="1554480"/>
          </a:xfrm>
        </p:spPr>
        <p:txBody>
          <a:bodyPr anchor="ctr">
            <a:normAutofit/>
          </a:bodyPr>
          <a:lstStyle/>
          <a:p>
            <a:r>
              <a:rPr lang="tr-TR" sz="6000" b="1" dirty="0">
                <a:solidFill>
                  <a:srgbClr val="002060"/>
                </a:solidFill>
              </a:rPr>
              <a:t>CI/CD Faydaları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88604"/>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Hataların Erken Tespiti: </a:t>
            </a:r>
            <a:r>
              <a:rPr lang="tr-TR" sz="2400" dirty="0">
                <a:solidFill>
                  <a:schemeClr val="tx1">
                    <a:lumMod val="65000"/>
                    <a:lumOff val="35000"/>
                  </a:schemeClr>
                </a:solidFill>
                <a:latin typeface="Arial" panose="020B0604020202020204" pitchFamily="34" charset="0"/>
                <a:cs typeface="Arial" panose="020B0604020202020204" pitchFamily="34" charset="0"/>
              </a:rPr>
              <a:t>Her kod değişikliği otomatik olarak test edilir, böylece hatalar erken tespit edilir.</a:t>
            </a:r>
          </a:p>
          <a:p>
            <a:r>
              <a:rPr lang="tr-TR" sz="2400" dirty="0">
                <a:solidFill>
                  <a:srgbClr val="002060"/>
                </a:solidFill>
                <a:latin typeface="Arial" panose="020B0604020202020204" pitchFamily="34" charset="0"/>
                <a:cs typeface="Arial" panose="020B0604020202020204" pitchFamily="34" charset="0"/>
              </a:rPr>
              <a:t>Sürekli Geri Bildirim: </a:t>
            </a:r>
            <a:r>
              <a:rPr lang="tr-TR" sz="2400" dirty="0">
                <a:solidFill>
                  <a:schemeClr val="tx1">
                    <a:lumMod val="65000"/>
                    <a:lumOff val="35000"/>
                  </a:schemeClr>
                </a:solidFill>
                <a:latin typeface="Arial" panose="020B0604020202020204" pitchFamily="34" charset="0"/>
                <a:cs typeface="Arial" panose="020B0604020202020204" pitchFamily="34" charset="0"/>
              </a:rPr>
              <a:t>Geliştiricilere sürekli geri bildirim sağlar ve hızlı bir şekilde hataları düzeltme olanağı sunar.</a:t>
            </a:r>
          </a:p>
          <a:p>
            <a:r>
              <a:rPr lang="tr-TR" sz="2400" dirty="0">
                <a:solidFill>
                  <a:srgbClr val="002060"/>
                </a:solidFill>
                <a:latin typeface="Arial" panose="020B0604020202020204" pitchFamily="34" charset="0"/>
                <a:cs typeface="Arial" panose="020B0604020202020204" pitchFamily="34" charset="0"/>
              </a:rPr>
              <a:t>Sürekli Dağıtım: </a:t>
            </a:r>
            <a:r>
              <a:rPr lang="tr-TR" sz="2400" dirty="0">
                <a:solidFill>
                  <a:schemeClr val="tx1">
                    <a:lumMod val="65000"/>
                    <a:lumOff val="35000"/>
                  </a:schemeClr>
                </a:solidFill>
                <a:latin typeface="Arial" panose="020B0604020202020204" pitchFamily="34" charset="0"/>
                <a:cs typeface="Arial" panose="020B0604020202020204" pitchFamily="34" charset="0"/>
              </a:rPr>
              <a:t>Yazılımın hızlı bir şekilde canlı ortama dağıtılmasını sağlar, böylece yeni özellikler ve düzeltmeler hızla kullanıma sunulabilir.</a:t>
            </a:r>
          </a:p>
          <a:p>
            <a:r>
              <a:rPr lang="tr-TR" sz="2400" dirty="0">
                <a:solidFill>
                  <a:srgbClr val="002060"/>
                </a:solidFill>
                <a:latin typeface="Arial" panose="020B0604020202020204" pitchFamily="34" charset="0"/>
                <a:cs typeface="Arial" panose="020B0604020202020204" pitchFamily="34" charset="0"/>
              </a:rPr>
              <a:t>Otomasyon: </a:t>
            </a:r>
            <a:r>
              <a:rPr lang="tr-TR" sz="2400" dirty="0">
                <a:solidFill>
                  <a:schemeClr val="tx1">
                    <a:lumMod val="65000"/>
                    <a:lumOff val="35000"/>
                  </a:schemeClr>
                </a:solidFill>
                <a:latin typeface="Arial" panose="020B0604020202020204" pitchFamily="34" charset="0"/>
                <a:cs typeface="Arial" panose="020B0604020202020204" pitchFamily="34" charset="0"/>
              </a:rPr>
              <a:t>Yazılım geliştirme sürecinin birçok yönünü otomatikleştirir, böylece insan hatalarını ve tekrar eden işleri azaltır.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77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783772"/>
            <a:ext cx="10815216" cy="1554480"/>
          </a:xfrm>
        </p:spPr>
        <p:txBody>
          <a:bodyPr anchor="ctr">
            <a:normAutofit/>
          </a:bodyPr>
          <a:lstStyle/>
          <a:p>
            <a:r>
              <a:rPr lang="it-IT" sz="6000" b="1" dirty="0">
                <a:solidFill>
                  <a:srgbClr val="002060"/>
                </a:solidFill>
              </a:rPr>
              <a:t>CI ve CD Arasındaki Fark Nedir?</a:t>
            </a:r>
            <a:endParaRPr lang="tr-TR" sz="6000" b="1" dirty="0">
              <a:solidFill>
                <a:srgbClr val="002060"/>
              </a:solidFill>
            </a:endParaRP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640079" y="1697248"/>
            <a:ext cx="11547566"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CI ile amaç yazılım geliştirme süreçlerini daha kolay ve izlenebilir bir hale getirmektir. CD ise bir yapıyı üretim ortamına güvenli ve tekrar tekrar teslim etmeyi hedefler. CD, </a:t>
            </a:r>
            <a:r>
              <a:rPr lang="tr-TR" sz="2400" dirty="0" err="1">
                <a:solidFill>
                  <a:schemeClr val="tx1">
                    <a:lumMod val="65000"/>
                    <a:lumOff val="35000"/>
                  </a:schemeClr>
                </a:solidFill>
                <a:latin typeface="Arial" panose="020B0604020202020204" pitchFamily="34" charset="0"/>
                <a:cs typeface="Arial" panose="020B0604020202020204" pitchFamily="34" charset="0"/>
              </a:rPr>
              <a:t>CI'dan</a:t>
            </a:r>
            <a:r>
              <a:rPr lang="tr-TR" sz="2400" dirty="0">
                <a:solidFill>
                  <a:schemeClr val="tx1">
                    <a:lumMod val="65000"/>
                    <a:lumOff val="35000"/>
                  </a:schemeClr>
                </a:solidFill>
                <a:latin typeface="Arial" panose="020B0604020202020204" pitchFamily="34" charset="0"/>
                <a:cs typeface="Arial" panose="020B0604020202020204" pitchFamily="34" charset="0"/>
              </a:rPr>
              <a:t> sonra gerçekleşir.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52" name="Picture 4" descr="What is CI/CD and CI/CD Pipeline? - Processes, Stages, Benefits">
            <a:extLst>
              <a:ext uri="{FF2B5EF4-FFF2-40B4-BE49-F238E27FC236}">
                <a16:creationId xmlns:a16="http://schemas.microsoft.com/office/drawing/2014/main" id="{278F7071-C656-40C3-64CF-94FAD9ED3765}"/>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t="860" b="2385"/>
          <a:stretch/>
        </p:blipFill>
        <p:spPr bwMode="auto">
          <a:xfrm>
            <a:off x="3280601" y="3840082"/>
            <a:ext cx="5626442" cy="256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24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fontScale="90000"/>
          </a:bodyPr>
          <a:lstStyle/>
          <a:p>
            <a:r>
              <a:rPr lang="tr-TR" sz="6000" b="1" dirty="0">
                <a:solidFill>
                  <a:srgbClr val="002060"/>
                </a:solidFill>
              </a:rPr>
              <a:t>Yazılım Kalite Güvencesi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kalite güvencesi; “yazılım kalitesinin sağlanması amacıyla yazılım iş ürünlerinin ve yazılım geliştirme çalışmalarının ilgili standartlara uygunluğunun değerlendirilmesine yönelik, geliştirme süreci boyunca sürdürülen, sistematik ve planlı yönetim yaklaşımı” olarak tanımlanabilir.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66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835934" y="783772"/>
            <a:ext cx="10815216" cy="1554480"/>
          </a:xfrm>
        </p:spPr>
        <p:txBody>
          <a:bodyPr anchor="ctr">
            <a:normAutofit fontScale="90000"/>
          </a:bodyPr>
          <a:lstStyle/>
          <a:p>
            <a:r>
              <a:rPr lang="tr-TR" sz="6000" b="1" dirty="0">
                <a:solidFill>
                  <a:srgbClr val="002060"/>
                </a:solidFill>
              </a:rPr>
              <a:t>Yaygın Kullanılan CI/CD Araçları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36543" y="2813266"/>
            <a:ext cx="448529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Jenkins Azure </a:t>
            </a:r>
            <a:r>
              <a:rPr lang="tr-TR" sz="2400" dirty="0" err="1">
                <a:solidFill>
                  <a:schemeClr val="tx1">
                    <a:lumMod val="65000"/>
                    <a:lumOff val="35000"/>
                  </a:schemeClr>
                </a:solidFill>
                <a:latin typeface="Arial" panose="020B0604020202020204" pitchFamily="34" charset="0"/>
                <a:cs typeface="Arial" panose="020B0604020202020204" pitchFamily="34" charset="0"/>
              </a:rPr>
              <a:t>DevOps</a:t>
            </a:r>
            <a:r>
              <a:rPr lang="tr-TR" sz="2400" dirty="0">
                <a:solidFill>
                  <a:schemeClr val="tx1">
                    <a:lumMod val="65000"/>
                    <a:lumOff val="35000"/>
                  </a:schemeClr>
                </a:solidFill>
                <a:latin typeface="Arial" panose="020B0604020202020204" pitchFamily="34" charset="0"/>
                <a:cs typeface="Arial" panose="020B0604020202020204" pitchFamily="34" charset="0"/>
              </a:rPr>
              <a:t>   </a:t>
            </a:r>
          </a:p>
          <a:p>
            <a:r>
              <a:rPr lang="tr-TR" sz="2400" dirty="0">
                <a:solidFill>
                  <a:schemeClr val="tx1">
                    <a:lumMod val="65000"/>
                    <a:lumOff val="35000"/>
                  </a:schemeClr>
                </a:solidFill>
                <a:latin typeface="Arial" panose="020B0604020202020204" pitchFamily="34" charset="0"/>
                <a:cs typeface="Arial" panose="020B0604020202020204" pitchFamily="34" charset="0"/>
              </a:rPr>
              <a:t>Travis CI</a:t>
            </a:r>
          </a:p>
          <a:p>
            <a:r>
              <a:rPr lang="tr-TR" sz="2400" dirty="0" err="1">
                <a:solidFill>
                  <a:schemeClr val="tx1">
                    <a:lumMod val="65000"/>
                    <a:lumOff val="35000"/>
                  </a:schemeClr>
                </a:solidFill>
                <a:latin typeface="Arial" panose="020B0604020202020204" pitchFamily="34" charset="0"/>
                <a:cs typeface="Arial" panose="020B0604020202020204" pitchFamily="34" charset="0"/>
              </a:rPr>
              <a:t>CircleCI</a:t>
            </a:r>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chemeClr val="tx1">
                    <a:lumMod val="65000"/>
                    <a:lumOff val="35000"/>
                  </a:schemeClr>
                </a:solidFill>
                <a:latin typeface="Arial" panose="020B0604020202020204" pitchFamily="34" charset="0"/>
                <a:cs typeface="Arial" panose="020B0604020202020204" pitchFamily="34" charset="0"/>
              </a:rPr>
              <a:t>Jetbrains</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TeamCity</a:t>
            </a:r>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chemeClr val="tx1">
                    <a:lumMod val="65000"/>
                    <a:lumOff val="35000"/>
                  </a:schemeClr>
                </a:solidFill>
                <a:latin typeface="Arial" panose="020B0604020202020204" pitchFamily="34" charset="0"/>
                <a:cs typeface="Arial" panose="020B0604020202020204" pitchFamily="34" charset="0"/>
              </a:rPr>
              <a:t>GitLab</a:t>
            </a:r>
            <a:endParaRPr lang="tr-TR" sz="24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DE1FEB2-5FC2-DCB2-C649-95C8501E208D}"/>
              </a:ext>
            </a:extLst>
          </p:cNvPr>
          <p:cNvSpPr txBox="1">
            <a:spLocks/>
          </p:cNvSpPr>
          <p:nvPr/>
        </p:nvSpPr>
        <p:spPr>
          <a:xfrm>
            <a:off x="6093822" y="2582040"/>
            <a:ext cx="4485299" cy="312465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err="1">
                <a:solidFill>
                  <a:schemeClr val="tx1">
                    <a:lumMod val="65000"/>
                    <a:lumOff val="35000"/>
                  </a:schemeClr>
                </a:solidFill>
                <a:latin typeface="Arial" panose="020B0604020202020204" pitchFamily="34" charset="0"/>
                <a:cs typeface="Arial" panose="020B0604020202020204" pitchFamily="34" charset="0"/>
              </a:rPr>
              <a:t>Atlassian</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err="1">
                <a:solidFill>
                  <a:schemeClr val="tx1">
                    <a:lumMod val="65000"/>
                    <a:lumOff val="35000"/>
                  </a:schemeClr>
                </a:solidFill>
                <a:latin typeface="Arial" panose="020B0604020202020204" pitchFamily="34" charset="0"/>
                <a:cs typeface="Arial" panose="020B0604020202020204" pitchFamily="34" charset="0"/>
              </a:rPr>
              <a:t>Bamboo</a:t>
            </a:r>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err="1">
                <a:solidFill>
                  <a:schemeClr val="tx1">
                    <a:lumMod val="65000"/>
                    <a:lumOff val="35000"/>
                  </a:schemeClr>
                </a:solidFill>
                <a:latin typeface="Arial" panose="020B0604020202020204" pitchFamily="34" charset="0"/>
                <a:cs typeface="Arial" panose="020B0604020202020204" pitchFamily="34" charset="0"/>
              </a:rPr>
              <a:t>Codeship</a:t>
            </a:r>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Buddy</a:t>
            </a:r>
          </a:p>
          <a:p>
            <a:r>
              <a:rPr lang="tr-TR" sz="2400" dirty="0" err="1">
                <a:solidFill>
                  <a:schemeClr val="tx1">
                    <a:lumMod val="65000"/>
                    <a:lumOff val="35000"/>
                  </a:schemeClr>
                </a:solidFill>
                <a:latin typeface="Arial" panose="020B0604020202020204" pitchFamily="34" charset="0"/>
                <a:cs typeface="Arial" panose="020B0604020202020204" pitchFamily="34" charset="0"/>
              </a:rPr>
              <a:t>Semaphore</a:t>
            </a:r>
            <a:endParaRPr lang="tr-TR" sz="24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634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3980E5E6-5365-8BFF-EF58-3AFD9517C9BE}"/>
              </a:ext>
            </a:extLst>
          </p:cNvPr>
          <p:cNvSpPr txBox="1"/>
          <p:nvPr/>
        </p:nvSpPr>
        <p:spPr>
          <a:xfrm>
            <a:off x="1269091" y="1244415"/>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Doc. Dr .Mehmet Akif </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Cifci</a:t>
            </a:r>
            <a:endPar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Viyana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Teknik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Avusturya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Klaipeda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Litvanya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Bandırma</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Onyedi</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Eylül</a:t>
            </a: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Üniversitesi</a:t>
            </a:r>
            <a:endPar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EB618327-13A7-BF28-815B-ED9841AA4340}"/>
              </a:ext>
            </a:extLst>
          </p:cNvPr>
          <p:cNvSpPr txBox="1"/>
          <p:nvPr/>
        </p:nvSpPr>
        <p:spPr>
          <a:xfrm>
            <a:off x="1206995" y="3805404"/>
            <a:ext cx="6096000" cy="1326517"/>
          </a:xfrm>
          <a:prstGeom prst="rect">
            <a:avLst/>
          </a:prstGeom>
          <a:noFill/>
        </p:spPr>
        <p:txBody>
          <a:bodyPr wrap="square">
            <a:spAutoFit/>
          </a:bodyPr>
          <a:lstStyle/>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To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F</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ollow</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and </a:t>
            </a:r>
            <a:r>
              <a:rPr kumimoji="0" lang="tr-TR"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C</a:t>
            </a:r>
            <a:r>
              <a:rPr kumimoji="0" lang="en-US" sz="2400" b="0" i="0" u="none" strike="noStrike" kern="1200" cap="none" spc="0" normalizeH="0" baseline="0" noProof="0" dirty="0" err="1">
                <a:ln>
                  <a:noFill/>
                </a:ln>
                <a:solidFill>
                  <a:srgbClr val="E8E8E8">
                    <a:lumMod val="25000"/>
                  </a:srgbClr>
                </a:solidFill>
                <a:effectLst/>
                <a:uLnTx/>
                <a:uFillTx/>
                <a:latin typeface="Arial" panose="020B0604020202020204" pitchFamily="34" charset="0"/>
                <a:ea typeface="+mn-ea"/>
                <a:cs typeface="Arial" panose="020B0604020202020204" pitchFamily="34" charset="0"/>
              </a:rPr>
              <a:t>onnect</a:t>
            </a:r>
            <a:r>
              <a:rPr kumimoji="0" lang="en-US" sz="24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https://github.com/themanoftalent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https://www.linkedin.com/in/themanoftalent/ </a:t>
            </a:r>
          </a:p>
          <a:p>
            <a:pPr marL="0" marR="0" lvl="0" indent="0" algn="l" defTabSz="868680" rtl="0" eaLnBrk="1" fontAlgn="auto" latinLnBrk="0" hangingPunct="1">
              <a:lnSpc>
                <a:spcPct val="90000"/>
              </a:lnSpc>
              <a:spcBef>
                <a:spcPts val="0"/>
              </a:spcBef>
              <a:spcAft>
                <a:spcPts val="428"/>
              </a:spcAft>
              <a:buClrTx/>
              <a:buSzTx/>
              <a:buFontTx/>
              <a:buNone/>
              <a:tabLst/>
              <a:defRPr/>
            </a:pPr>
            <a:r>
              <a:rPr kumimoji="0" lang="en-US" sz="1800" b="0" i="0" u="none" strike="noStrike" kern="1200" cap="none" spc="0" normalizeH="0" baseline="0" noProof="0" dirty="0">
                <a:ln>
                  <a:noFill/>
                </a:ln>
                <a:solidFill>
                  <a:srgbClr val="E8E8E8">
                    <a:lumMod val="25000"/>
                  </a:srgbClr>
                </a:solidFill>
                <a:effectLst/>
                <a:uLnTx/>
                <a:uFillTx/>
                <a:latin typeface="Arial" panose="020B0604020202020204" pitchFamily="34" charset="0"/>
                <a:ea typeface="+mn-ea"/>
                <a:cs typeface="Arial" panose="020B0604020202020204" pitchFamily="34" charset="0"/>
              </a:rPr>
              <a:t>https://www.researchgate.net/profile/Mehmet-Akif-Cifci </a:t>
            </a:r>
          </a:p>
        </p:txBody>
      </p:sp>
    </p:spTree>
    <p:extLst>
      <p:ext uri="{BB962C8B-B14F-4D97-AF65-F5344CB8AC3E}">
        <p14:creationId xmlns:p14="http://schemas.microsoft.com/office/powerpoint/2010/main" val="283229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 Kalite Güvence Faaliyetleri </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Planlama</a:t>
            </a:r>
          </a:p>
          <a:p>
            <a:r>
              <a:rPr lang="tr-TR" sz="2400" dirty="0">
                <a:solidFill>
                  <a:schemeClr val="tx1">
                    <a:lumMod val="65000"/>
                    <a:lumOff val="35000"/>
                  </a:schemeClr>
                </a:solidFill>
                <a:latin typeface="Arial" panose="020B0604020202020204" pitchFamily="34" charset="0"/>
                <a:cs typeface="Arial" panose="020B0604020202020204" pitchFamily="34" charset="0"/>
              </a:rPr>
              <a:t>Gereksinim yönetimi</a:t>
            </a:r>
          </a:p>
          <a:p>
            <a:r>
              <a:rPr lang="tr-TR" sz="2400" dirty="0">
                <a:solidFill>
                  <a:schemeClr val="tx1">
                    <a:lumMod val="65000"/>
                    <a:lumOff val="35000"/>
                  </a:schemeClr>
                </a:solidFill>
                <a:latin typeface="Arial" panose="020B0604020202020204" pitchFamily="34" charset="0"/>
                <a:cs typeface="Arial" panose="020B0604020202020204" pitchFamily="34" charset="0"/>
              </a:rPr>
              <a:t>Bağımsız doğrulama/geçerleme faaliyetleri (test ile hata bulma yöntemleri)</a:t>
            </a:r>
          </a:p>
          <a:p>
            <a:r>
              <a:rPr lang="tr-TR" sz="2400" dirty="0">
                <a:solidFill>
                  <a:schemeClr val="tx1">
                    <a:lumMod val="65000"/>
                    <a:lumOff val="35000"/>
                  </a:schemeClr>
                </a:solidFill>
                <a:latin typeface="Arial" panose="020B0604020202020204" pitchFamily="34" charset="0"/>
                <a:cs typeface="Arial" panose="020B0604020202020204" pitchFamily="34" charset="0"/>
              </a:rPr>
              <a:t>Ürün/süreç gözden geçirme faaliyetleri (kontrol listelerinin veya standartların; gereklerin, tasarımın, kodun, test tanımlarının, test sonuçlarının, süreç uygulamalarının gözden geçirilmesi için kullanımı)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71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 Kalite Güvence Faaliyetleri </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İzlenebilirlik/kapsama analizleri</a:t>
            </a:r>
          </a:p>
          <a:p>
            <a:r>
              <a:rPr lang="tr-TR" sz="2400" dirty="0">
                <a:solidFill>
                  <a:schemeClr val="tx1">
                    <a:lumMod val="65000"/>
                    <a:lumOff val="35000"/>
                  </a:schemeClr>
                </a:solidFill>
                <a:latin typeface="Arial" panose="020B0604020202020204" pitchFamily="34" charset="0"/>
                <a:cs typeface="Arial" panose="020B0604020202020204" pitchFamily="34" charset="0"/>
              </a:rPr>
              <a:t>Problem çözme süreci faaliyetleri (düzeltici/önleyici faaliyetler dahil)</a:t>
            </a:r>
          </a:p>
          <a:p>
            <a:r>
              <a:rPr lang="tr-TR" sz="2400" dirty="0">
                <a:solidFill>
                  <a:schemeClr val="tx1">
                    <a:lumMod val="65000"/>
                    <a:lumOff val="35000"/>
                  </a:schemeClr>
                </a:solidFill>
                <a:latin typeface="Arial" panose="020B0604020202020204" pitchFamily="34" charset="0"/>
                <a:cs typeface="Arial" panose="020B0604020202020204" pitchFamily="34" charset="0"/>
              </a:rPr>
              <a:t>Tanımlı süreç ve planlara uygunluğun takip edilmesi</a:t>
            </a:r>
          </a:p>
          <a:p>
            <a:r>
              <a:rPr lang="tr-TR" sz="2400" dirty="0">
                <a:solidFill>
                  <a:schemeClr val="tx1">
                    <a:lumMod val="65000"/>
                    <a:lumOff val="35000"/>
                  </a:schemeClr>
                </a:solidFill>
                <a:latin typeface="Arial" panose="020B0604020202020204" pitchFamily="34" charset="0"/>
                <a:cs typeface="Arial" panose="020B0604020202020204" pitchFamily="34" charset="0"/>
              </a:rPr>
              <a:t>Dokümantasyon çalışmaları</a:t>
            </a:r>
          </a:p>
          <a:p>
            <a:r>
              <a:rPr lang="tr-TR" sz="2400" dirty="0">
                <a:solidFill>
                  <a:schemeClr val="tx1">
                    <a:lumMod val="65000"/>
                    <a:lumOff val="35000"/>
                  </a:schemeClr>
                </a:solidFill>
                <a:latin typeface="Arial" panose="020B0604020202020204" pitchFamily="34" charset="0"/>
                <a:cs typeface="Arial" panose="020B0604020202020204" pitchFamily="34" charset="0"/>
              </a:rPr>
              <a:t>Ürün/süreç/proje tetkikleri</a:t>
            </a:r>
          </a:p>
          <a:p>
            <a:r>
              <a:rPr lang="tr-TR" sz="2400" dirty="0">
                <a:solidFill>
                  <a:schemeClr val="tx1">
                    <a:lumMod val="65000"/>
                    <a:lumOff val="35000"/>
                  </a:schemeClr>
                </a:solidFill>
                <a:latin typeface="Arial" panose="020B0604020202020204" pitchFamily="34" charset="0"/>
                <a:cs typeface="Arial" panose="020B0604020202020204" pitchFamily="34" charset="0"/>
              </a:rPr>
              <a:t>Risk Yönetimi</a:t>
            </a:r>
          </a:p>
          <a:p>
            <a:r>
              <a:rPr lang="tr-TR" sz="2400" dirty="0">
                <a:solidFill>
                  <a:schemeClr val="tx1">
                    <a:lumMod val="65000"/>
                    <a:lumOff val="35000"/>
                  </a:schemeClr>
                </a:solidFill>
                <a:latin typeface="Arial" panose="020B0604020202020204" pitchFamily="34" charset="0"/>
                <a:cs typeface="Arial" panose="020B0604020202020204" pitchFamily="34" charset="0"/>
              </a:rPr>
              <a:t>Ürün/süreç/yazılım kalite (güvence) ölçümlerinin üretilmesi, iyileştirme için kullanılması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9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Testi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Yazılım testi, bir iş dalına kendi yazılımının piyasaya çıkmasından önce riskler hakkında bilgiler veren eylemlerdir. Yazılım testi, bir yazılım veya sistem parçasının gereksinimlerinin tasarım ve geliştirme aşamalarında karşılanıp karşılanmadığının, her türlü girdiye karşı gereken çıktıyı üretip üretmediğinin, geçerli bir süre içinde işlemleri gerçekleştirip gerçekleştirmediğinin, yeterince kullanışlı olup olmadığının, önceden tanımlanmış donanıma sorunsuzca yüklenip çalıştırıldığının, müşterinin isteklerini yerine getirip getirmediğinin kontrolünün yapılmasıdır.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60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Yazılım Testi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Testler teorik olarak sonsuza kadar yapılabilir; ancak esas amaç, projenin bitiş süresi içinde testlerin en verimli şekilde yapılıp son ürünün olabildiğince sorunsuz çıkmasını sağlamaktır. Yazılım testleri, yazılım hakkında bağımsız fikir verip bir hata sonucunda ortaya çıkabilecek riskler hakkında senaryolar oluşturur.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Yazılım testinin iki ana sınıflandırması vardır</a:t>
            </a:r>
            <a:r>
              <a:rPr lang="tr-TR" sz="2400" dirty="0">
                <a:solidFill>
                  <a:srgbClr val="002060"/>
                </a:solidFill>
                <a:latin typeface="Arial" panose="020B0604020202020204" pitchFamily="34" charset="0"/>
                <a:cs typeface="Arial" panose="020B0604020202020204" pitchFamily="34" charset="0"/>
              </a:rPr>
              <a:t>; fonksiyonel </a:t>
            </a:r>
            <a:r>
              <a:rPr lang="tr-TR" sz="2400" dirty="0">
                <a:solidFill>
                  <a:schemeClr val="tx1">
                    <a:lumMod val="65000"/>
                    <a:lumOff val="35000"/>
                  </a:schemeClr>
                </a:solidFill>
                <a:latin typeface="Arial" panose="020B0604020202020204" pitchFamily="34" charset="0"/>
                <a:cs typeface="Arial" panose="020B0604020202020204" pitchFamily="34" charset="0"/>
              </a:rPr>
              <a:t>ve </a:t>
            </a:r>
            <a:r>
              <a:rPr lang="tr-TR" sz="2400" dirty="0">
                <a:solidFill>
                  <a:srgbClr val="002060"/>
                </a:solidFill>
                <a:latin typeface="Arial" panose="020B0604020202020204" pitchFamily="34" charset="0"/>
                <a:cs typeface="Arial" panose="020B0604020202020204" pitchFamily="34" charset="0"/>
              </a:rPr>
              <a:t>fonksiyonel olmayan</a:t>
            </a:r>
            <a:r>
              <a:rPr lang="tr-TR" sz="2400" dirty="0">
                <a:solidFill>
                  <a:schemeClr val="tx1">
                    <a:lumMod val="65000"/>
                    <a:lumOff val="35000"/>
                  </a:schemeClr>
                </a:solidFill>
                <a:latin typeface="Arial" panose="020B0604020202020204" pitchFamily="34" charset="0"/>
                <a:cs typeface="Arial" panose="020B0604020202020204" pitchFamily="34" charset="0"/>
              </a:rPr>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14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Fonksiyonel Test Çeşitleri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Fonksiyonel test, bir ürünün nasıl çalıştığını test etmekle ilgilidir. Bir fonksiyonel testi gerçekleştirmek, beklenen sonuçları aldığınızdan emin olmak için yazılımın her bir işlevini kontrol etmeyi ve test etmeyi gerektirir.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Fonksiyonel testler manuel olarak veya otomasyon ile yapılabilir.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92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fontScale="90000"/>
          </a:bodyPr>
          <a:lstStyle/>
          <a:p>
            <a:r>
              <a:rPr lang="tr-TR" sz="6000" b="1" dirty="0">
                <a:solidFill>
                  <a:srgbClr val="002060"/>
                </a:solidFill>
              </a:rPr>
              <a:t>Fonksiyonel Olmayan Test Çeşitleri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Fonksiyonel olmayan testler, yazılımın fonksiyonel olmayan yönlerinin, kullanılabilirlik, performans, güvenlik, güvenilirlik ve daha fazlasının test edilmesiyle ilgilidir. Bu test fonksiyonel testten sonra gerçekleştirilir. Fonksiyonel olmayan test, yazılımın çalışıp çalışmadığına odaklanmaz, ne kadar iyi çalıştığına odaklanır.</a:t>
            </a:r>
          </a:p>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Fonksiyonel olmayan test yapmak, yazılımınızın kalitesini önemli ölçüde artırmanıza yardımcı olur. Fonksiyonel olmayan test çoğunlukla otomatik araçlarla yapılır çünkü manuel olarak yürütmek zordur.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4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815216" cy="1554480"/>
          </a:xfrm>
        </p:spPr>
        <p:txBody>
          <a:bodyPr anchor="ctr">
            <a:normAutofit fontScale="90000"/>
          </a:bodyPr>
          <a:lstStyle/>
          <a:p>
            <a:r>
              <a:rPr lang="tr-TR" sz="6000" b="1" dirty="0">
                <a:solidFill>
                  <a:srgbClr val="002060"/>
                </a:solidFill>
              </a:rPr>
              <a:t>Yazılım Kalite Güvencesi Test Stratejileri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852561"/>
            <a:ext cx="9941319" cy="3124658"/>
          </a:xfrm>
        </p:spPr>
        <p:txBody>
          <a:bodyPr anchor="ctr">
            <a:noAutofit/>
          </a:bodyPr>
          <a:lstStyle/>
          <a:p>
            <a:r>
              <a:rPr lang="tr-TR" sz="2400" dirty="0">
                <a:solidFill>
                  <a:srgbClr val="002060"/>
                </a:solidFill>
                <a:latin typeface="Arial" panose="020B0604020202020204" pitchFamily="34" charset="0"/>
                <a:cs typeface="Arial" panose="020B0604020202020204" pitchFamily="34" charset="0"/>
              </a:rPr>
              <a:t>Birim Testi: </a:t>
            </a:r>
            <a:r>
              <a:rPr lang="tr-TR" sz="2400" dirty="0">
                <a:solidFill>
                  <a:schemeClr val="tx1">
                    <a:lumMod val="65000"/>
                    <a:lumOff val="35000"/>
                  </a:schemeClr>
                </a:solidFill>
                <a:latin typeface="Arial" panose="020B0604020202020204" pitchFamily="34" charset="0"/>
                <a:cs typeface="Arial" panose="020B0604020202020204" pitchFamily="34" charset="0"/>
              </a:rPr>
              <a:t>Birim testi, yazılımın tek tek bileşenlerini veya birimlerini izole bir şekilde test etmeye odaklanır. Geliştirme sürecinin erken aşamalarında hataların tespit edilmesine yardımcı olur ve her bir bileşenin amaçlandığı gibi çalışmasını sağlar. Birim testi tipik olarak otomatikleştirilir ve sonraki test seviyeleri için temel oluşturur.</a:t>
            </a:r>
          </a:p>
          <a:p>
            <a:r>
              <a:rPr lang="tr-TR" sz="2400" dirty="0">
                <a:solidFill>
                  <a:srgbClr val="002060"/>
                </a:solidFill>
                <a:latin typeface="Arial" panose="020B0604020202020204" pitchFamily="34" charset="0"/>
                <a:cs typeface="Arial" panose="020B0604020202020204" pitchFamily="34" charset="0"/>
              </a:rPr>
              <a:t>Entegrasyon Testi: </a:t>
            </a:r>
            <a:r>
              <a:rPr lang="tr-TR" sz="2400" dirty="0">
                <a:solidFill>
                  <a:schemeClr val="tx1">
                    <a:lumMod val="65000"/>
                    <a:lumOff val="35000"/>
                  </a:schemeClr>
                </a:solidFill>
                <a:latin typeface="Arial" panose="020B0604020202020204" pitchFamily="34" charset="0"/>
                <a:cs typeface="Arial" panose="020B0604020202020204" pitchFamily="34" charset="0"/>
              </a:rPr>
              <a:t>Entegrasyon testi, yazılımın farklı modülleri veya bileşenleri arasındaki etkileşimleri ve arayüzleri doğrular. Entegre sistemin sorunsuz çalışmasını ve verilerin modüller arasında doğru şekilde akmasını sağlar. Entegrasyon testi veri bağımlılıkları, iletişim protokolleri ve sistem entegrasyonu ile ilgili sorunları ortaya çıkarır.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447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1237</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1_Office Theme</vt:lpstr>
      <vt:lpstr>YAZILIM KALİTE GÜVENCESİ VE TESTİ</vt:lpstr>
      <vt:lpstr>Yazılım Kalite Güvencesi Nedir?</vt:lpstr>
      <vt:lpstr> Kalite Güvence Faaliyetleri </vt:lpstr>
      <vt:lpstr> Kalite Güvence Faaliyetleri </vt:lpstr>
      <vt:lpstr>Yazılım Testi Nedir?</vt:lpstr>
      <vt:lpstr>Yazılım Testi Nedir?</vt:lpstr>
      <vt:lpstr>Fonksiyonel Test Çeşitleri</vt:lpstr>
      <vt:lpstr>Fonksiyonel Olmayan Test Çeşitleri</vt:lpstr>
      <vt:lpstr>Yazılım Kalite Güvencesi Test Stratejileri</vt:lpstr>
      <vt:lpstr>Yazılım Kalite Güvencesi Test Stratejileri</vt:lpstr>
      <vt:lpstr>Yazılım Kalite Güvencesi Test Stratejileri</vt:lpstr>
      <vt:lpstr>Yazılım Kalite Güvencesi Test Stratejileri</vt:lpstr>
      <vt:lpstr>Sürekli Entegrasyon (CI) nedir?</vt:lpstr>
      <vt:lpstr>Sürekli Entegrasyon (CI) nedir?</vt:lpstr>
      <vt:lpstr>Sürekli Entegrasyon Aşamaları:</vt:lpstr>
      <vt:lpstr>Sürekli Teslim (Continuous Delivery, CD) Nedir?</vt:lpstr>
      <vt:lpstr>CI/CD Avantajları</vt:lpstr>
      <vt:lpstr>CI/CD Faydaları Nelerdir?</vt:lpstr>
      <vt:lpstr>CI ve CD Arasındaki Fark Nedir?</vt:lpstr>
      <vt:lpstr>Yaygın Kullanılan CI/CD Araçları Nelerdir?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YAZILIM KALİTE GÜVENCESİ VE TESTİ</dc:title>
  <dc:creator>GÜLLER KALYONCU</dc:creator>
  <cp:lastModifiedBy>GÜLLER KALYONCU</cp:lastModifiedBy>
  <cp:revision>1</cp:revision>
  <dcterms:created xsi:type="dcterms:W3CDTF">2024-04-05T10:18:39Z</dcterms:created>
  <dcterms:modified xsi:type="dcterms:W3CDTF">2024-04-05T10:46:30Z</dcterms:modified>
</cp:coreProperties>
</file>