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07" r:id="rId3"/>
    <p:sldId id="309" r:id="rId4"/>
    <p:sldId id="310" r:id="rId5"/>
    <p:sldId id="311" r:id="rId6"/>
    <p:sldId id="308"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8" r:id="rId20"/>
    <p:sldId id="324" r:id="rId21"/>
    <p:sldId id="325" r:id="rId22"/>
    <p:sldId id="326" r:id="rId23"/>
    <p:sldId id="327" r:id="rId24"/>
    <p:sldId id="329" r:id="rId25"/>
    <p:sldId id="330" r:id="rId26"/>
    <p:sldId id="306"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8188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64456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78066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9206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48514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26473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84622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9652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788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6299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33566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1985963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PROJE YÖNETİMİ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Entegrasyon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Çalışmaların İzlenmesi ve Kontrol Edilmesi; </a:t>
            </a:r>
            <a:r>
              <a:rPr lang="tr-TR" sz="2400" dirty="0">
                <a:solidFill>
                  <a:schemeClr val="tx1">
                    <a:lumMod val="65000"/>
                    <a:lumOff val="35000"/>
                  </a:schemeClr>
                </a:solidFill>
                <a:latin typeface="Arial" panose="020B0604020202020204" pitchFamily="34" charset="0"/>
                <a:cs typeface="Arial" panose="020B0604020202020204" pitchFamily="34" charset="0"/>
              </a:rPr>
              <a:t>projedeki çalışmaların analizi ve değerlendirilmesiyle birlikte bilgi alışverişi yapılarak projenin daha verimli hale getirilmesi amaçlanır.</a:t>
            </a:r>
          </a:p>
          <a:p>
            <a:r>
              <a:rPr lang="tr-TR" sz="2400" dirty="0">
                <a:solidFill>
                  <a:srgbClr val="002060"/>
                </a:solidFill>
                <a:latin typeface="Arial" panose="020B0604020202020204" pitchFamily="34" charset="0"/>
                <a:cs typeface="Arial" panose="020B0604020202020204" pitchFamily="34" charset="0"/>
              </a:rPr>
              <a:t>Bütünleşik Değişim Kontrollerinin Gerçekleştirilmesi; </a:t>
            </a:r>
            <a:r>
              <a:rPr lang="tr-TR" sz="2400" dirty="0">
                <a:solidFill>
                  <a:schemeClr val="tx1">
                    <a:lumMod val="65000"/>
                    <a:lumOff val="35000"/>
                  </a:schemeClr>
                </a:solidFill>
                <a:latin typeface="Arial" panose="020B0604020202020204" pitchFamily="34" charset="0"/>
                <a:cs typeface="Arial" panose="020B0604020202020204" pitchFamily="34" charset="0"/>
              </a:rPr>
              <a:t>proje yönetim sürecinde planlamadaki değişimlerin kontrol edildiği süreçtir.</a:t>
            </a:r>
          </a:p>
          <a:p>
            <a:r>
              <a:rPr lang="tr-TR" sz="2400" dirty="0">
                <a:solidFill>
                  <a:srgbClr val="002060"/>
                </a:solidFill>
                <a:latin typeface="Arial" panose="020B0604020202020204" pitchFamily="34" charset="0"/>
                <a:cs typeface="Arial" panose="020B0604020202020204" pitchFamily="34" charset="0"/>
              </a:rPr>
              <a:t>Projenin ve Proje Aşamasının Kapatılması; </a:t>
            </a:r>
            <a:r>
              <a:rPr lang="tr-TR" sz="2400" dirty="0">
                <a:solidFill>
                  <a:schemeClr val="tx1">
                    <a:lumMod val="65000"/>
                    <a:lumOff val="35000"/>
                  </a:schemeClr>
                </a:solidFill>
                <a:latin typeface="Arial" panose="020B0604020202020204" pitchFamily="34" charset="0"/>
                <a:cs typeface="Arial" panose="020B0604020202020204" pitchFamily="34" charset="0"/>
              </a:rPr>
              <a:t>geniş kapsamlı projelerin planındaki faaliyetlerini kapsayan proje kapanış sürecidir.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04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Risk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704014"/>
            <a:ext cx="9941319" cy="3124658"/>
          </a:xfrm>
        </p:spPr>
        <p:txBody>
          <a:bodyPr anchor="ctr">
            <a:noAutofit/>
          </a:bodyPr>
          <a:lstStyle/>
          <a:p>
            <a:r>
              <a:rPr lang="tr-TR" dirty="0">
                <a:solidFill>
                  <a:schemeClr val="tx1">
                    <a:lumMod val="65000"/>
                    <a:lumOff val="35000"/>
                  </a:schemeClr>
                </a:solidFill>
                <a:latin typeface="Arial" panose="020B0604020202020204" pitchFamily="34" charset="0"/>
                <a:cs typeface="Arial" panose="020B0604020202020204" pitchFamily="34" charset="0"/>
              </a:rPr>
              <a:t>Bu süreçlerde hedeflenen çıktılarda istenilen kaliteye ulaşılmayı engelleyen belirsizlik durumu proje risk yönetimi konusudur.</a:t>
            </a:r>
          </a:p>
          <a:p>
            <a:r>
              <a:rPr lang="tr-TR" dirty="0">
                <a:solidFill>
                  <a:schemeClr val="tx1">
                    <a:lumMod val="65000"/>
                    <a:lumOff val="35000"/>
                  </a:schemeClr>
                </a:solidFill>
                <a:latin typeface="Arial" panose="020B0604020202020204" pitchFamily="34" charset="0"/>
                <a:cs typeface="Arial" panose="020B0604020202020204" pitchFamily="34" charset="0"/>
              </a:rPr>
              <a:t>Proje risk yönetimi alt süreçlere ayrılmaktadır. Bu süreçler;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9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Risk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Niteliksel Risk Analizi</a:t>
            </a:r>
            <a:r>
              <a:rPr lang="tr-TR" sz="2400" dirty="0">
                <a:solidFill>
                  <a:schemeClr val="tx1">
                    <a:lumMod val="65000"/>
                    <a:lumOff val="35000"/>
                  </a:schemeClr>
                </a:solidFill>
                <a:latin typeface="Arial" panose="020B0604020202020204" pitchFamily="34" charset="0"/>
                <a:cs typeface="Arial" panose="020B0604020202020204" pitchFamily="34" charset="0"/>
              </a:rPr>
              <a:t>; belirlenen risklerin aralarında önceliklendiriliyor olmasıdır.</a:t>
            </a:r>
          </a:p>
          <a:p>
            <a:r>
              <a:rPr lang="tr-TR" sz="2400" dirty="0">
                <a:solidFill>
                  <a:srgbClr val="002060"/>
                </a:solidFill>
                <a:latin typeface="Arial" panose="020B0604020202020204" pitchFamily="34" charset="0"/>
                <a:cs typeface="Arial" panose="020B0604020202020204" pitchFamily="34" charset="0"/>
              </a:rPr>
              <a:t>Niceliksel Risk Analizi</a:t>
            </a:r>
            <a:r>
              <a:rPr lang="tr-TR" sz="2400" dirty="0">
                <a:solidFill>
                  <a:schemeClr val="tx1">
                    <a:lumMod val="65000"/>
                    <a:lumOff val="35000"/>
                  </a:schemeClr>
                </a:solidFill>
                <a:latin typeface="Arial" panose="020B0604020202020204" pitchFamily="34" charset="0"/>
                <a:cs typeface="Arial" panose="020B0604020202020204" pitchFamily="34" charset="0"/>
              </a:rPr>
              <a:t>; belirlenmiş risklerin olasılıkları ve etkileri sayısal ifade ile belirtilir.</a:t>
            </a:r>
          </a:p>
          <a:p>
            <a:r>
              <a:rPr lang="tr-TR" sz="2400" dirty="0">
                <a:solidFill>
                  <a:srgbClr val="002060"/>
                </a:solidFill>
                <a:latin typeface="Arial" panose="020B0604020202020204" pitchFamily="34" charset="0"/>
                <a:cs typeface="Arial" panose="020B0604020202020204" pitchFamily="34" charset="0"/>
              </a:rPr>
              <a:t>Risklere Cevap Stratejilerin Planlanması</a:t>
            </a:r>
            <a:r>
              <a:rPr lang="tr-TR" sz="2400" dirty="0">
                <a:solidFill>
                  <a:schemeClr val="tx1">
                    <a:lumMod val="65000"/>
                    <a:lumOff val="35000"/>
                  </a:schemeClr>
                </a:solidFill>
                <a:latin typeface="Arial" panose="020B0604020202020204" pitchFamily="34" charset="0"/>
                <a:cs typeface="Arial" panose="020B0604020202020204" pitchFamily="34" charset="0"/>
              </a:rPr>
              <a:t>; projede ortaya çıkabilecek riskleri ortadan kaldırmak ya da etkilerini azaltmak için yapılacak faaliyetler belirlenir.</a:t>
            </a:r>
          </a:p>
          <a:p>
            <a:r>
              <a:rPr lang="tr-TR" sz="2400" dirty="0">
                <a:solidFill>
                  <a:srgbClr val="002060"/>
                </a:solidFill>
                <a:latin typeface="Arial" panose="020B0604020202020204" pitchFamily="34" charset="0"/>
                <a:cs typeface="Arial" panose="020B0604020202020204" pitchFamily="34" charset="0"/>
              </a:rPr>
              <a:t>Risklerin İzlenmesi ve Kontrol Edilmesi</a:t>
            </a:r>
            <a:r>
              <a:rPr lang="tr-TR" sz="2400" dirty="0">
                <a:solidFill>
                  <a:schemeClr val="tx1">
                    <a:lumMod val="65000"/>
                    <a:lumOff val="35000"/>
                  </a:schemeClr>
                </a:solidFill>
                <a:latin typeface="Arial" panose="020B0604020202020204" pitchFamily="34" charset="0"/>
                <a:cs typeface="Arial" panose="020B0604020202020204" pitchFamily="34" charset="0"/>
              </a:rPr>
              <a:t>; proje risklerinin izlenmesi, yeni riskler saptanması ve analizler yoluyla etkinliklerinin izlediği ve kontrol edildiği bölümdür.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65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Kapsam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Projenin gerekli işlemlerini içeren ve proje kapsam belgesinin hazırlandığı süreçtir. Proje kapsam yönetimi alt süreçlere ayrılmaktadır. Bu süreçler;</a:t>
            </a:r>
          </a:p>
          <a:p>
            <a:pPr lvl="1"/>
            <a:r>
              <a:rPr lang="tr-TR" dirty="0">
                <a:solidFill>
                  <a:srgbClr val="002060"/>
                </a:solidFill>
                <a:latin typeface="Arial" panose="020B0604020202020204" pitchFamily="34" charset="0"/>
                <a:cs typeface="Arial" panose="020B0604020202020204" pitchFamily="34" charset="0"/>
              </a:rPr>
              <a:t>Kapsamın Planlanması</a:t>
            </a:r>
            <a:r>
              <a:rPr lang="tr-TR" dirty="0">
                <a:solidFill>
                  <a:schemeClr val="tx1">
                    <a:lumMod val="65000"/>
                    <a:lumOff val="35000"/>
                  </a:schemeClr>
                </a:solidFill>
                <a:latin typeface="Arial" panose="020B0604020202020204" pitchFamily="34" charset="0"/>
                <a:cs typeface="Arial" panose="020B0604020202020204" pitchFamily="34" charset="0"/>
              </a:rPr>
              <a:t>; projenin var olan paydaşları ile proje ihtiyaçlarının belirlendiği aşamadır.</a:t>
            </a:r>
          </a:p>
          <a:p>
            <a:pPr lvl="1"/>
            <a:r>
              <a:rPr lang="tr-TR" dirty="0">
                <a:solidFill>
                  <a:srgbClr val="002060"/>
                </a:solidFill>
                <a:latin typeface="Arial" panose="020B0604020202020204" pitchFamily="34" charset="0"/>
                <a:cs typeface="Arial" panose="020B0604020202020204" pitchFamily="34" charset="0"/>
              </a:rPr>
              <a:t>Kapsamın Tanımlanması</a:t>
            </a:r>
            <a:r>
              <a:rPr lang="tr-TR" dirty="0">
                <a:solidFill>
                  <a:schemeClr val="tx1">
                    <a:lumMod val="65000"/>
                    <a:lumOff val="35000"/>
                  </a:schemeClr>
                </a:solidFill>
                <a:latin typeface="Arial" panose="020B0604020202020204" pitchFamily="34" charset="0"/>
                <a:cs typeface="Arial" panose="020B0604020202020204" pitchFamily="34" charset="0"/>
              </a:rPr>
              <a:t>; projedeki ürün, hizmet ve çıktıların detaylarıyla belirlendiği süreçtir.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6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Kapsam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İş Kırılım Yapısının Oluşturulması</a:t>
            </a:r>
            <a:r>
              <a:rPr lang="tr-TR" sz="2400" dirty="0">
                <a:solidFill>
                  <a:schemeClr val="tx1">
                    <a:lumMod val="65000"/>
                    <a:lumOff val="35000"/>
                  </a:schemeClr>
                </a:solidFill>
                <a:latin typeface="Arial" panose="020B0604020202020204" pitchFamily="34" charset="0"/>
                <a:cs typeface="Arial" panose="020B0604020202020204" pitchFamily="34" charset="0"/>
              </a:rPr>
              <a:t>; proje belgelerinin güncellenmesi, iş kırılım yapısının sözlüğünde düzenlemeler yapılmaktadır.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Kapsamın Doğrulanması</a:t>
            </a:r>
            <a:r>
              <a:rPr lang="tr-TR" sz="2400" dirty="0">
                <a:solidFill>
                  <a:schemeClr val="tx1">
                    <a:lumMod val="65000"/>
                    <a:lumOff val="35000"/>
                  </a:schemeClr>
                </a:solidFill>
                <a:latin typeface="Arial" panose="020B0604020202020204" pitchFamily="34" charset="0"/>
                <a:cs typeface="Arial" panose="020B0604020202020204" pitchFamily="34" charset="0"/>
              </a:rPr>
              <a:t>; projenin adımları ilerlerken beklentileri karşılayıp karşılamadığını teknikler ile kontrol etme sürecidir.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rgbClr val="002060"/>
                </a:solidFill>
                <a:latin typeface="Arial" panose="020B0604020202020204" pitchFamily="34" charset="0"/>
                <a:cs typeface="Arial" panose="020B0604020202020204" pitchFamily="34" charset="0"/>
              </a:rPr>
              <a:t>Kapsam Kontrolü</a:t>
            </a:r>
            <a:r>
              <a:rPr lang="tr-TR" sz="2400" dirty="0">
                <a:solidFill>
                  <a:schemeClr val="tx1">
                    <a:lumMod val="65000"/>
                    <a:lumOff val="35000"/>
                  </a:schemeClr>
                </a:solidFill>
                <a:latin typeface="Arial" panose="020B0604020202020204" pitchFamily="34" charset="0"/>
                <a:cs typeface="Arial" panose="020B0604020202020204" pitchFamily="34" charset="0"/>
              </a:rPr>
              <a:t>; proje ve ürün kapsamlarını değerlendirerek kapsam kontrol aşamalarının takibini içerir.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5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Zaman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Projelerin başarı ölçütlerinden biri de, projenin planlanan süre içinde tamamlanmasıdır. Bununla birlikte, proje zaman yönetimi alt süreçlere ayrılmaktadır. Bu süreçler;</a:t>
            </a:r>
          </a:p>
          <a:p>
            <a:pPr lvl="1"/>
            <a:r>
              <a:rPr lang="tr-TR" dirty="0">
                <a:solidFill>
                  <a:srgbClr val="002060"/>
                </a:solidFill>
                <a:latin typeface="Arial" panose="020B0604020202020204" pitchFamily="34" charset="0"/>
                <a:cs typeface="Arial" panose="020B0604020202020204" pitchFamily="34" charset="0"/>
              </a:rPr>
              <a:t>Faaliyetlerin Tanımlanması</a:t>
            </a:r>
            <a:r>
              <a:rPr lang="tr-TR" dirty="0">
                <a:solidFill>
                  <a:schemeClr val="tx1">
                    <a:lumMod val="65000"/>
                    <a:lumOff val="35000"/>
                  </a:schemeClr>
                </a:solidFill>
                <a:latin typeface="Arial" panose="020B0604020202020204" pitchFamily="34" charset="0"/>
                <a:cs typeface="Arial" panose="020B0604020202020204" pitchFamily="34" charset="0"/>
              </a:rPr>
              <a:t>; projede işlerin beklenilen ihtiyaçlar ve beraberinde gelen zaman doğrultusunda temel adımlara indirgenerek min. kaynak ve süre içerisinde ortaya çıkan etkinliklerin tanımlanma sürecidir.</a:t>
            </a:r>
          </a:p>
          <a:p>
            <a:pPr lvl="1"/>
            <a:r>
              <a:rPr lang="tr-TR" dirty="0">
                <a:solidFill>
                  <a:srgbClr val="002060"/>
                </a:solidFill>
                <a:latin typeface="Arial" panose="020B0604020202020204" pitchFamily="34" charset="0"/>
                <a:cs typeface="Arial" panose="020B0604020202020204" pitchFamily="34" charset="0"/>
              </a:rPr>
              <a:t>Faaliyetlerin Sıralanmasını</a:t>
            </a:r>
            <a:r>
              <a:rPr lang="tr-TR" dirty="0">
                <a:solidFill>
                  <a:schemeClr val="tx1">
                    <a:lumMod val="65000"/>
                    <a:lumOff val="35000"/>
                  </a:schemeClr>
                </a:solidFill>
                <a:latin typeface="Arial" panose="020B0604020202020204" pitchFamily="34" charset="0"/>
                <a:cs typeface="Arial" panose="020B0604020202020204" pitchFamily="34" charset="0"/>
              </a:rPr>
              <a:t>; proje içinde faaliyetler birbirleriyle ilişkili olduğundan dolayı, bunların doğru olarak sıralanması gereklidir.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28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Zaman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Tüm Faaliyet Kaynakların Tahmin Edilmesi</a:t>
            </a:r>
            <a:r>
              <a:rPr lang="tr-TR" sz="2400" dirty="0">
                <a:solidFill>
                  <a:schemeClr val="tx1">
                    <a:lumMod val="65000"/>
                    <a:lumOff val="35000"/>
                  </a:schemeClr>
                </a:solidFill>
                <a:latin typeface="Arial" panose="020B0604020202020204" pitchFamily="34" charset="0"/>
                <a:cs typeface="Arial" panose="020B0604020202020204" pitchFamily="34" charset="0"/>
              </a:rPr>
              <a:t>; proje içinde tanımlanan faaliyetlerin içerisinde gerekli olan araç-gereç miktarları tahmin edilir.</a:t>
            </a:r>
          </a:p>
          <a:p>
            <a:r>
              <a:rPr lang="tr-TR" sz="2400" dirty="0">
                <a:solidFill>
                  <a:srgbClr val="002060"/>
                </a:solidFill>
                <a:latin typeface="Arial" panose="020B0604020202020204" pitchFamily="34" charset="0"/>
                <a:cs typeface="Arial" panose="020B0604020202020204" pitchFamily="34" charset="0"/>
              </a:rPr>
              <a:t>Faaliyet Sürelerin Tahmin Edilmesi</a:t>
            </a:r>
            <a:r>
              <a:rPr lang="tr-TR" sz="2400" dirty="0">
                <a:solidFill>
                  <a:schemeClr val="tx1">
                    <a:lumMod val="65000"/>
                    <a:lumOff val="35000"/>
                  </a:schemeClr>
                </a:solidFill>
                <a:latin typeface="Arial" panose="020B0604020202020204" pitchFamily="34" charset="0"/>
                <a:cs typeface="Arial" panose="020B0604020202020204" pitchFamily="34" charset="0"/>
              </a:rPr>
              <a:t>; tüm proje sürecini etkileyebilecek olan faaliyetlerin süreleri gerçeğe yakın şekilde belirlenmelidir.</a:t>
            </a:r>
          </a:p>
          <a:p>
            <a:r>
              <a:rPr lang="tr-TR" sz="2400" dirty="0">
                <a:solidFill>
                  <a:srgbClr val="002060"/>
                </a:solidFill>
                <a:latin typeface="Arial" panose="020B0604020202020204" pitchFamily="34" charset="0"/>
                <a:cs typeface="Arial" panose="020B0604020202020204" pitchFamily="34" charset="0"/>
              </a:rPr>
              <a:t>Zaman Çizelgesinin Geliştirilmesi</a:t>
            </a:r>
            <a:r>
              <a:rPr lang="tr-TR" sz="2400" dirty="0">
                <a:solidFill>
                  <a:schemeClr val="tx1">
                    <a:lumMod val="65000"/>
                    <a:lumOff val="35000"/>
                  </a:schemeClr>
                </a:solidFill>
                <a:latin typeface="Arial" panose="020B0604020202020204" pitchFamily="34" charset="0"/>
                <a:cs typeface="Arial" panose="020B0604020202020204" pitchFamily="34" charset="0"/>
              </a:rPr>
              <a:t>; proje takvimi için faaliyet sürelerinin, kaynak ihtiyaçlarının ve zaman çizelgesi kısıtlamalarının belirlendiği aşamadır.</a:t>
            </a:r>
          </a:p>
          <a:p>
            <a:r>
              <a:rPr lang="tr-TR" sz="2400" dirty="0">
                <a:solidFill>
                  <a:srgbClr val="002060"/>
                </a:solidFill>
                <a:latin typeface="Arial" panose="020B0604020202020204" pitchFamily="34" charset="0"/>
                <a:cs typeface="Arial" panose="020B0604020202020204" pitchFamily="34" charset="0"/>
              </a:rPr>
              <a:t>Zaman Çizelgesinin Kontrolü</a:t>
            </a:r>
            <a:r>
              <a:rPr lang="tr-TR" sz="2400" dirty="0">
                <a:solidFill>
                  <a:schemeClr val="tx1">
                    <a:lumMod val="65000"/>
                    <a:lumOff val="35000"/>
                  </a:schemeClr>
                </a:solidFill>
                <a:latin typeface="Arial" panose="020B0604020202020204" pitchFamily="34" charset="0"/>
                <a:cs typeface="Arial" panose="020B0604020202020204" pitchFamily="34" charset="0"/>
              </a:rPr>
              <a:t>; proje yönetim planı ve zaman çizelgesi aşamalarının kontrolü sağlanarak projedeki hedeflenen nokta ile karşılaştırması bu aşamada yapılmalıdır.</a:t>
            </a:r>
            <a:endParaRPr lang="tr-TR"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6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Kalite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 kalite yönetimi alt süreçlere ayrılmaktadır. Bu süreçler;</a:t>
            </a:r>
          </a:p>
          <a:p>
            <a:pPr lvl="1"/>
            <a:r>
              <a:rPr lang="tr-TR" dirty="0">
                <a:solidFill>
                  <a:srgbClr val="002060"/>
                </a:solidFill>
                <a:latin typeface="Arial" panose="020B0604020202020204" pitchFamily="34" charset="0"/>
                <a:cs typeface="Arial" panose="020B0604020202020204" pitchFamily="34" charset="0"/>
              </a:rPr>
              <a:t>Kalitenin Planlanması</a:t>
            </a:r>
            <a:r>
              <a:rPr lang="tr-TR" dirty="0">
                <a:solidFill>
                  <a:schemeClr val="tx1">
                    <a:lumMod val="65000"/>
                    <a:lumOff val="35000"/>
                  </a:schemeClr>
                </a:solidFill>
                <a:latin typeface="Arial" panose="020B0604020202020204" pitchFamily="34" charset="0"/>
                <a:cs typeface="Arial" panose="020B0604020202020204" pitchFamily="34" charset="0"/>
              </a:rPr>
              <a:t>; proje hedeflerini belirlemek amacıyla oluşturulan bölümdür.</a:t>
            </a:r>
          </a:p>
          <a:p>
            <a:pPr lvl="1"/>
            <a:r>
              <a:rPr lang="tr-TR" dirty="0">
                <a:solidFill>
                  <a:srgbClr val="002060"/>
                </a:solidFill>
                <a:latin typeface="Arial" panose="020B0604020202020204" pitchFamily="34" charset="0"/>
                <a:cs typeface="Arial" panose="020B0604020202020204" pitchFamily="34" charset="0"/>
              </a:rPr>
              <a:t>Kalite Güvence Uygulamasının Yapılması</a:t>
            </a:r>
            <a:r>
              <a:rPr lang="tr-TR" dirty="0">
                <a:solidFill>
                  <a:schemeClr val="tx1">
                    <a:lumMod val="65000"/>
                    <a:lumOff val="35000"/>
                  </a:schemeClr>
                </a:solidFill>
                <a:latin typeface="Arial" panose="020B0604020202020204" pitchFamily="34" charset="0"/>
                <a:cs typeface="Arial" panose="020B0604020202020204" pitchFamily="34" charset="0"/>
              </a:rPr>
              <a:t>; proje yönetiminde belirlenen kalite yönetim süreçlerinin verimli çalışmasını sağlayan süreçtir.</a:t>
            </a:r>
          </a:p>
          <a:p>
            <a:pPr lvl="1"/>
            <a:r>
              <a:rPr lang="tr-TR" dirty="0">
                <a:solidFill>
                  <a:srgbClr val="002060"/>
                </a:solidFill>
                <a:latin typeface="Arial" panose="020B0604020202020204" pitchFamily="34" charset="0"/>
                <a:cs typeface="Arial" panose="020B0604020202020204" pitchFamily="34" charset="0"/>
              </a:rPr>
              <a:t>Kalite Kontrolünün Uygulanması</a:t>
            </a:r>
            <a:r>
              <a:rPr lang="tr-TR" dirty="0">
                <a:solidFill>
                  <a:schemeClr val="tx1">
                    <a:lumMod val="65000"/>
                    <a:lumOff val="35000"/>
                  </a:schemeClr>
                </a:solidFill>
                <a:latin typeface="Arial" panose="020B0604020202020204" pitchFamily="34" charset="0"/>
                <a:cs typeface="Arial" panose="020B0604020202020204" pitchFamily="34" charset="0"/>
              </a:rPr>
              <a:t>; proje sonunda elde edilen çıktıların kalite standartlarına uyduğunun kontrol edilmesidir.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08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Yönetimi </a:t>
            </a:r>
            <a:r>
              <a:rPr lang="tr-TR" sz="6000" b="1" dirty="0" err="1">
                <a:solidFill>
                  <a:srgbClr val="002060"/>
                </a:solidFill>
              </a:rPr>
              <a:t>Metodojileri</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3200" dirty="0" err="1">
                <a:solidFill>
                  <a:schemeClr val="tx1">
                    <a:lumMod val="65000"/>
                    <a:lumOff val="35000"/>
                  </a:schemeClr>
                </a:solidFill>
                <a:latin typeface="Arial" panose="020B0604020202020204" pitchFamily="34" charset="0"/>
                <a:cs typeface="Arial" panose="020B0604020202020204" pitchFamily="34" charset="0"/>
              </a:rPr>
              <a:t>Waterfall</a:t>
            </a:r>
            <a:r>
              <a:rPr lang="tr-TR" sz="3200" dirty="0">
                <a:solidFill>
                  <a:schemeClr val="tx1">
                    <a:lumMod val="65000"/>
                    <a:lumOff val="35000"/>
                  </a:schemeClr>
                </a:solidFill>
                <a:latin typeface="Arial" panose="020B0604020202020204" pitchFamily="34" charset="0"/>
                <a:cs typeface="Arial" panose="020B0604020202020204" pitchFamily="34" charset="0"/>
              </a:rPr>
              <a:t> Metodolojisi</a:t>
            </a:r>
          </a:p>
          <a:p>
            <a:r>
              <a:rPr lang="tr-TR" sz="3200" i="0" dirty="0">
                <a:solidFill>
                  <a:schemeClr val="tx1">
                    <a:lumMod val="65000"/>
                    <a:lumOff val="35000"/>
                  </a:schemeClr>
                </a:solidFill>
                <a:effectLst/>
                <a:latin typeface="Arial" panose="020B0604020202020204" pitchFamily="34" charset="0"/>
                <a:cs typeface="Arial" panose="020B0604020202020204" pitchFamily="34" charset="0"/>
              </a:rPr>
              <a:t>Agile Metodolojisi</a:t>
            </a:r>
          </a:p>
          <a:p>
            <a:r>
              <a:rPr lang="tr-TR" sz="3200" dirty="0" err="1">
                <a:solidFill>
                  <a:schemeClr val="tx1">
                    <a:lumMod val="65000"/>
                    <a:lumOff val="35000"/>
                  </a:schemeClr>
                </a:solidFill>
                <a:latin typeface="Arial" panose="020B0604020202020204" pitchFamily="34" charset="0"/>
                <a:cs typeface="Arial" panose="020B0604020202020204" pitchFamily="34" charset="0"/>
              </a:rPr>
              <a:t>Scrum</a:t>
            </a:r>
            <a:r>
              <a:rPr lang="tr-TR" sz="3200" dirty="0">
                <a:solidFill>
                  <a:schemeClr val="tx1">
                    <a:lumMod val="65000"/>
                    <a:lumOff val="35000"/>
                  </a:schemeClr>
                </a:solidFill>
                <a:latin typeface="Arial" panose="020B0604020202020204" pitchFamily="34" charset="0"/>
                <a:cs typeface="Arial" panose="020B0604020202020204" pitchFamily="34" charset="0"/>
              </a:rPr>
              <a:t> Metodolojisi</a:t>
            </a:r>
          </a:p>
          <a:p>
            <a:r>
              <a:rPr lang="tr-TR" sz="3200" dirty="0" err="1">
                <a:solidFill>
                  <a:schemeClr val="tx1">
                    <a:lumMod val="65000"/>
                    <a:lumOff val="35000"/>
                  </a:schemeClr>
                </a:solidFill>
                <a:latin typeface="Arial" panose="020B0604020202020204" pitchFamily="34" charset="0"/>
                <a:cs typeface="Arial" panose="020B0604020202020204" pitchFamily="34" charset="0"/>
              </a:rPr>
              <a:t>Kanban</a:t>
            </a:r>
            <a:r>
              <a:rPr lang="tr-TR" sz="3200" dirty="0">
                <a:solidFill>
                  <a:schemeClr val="tx1">
                    <a:lumMod val="65000"/>
                    <a:lumOff val="35000"/>
                  </a:schemeClr>
                </a:solidFill>
                <a:latin typeface="Arial" panose="020B0604020202020204" pitchFamily="34" charset="0"/>
                <a:cs typeface="Arial" panose="020B0604020202020204" pitchFamily="34" charset="0"/>
              </a:rPr>
              <a:t> Metodolojisi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0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4" name="Picture 6" descr="Scrum vs Waterfall vs Agile vs Lean vs Kanban">
            <a:extLst>
              <a:ext uri="{FF2B5EF4-FFF2-40B4-BE49-F238E27FC236}">
                <a16:creationId xmlns:a16="http://schemas.microsoft.com/office/drawing/2014/main" id="{69F455F3-684E-434F-19E0-987CBACE0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20" y="523562"/>
            <a:ext cx="9669757" cy="517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76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Yönetimi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 yönetimi, bir organizasyonun belirli bir hedefe ulaşmak için kaynakları etkili bir şekilde kullanma sürecini içerir. Proje yönetimi, iş süreçlerini, kaynakları ve ekibi düzenli bir şekilde organize ederek projenin başarılı bir şekilde tamamlanmasını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Proje yönetimi süreçleri beş gruba ayrılır: </a:t>
            </a:r>
            <a:r>
              <a:rPr lang="tr-TR" sz="2400" dirty="0">
                <a:solidFill>
                  <a:srgbClr val="002060"/>
                </a:solidFill>
                <a:latin typeface="Arial" panose="020B0604020202020204" pitchFamily="34" charset="0"/>
                <a:cs typeface="Arial" panose="020B0604020202020204" pitchFamily="34" charset="0"/>
              </a:rPr>
              <a:t>başlatma, planlama, yürütme, kontrol </a:t>
            </a:r>
            <a:r>
              <a:rPr lang="tr-TR" sz="2400" dirty="0">
                <a:solidFill>
                  <a:schemeClr val="tx1">
                    <a:lumMod val="65000"/>
                    <a:lumOff val="35000"/>
                  </a:schemeClr>
                </a:solidFill>
                <a:latin typeface="Arial" panose="020B0604020202020204" pitchFamily="34" charset="0"/>
                <a:cs typeface="Arial" panose="020B0604020202020204" pitchFamily="34" charset="0"/>
              </a:rPr>
              <a:t>ve</a:t>
            </a:r>
            <a:r>
              <a:rPr lang="tr-TR" sz="2400" dirty="0">
                <a:solidFill>
                  <a:srgbClr val="002060"/>
                </a:solidFill>
                <a:latin typeface="Arial" panose="020B0604020202020204" pitchFamily="34" charset="0"/>
                <a:cs typeface="Arial" panose="020B0604020202020204" pitchFamily="34" charset="0"/>
              </a:rPr>
              <a:t> kapanış.</a:t>
            </a:r>
          </a:p>
          <a:p>
            <a:r>
              <a:rPr lang="tr-TR" sz="2400" dirty="0">
                <a:solidFill>
                  <a:schemeClr val="tx1">
                    <a:lumMod val="65000"/>
                    <a:lumOff val="35000"/>
                  </a:schemeClr>
                </a:solidFill>
                <a:latin typeface="Arial" panose="020B0604020202020204" pitchFamily="34" charset="0"/>
                <a:cs typeface="Arial" panose="020B0604020202020204" pitchFamily="34" charset="0"/>
              </a:rPr>
              <a:t>Her projenin hedefleri, kaynakları ve takvimi farklıdır, proje yönetimi de bu noktada şekillenen benzersiz bir odak noktası sağlamayı hedefler.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6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Waterfall</a:t>
            </a:r>
            <a:r>
              <a:rPr lang="tr-TR" sz="6000" b="1" dirty="0">
                <a:solidFill>
                  <a:srgbClr val="002060"/>
                </a:solidFill>
              </a:rPr>
              <a:t>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535670" y="2977145"/>
            <a:ext cx="1118140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Waterfall</a:t>
            </a:r>
            <a:r>
              <a:rPr lang="tr-TR" sz="2400" dirty="0">
                <a:solidFill>
                  <a:schemeClr val="tx1">
                    <a:lumMod val="65000"/>
                    <a:lumOff val="35000"/>
                  </a:schemeClr>
                </a:solidFill>
                <a:latin typeface="Arial" panose="020B0604020202020204" pitchFamily="34" charset="0"/>
                <a:cs typeface="Arial" panose="020B0604020202020204" pitchFamily="34" charset="0"/>
              </a:rPr>
              <a:t> metodolojisi, proje sürecini lineer bir şekilde ele alır. Her aşama sırasıyla tamamlanır ve bir sonraki aşamaya geçilir. Bu metodoloji, projenin başından sonuna kadar belirli bir plana dayanır ve genellikle büyük ve karmaşık projelerde kullanılır. Aşamalar:</a:t>
            </a:r>
          </a:p>
          <a:p>
            <a:pPr lvl="1"/>
            <a:r>
              <a:rPr lang="tr-TR" dirty="0">
                <a:solidFill>
                  <a:srgbClr val="002060"/>
                </a:solidFill>
                <a:latin typeface="Arial" panose="020B0604020202020204" pitchFamily="34" charset="0"/>
                <a:cs typeface="Arial" panose="020B0604020202020204" pitchFamily="34" charset="0"/>
              </a:rPr>
              <a:t>İhtiyaç Analizi</a:t>
            </a:r>
            <a:r>
              <a:rPr lang="tr-TR" dirty="0">
                <a:solidFill>
                  <a:schemeClr val="tx1">
                    <a:lumMod val="65000"/>
                    <a:lumOff val="35000"/>
                  </a:schemeClr>
                </a:solidFill>
                <a:latin typeface="Arial" panose="020B0604020202020204" pitchFamily="34" charset="0"/>
                <a:cs typeface="Arial" panose="020B0604020202020204" pitchFamily="34" charset="0"/>
              </a:rPr>
              <a:t>: Projenin gereksinimleri belirlenir.</a:t>
            </a:r>
          </a:p>
          <a:p>
            <a:pPr lvl="1"/>
            <a:r>
              <a:rPr lang="tr-TR" dirty="0">
                <a:solidFill>
                  <a:srgbClr val="002060"/>
                </a:solidFill>
                <a:latin typeface="Arial" panose="020B0604020202020204" pitchFamily="34" charset="0"/>
                <a:cs typeface="Arial" panose="020B0604020202020204" pitchFamily="34" charset="0"/>
              </a:rPr>
              <a:t>Planlama:</a:t>
            </a:r>
            <a:r>
              <a:rPr lang="tr-TR" dirty="0">
                <a:solidFill>
                  <a:schemeClr val="tx1">
                    <a:lumMod val="65000"/>
                    <a:lumOff val="35000"/>
                  </a:schemeClr>
                </a:solidFill>
                <a:latin typeface="Arial" panose="020B0604020202020204" pitchFamily="34" charset="0"/>
                <a:cs typeface="Arial" panose="020B0604020202020204" pitchFamily="34" charset="0"/>
              </a:rPr>
              <a:t> Proje planlanır ve bütçe oluşturulur.</a:t>
            </a:r>
          </a:p>
          <a:p>
            <a:pPr lvl="1"/>
            <a:r>
              <a:rPr lang="tr-TR" dirty="0">
                <a:solidFill>
                  <a:srgbClr val="002060"/>
                </a:solidFill>
                <a:latin typeface="Arial" panose="020B0604020202020204" pitchFamily="34" charset="0"/>
                <a:cs typeface="Arial" panose="020B0604020202020204" pitchFamily="34" charset="0"/>
              </a:rPr>
              <a:t>Uygulama:</a:t>
            </a:r>
            <a:r>
              <a:rPr lang="tr-TR" dirty="0">
                <a:solidFill>
                  <a:schemeClr val="tx1">
                    <a:lumMod val="65000"/>
                    <a:lumOff val="35000"/>
                  </a:schemeClr>
                </a:solidFill>
                <a:latin typeface="Arial" panose="020B0604020202020204" pitchFamily="34" charset="0"/>
                <a:cs typeface="Arial" panose="020B0604020202020204" pitchFamily="34" charset="0"/>
              </a:rPr>
              <a:t> Planın uygulanması başlar.</a:t>
            </a:r>
          </a:p>
          <a:p>
            <a:pPr lvl="1"/>
            <a:r>
              <a:rPr lang="tr-TR" dirty="0">
                <a:solidFill>
                  <a:srgbClr val="002060"/>
                </a:solidFill>
                <a:latin typeface="Arial" panose="020B0604020202020204" pitchFamily="34" charset="0"/>
                <a:cs typeface="Arial" panose="020B0604020202020204" pitchFamily="34" charset="0"/>
              </a:rPr>
              <a:t>Test ve Doğrulama: </a:t>
            </a:r>
            <a:r>
              <a:rPr lang="tr-TR" dirty="0">
                <a:solidFill>
                  <a:schemeClr val="tx1">
                    <a:lumMod val="65000"/>
                    <a:lumOff val="35000"/>
                  </a:schemeClr>
                </a:solidFill>
                <a:latin typeface="Arial" panose="020B0604020202020204" pitchFamily="34" charset="0"/>
                <a:cs typeface="Arial" panose="020B0604020202020204" pitchFamily="34" charset="0"/>
              </a:rPr>
              <a:t>Uygulama test edilir ve doğrulanır.</a:t>
            </a:r>
          </a:p>
          <a:p>
            <a:pPr lvl="1"/>
            <a:r>
              <a:rPr lang="tr-TR" dirty="0">
                <a:solidFill>
                  <a:srgbClr val="002060"/>
                </a:solidFill>
                <a:latin typeface="Arial" panose="020B0604020202020204" pitchFamily="34" charset="0"/>
                <a:cs typeface="Arial" panose="020B0604020202020204" pitchFamily="34" charset="0"/>
              </a:rPr>
              <a:t>Devreye Alma: </a:t>
            </a:r>
            <a:r>
              <a:rPr lang="tr-TR" dirty="0">
                <a:solidFill>
                  <a:schemeClr val="tx1">
                    <a:lumMod val="65000"/>
                    <a:lumOff val="35000"/>
                  </a:schemeClr>
                </a:solidFill>
                <a:latin typeface="Arial" panose="020B0604020202020204" pitchFamily="34" charset="0"/>
                <a:cs typeface="Arial" panose="020B0604020202020204" pitchFamily="34" charset="0"/>
              </a:rPr>
              <a:t>Proje tamamlanır ve kullanıma alınır.</a:t>
            </a:r>
          </a:p>
          <a:p>
            <a:pPr lvl="1"/>
            <a:r>
              <a:rPr lang="tr-TR" dirty="0">
                <a:solidFill>
                  <a:srgbClr val="002060"/>
                </a:solidFill>
                <a:latin typeface="Arial" panose="020B0604020202020204" pitchFamily="34" charset="0"/>
                <a:cs typeface="Arial" panose="020B0604020202020204" pitchFamily="34" charset="0"/>
              </a:rPr>
              <a:t>Bakım ve Destek: </a:t>
            </a:r>
            <a:r>
              <a:rPr lang="tr-TR" dirty="0">
                <a:solidFill>
                  <a:schemeClr val="tx1">
                    <a:lumMod val="65000"/>
                    <a:lumOff val="35000"/>
                  </a:schemeClr>
                </a:solidFill>
                <a:latin typeface="Arial" panose="020B0604020202020204" pitchFamily="34" charset="0"/>
                <a:cs typeface="Arial" panose="020B0604020202020204" pitchFamily="34" charset="0"/>
              </a:rPr>
              <a:t>Proje kullanıldığı süre boyunca bakım ve destek sağlanır.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08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Agile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463692" y="2967021"/>
            <a:ext cx="1118140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Agile, esnek ve iteratif bir yaklaşıma dayanan bir metodolojidir. Proje süreci küçük ve hızlı iterasyonlara bölünür. Her iterasyon sonunda kullanılabilir bir ürün ortaya çıkar. Bu metodoloji, değişen gereksinimlere hızlı bir şekilde adapte olmayı hedefler. Temel İlkeler:</a:t>
            </a:r>
          </a:p>
          <a:p>
            <a:pPr lvl="1"/>
            <a:r>
              <a:rPr lang="tr-TR" dirty="0">
                <a:solidFill>
                  <a:srgbClr val="002060"/>
                </a:solidFill>
                <a:latin typeface="Arial" panose="020B0604020202020204" pitchFamily="34" charset="0"/>
                <a:cs typeface="Arial" panose="020B0604020202020204" pitchFamily="34" charset="0"/>
              </a:rPr>
              <a:t>Bireyler ve Etkileşimler: </a:t>
            </a:r>
            <a:r>
              <a:rPr lang="tr-TR" dirty="0">
                <a:solidFill>
                  <a:schemeClr val="tx1">
                    <a:lumMod val="65000"/>
                    <a:lumOff val="35000"/>
                  </a:schemeClr>
                </a:solidFill>
                <a:latin typeface="Arial" panose="020B0604020202020204" pitchFamily="34" charset="0"/>
                <a:cs typeface="Arial" panose="020B0604020202020204" pitchFamily="34" charset="0"/>
              </a:rPr>
              <a:t>İnsanlar arasındaki iletişim ve işbirliği önemlidir.</a:t>
            </a:r>
          </a:p>
          <a:p>
            <a:pPr lvl="1"/>
            <a:r>
              <a:rPr lang="tr-TR" dirty="0">
                <a:solidFill>
                  <a:srgbClr val="002060"/>
                </a:solidFill>
                <a:latin typeface="Arial" panose="020B0604020202020204" pitchFamily="34" charset="0"/>
                <a:cs typeface="Arial" panose="020B0604020202020204" pitchFamily="34" charset="0"/>
              </a:rPr>
              <a:t>Çalışan Yazılım: </a:t>
            </a:r>
            <a:r>
              <a:rPr lang="tr-TR" dirty="0">
                <a:solidFill>
                  <a:schemeClr val="tx1">
                    <a:lumMod val="65000"/>
                    <a:lumOff val="35000"/>
                  </a:schemeClr>
                </a:solidFill>
                <a:latin typeface="Arial" panose="020B0604020202020204" pitchFamily="34" charset="0"/>
                <a:cs typeface="Arial" panose="020B0604020202020204" pitchFamily="34" charset="0"/>
              </a:rPr>
              <a:t>İşlevsel yazılım, belirli bir zaman aralığında teslim edilmelidir.</a:t>
            </a:r>
          </a:p>
          <a:p>
            <a:pPr lvl="1"/>
            <a:r>
              <a:rPr lang="tr-TR" dirty="0">
                <a:solidFill>
                  <a:srgbClr val="002060"/>
                </a:solidFill>
                <a:latin typeface="Arial" panose="020B0604020202020204" pitchFamily="34" charset="0"/>
                <a:cs typeface="Arial" panose="020B0604020202020204" pitchFamily="34" charset="0"/>
              </a:rPr>
              <a:t>Müşteri İşbirliği: </a:t>
            </a:r>
            <a:r>
              <a:rPr lang="tr-TR" dirty="0">
                <a:solidFill>
                  <a:schemeClr val="tx1">
                    <a:lumMod val="65000"/>
                    <a:lumOff val="35000"/>
                  </a:schemeClr>
                </a:solidFill>
                <a:latin typeface="Arial" panose="020B0604020202020204" pitchFamily="34" charset="0"/>
                <a:cs typeface="Arial" panose="020B0604020202020204" pitchFamily="34" charset="0"/>
              </a:rPr>
              <a:t>Müşteri sürekli olarak projeye dahil edilmelidir.</a:t>
            </a:r>
          </a:p>
          <a:p>
            <a:pPr lvl="1"/>
            <a:r>
              <a:rPr lang="tr-TR" dirty="0">
                <a:solidFill>
                  <a:srgbClr val="002060"/>
                </a:solidFill>
                <a:latin typeface="Arial" panose="020B0604020202020204" pitchFamily="34" charset="0"/>
                <a:cs typeface="Arial" panose="020B0604020202020204" pitchFamily="34" charset="0"/>
              </a:rPr>
              <a:t>Değişikliklere Açıklık: </a:t>
            </a:r>
            <a:r>
              <a:rPr lang="tr-TR" dirty="0">
                <a:solidFill>
                  <a:schemeClr val="tx1">
                    <a:lumMod val="65000"/>
                    <a:lumOff val="35000"/>
                  </a:schemeClr>
                </a:solidFill>
                <a:latin typeface="Arial" panose="020B0604020202020204" pitchFamily="34" charset="0"/>
                <a:cs typeface="Arial" panose="020B0604020202020204" pitchFamily="34" charset="0"/>
              </a:rPr>
              <a:t>Değişen gereksinimlere hızlı bir şekilde yanıt verilebilir olmalıdır.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10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Scrum</a:t>
            </a:r>
            <a:r>
              <a:rPr lang="tr-TR" sz="6000" b="1" dirty="0">
                <a:solidFill>
                  <a:srgbClr val="002060"/>
                </a:solidFill>
              </a:rPr>
              <a:t>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463692" y="2967021"/>
            <a:ext cx="1118140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Scrum</a:t>
            </a:r>
            <a:r>
              <a:rPr lang="tr-TR" sz="2400" dirty="0">
                <a:solidFill>
                  <a:schemeClr val="tx1">
                    <a:lumMod val="65000"/>
                    <a:lumOff val="35000"/>
                  </a:schemeClr>
                </a:solidFill>
                <a:latin typeface="Arial" panose="020B0604020202020204" pitchFamily="34" charset="0"/>
                <a:cs typeface="Arial" panose="020B0604020202020204" pitchFamily="34" charset="0"/>
              </a:rPr>
              <a:t>, Agile metodolojisinin bir çerçevesidir ve özellikle yazılım geliştirme projelerinde yaygın olarak kullanılır. </a:t>
            </a:r>
            <a:r>
              <a:rPr lang="tr-TR" sz="2400" dirty="0" err="1">
                <a:solidFill>
                  <a:schemeClr val="tx1">
                    <a:lumMod val="65000"/>
                    <a:lumOff val="35000"/>
                  </a:schemeClr>
                </a:solidFill>
                <a:latin typeface="Arial" panose="020B0604020202020204" pitchFamily="34" charset="0"/>
                <a:cs typeface="Arial" panose="020B0604020202020204" pitchFamily="34" charset="0"/>
              </a:rPr>
              <a:t>Scrum</a:t>
            </a:r>
            <a:r>
              <a:rPr lang="tr-TR" sz="2400" dirty="0">
                <a:solidFill>
                  <a:schemeClr val="tx1">
                    <a:lumMod val="65000"/>
                    <a:lumOff val="35000"/>
                  </a:schemeClr>
                </a:solidFill>
                <a:latin typeface="Arial" panose="020B0604020202020204" pitchFamily="34" charset="0"/>
                <a:cs typeface="Arial" panose="020B0604020202020204" pitchFamily="34" charset="0"/>
              </a:rPr>
              <a:t>, esnekliği artırmak, hızlı teslimat sağlamak ve müşteri geri bildirimlerini en üst düzeye çıkarmak için tasarlanmıştır. Ana Roller:</a:t>
            </a:r>
          </a:p>
          <a:p>
            <a:pPr lvl="1"/>
            <a:r>
              <a:rPr lang="tr-TR" dirty="0">
                <a:solidFill>
                  <a:srgbClr val="002060"/>
                </a:solidFill>
                <a:latin typeface="Arial" panose="020B0604020202020204" pitchFamily="34" charset="0"/>
                <a:cs typeface="Arial" panose="020B0604020202020204" pitchFamily="34" charset="0"/>
              </a:rPr>
              <a:t>Product </a:t>
            </a:r>
            <a:r>
              <a:rPr lang="tr-TR" dirty="0" err="1">
                <a:solidFill>
                  <a:srgbClr val="002060"/>
                </a:solidFill>
                <a:latin typeface="Arial" panose="020B0604020202020204" pitchFamily="34" charset="0"/>
                <a:cs typeface="Arial" panose="020B0604020202020204" pitchFamily="34" charset="0"/>
              </a:rPr>
              <a:t>Owner</a:t>
            </a:r>
            <a:r>
              <a:rPr lang="tr-TR" dirty="0">
                <a:solidFill>
                  <a:srgbClr val="002060"/>
                </a:solidFill>
                <a:latin typeface="Arial" panose="020B0604020202020204" pitchFamily="34" charset="0"/>
                <a:cs typeface="Arial" panose="020B0604020202020204" pitchFamily="34" charset="0"/>
              </a:rPr>
              <a:t>: </a:t>
            </a:r>
            <a:r>
              <a:rPr lang="tr-TR" dirty="0">
                <a:solidFill>
                  <a:schemeClr val="tx1">
                    <a:lumMod val="65000"/>
                    <a:lumOff val="35000"/>
                  </a:schemeClr>
                </a:solidFill>
                <a:latin typeface="Arial" panose="020B0604020202020204" pitchFamily="34" charset="0"/>
                <a:cs typeface="Arial" panose="020B0604020202020204" pitchFamily="34" charset="0"/>
              </a:rPr>
              <a:t>Ürünün hedefini belirler ve öncelikleri belirler.</a:t>
            </a:r>
          </a:p>
          <a:p>
            <a:pPr lvl="1"/>
            <a:r>
              <a:rPr lang="tr-TR" dirty="0" err="1">
                <a:solidFill>
                  <a:srgbClr val="002060"/>
                </a:solidFill>
                <a:latin typeface="Arial" panose="020B0604020202020204" pitchFamily="34" charset="0"/>
                <a:cs typeface="Arial" panose="020B0604020202020204" pitchFamily="34" charset="0"/>
              </a:rPr>
              <a:t>Scrum</a:t>
            </a:r>
            <a:r>
              <a:rPr lang="tr-TR" dirty="0">
                <a:solidFill>
                  <a:srgbClr val="002060"/>
                </a:solidFill>
                <a:latin typeface="Arial" panose="020B0604020202020204" pitchFamily="34" charset="0"/>
                <a:cs typeface="Arial" panose="020B0604020202020204" pitchFamily="34" charset="0"/>
              </a:rPr>
              <a:t> Master: </a:t>
            </a:r>
            <a:r>
              <a:rPr lang="tr-TR" dirty="0">
                <a:solidFill>
                  <a:schemeClr val="tx1">
                    <a:lumMod val="65000"/>
                    <a:lumOff val="35000"/>
                  </a:schemeClr>
                </a:solidFill>
                <a:latin typeface="Arial" panose="020B0604020202020204" pitchFamily="34" charset="0"/>
                <a:cs typeface="Arial" panose="020B0604020202020204" pitchFamily="34" charset="0"/>
              </a:rPr>
              <a:t>Takımın sorunsuz çalışmasını sağlar.</a:t>
            </a:r>
          </a:p>
          <a:p>
            <a:pPr lvl="1"/>
            <a:r>
              <a:rPr lang="tr-TR" dirty="0">
                <a:solidFill>
                  <a:srgbClr val="002060"/>
                </a:solidFill>
                <a:latin typeface="Arial" panose="020B0604020202020204" pitchFamily="34" charset="0"/>
                <a:cs typeface="Arial" panose="020B0604020202020204" pitchFamily="34" charset="0"/>
              </a:rPr>
              <a:t>Development Team: </a:t>
            </a:r>
            <a:r>
              <a:rPr lang="tr-TR" dirty="0">
                <a:solidFill>
                  <a:schemeClr val="tx1">
                    <a:lumMod val="65000"/>
                    <a:lumOff val="35000"/>
                  </a:schemeClr>
                </a:solidFill>
                <a:latin typeface="Arial" panose="020B0604020202020204" pitchFamily="34" charset="0"/>
                <a:cs typeface="Arial" panose="020B0604020202020204" pitchFamily="34" charset="0"/>
              </a:rPr>
              <a:t>Yazılımı oluşturan ekip.</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18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Scrum</a:t>
            </a:r>
            <a:r>
              <a:rPr lang="tr-TR" sz="6000" b="1" dirty="0">
                <a:solidFill>
                  <a:srgbClr val="002060"/>
                </a:solidFill>
              </a:rPr>
              <a:t>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463692" y="2967021"/>
            <a:ext cx="11181409" cy="3124658"/>
          </a:xfrm>
        </p:spPr>
        <p:txBody>
          <a:bodyPr anchor="ctr">
            <a:noAutofit/>
          </a:bodyPr>
          <a:lstStyle/>
          <a:p>
            <a:r>
              <a:rPr lang="tr-TR" dirty="0">
                <a:solidFill>
                  <a:schemeClr val="tx1">
                    <a:lumMod val="65000"/>
                    <a:lumOff val="35000"/>
                  </a:schemeClr>
                </a:solidFill>
                <a:latin typeface="Arial" panose="020B0604020202020204" pitchFamily="34" charset="0"/>
                <a:cs typeface="Arial" panose="020B0604020202020204" pitchFamily="34" charset="0"/>
              </a:rPr>
              <a:t>Temel Bileşenler:</a:t>
            </a:r>
          </a:p>
          <a:p>
            <a:pPr lvl="1"/>
            <a:r>
              <a:rPr lang="tr-TR" sz="2800" dirty="0">
                <a:solidFill>
                  <a:srgbClr val="002060"/>
                </a:solidFill>
                <a:latin typeface="Arial" panose="020B0604020202020204" pitchFamily="34" charset="0"/>
                <a:cs typeface="Arial" panose="020B0604020202020204" pitchFamily="34" charset="0"/>
              </a:rPr>
              <a:t>Sprint:</a:t>
            </a:r>
            <a:r>
              <a:rPr lang="tr-TR" sz="2800" dirty="0">
                <a:solidFill>
                  <a:schemeClr val="tx1">
                    <a:lumMod val="65000"/>
                    <a:lumOff val="35000"/>
                  </a:schemeClr>
                </a:solidFill>
                <a:latin typeface="Arial" panose="020B0604020202020204" pitchFamily="34" charset="0"/>
                <a:cs typeface="Arial" panose="020B0604020202020204" pitchFamily="34" charset="0"/>
              </a:rPr>
              <a:t> Belirli bir zaman diliminde tamamlanması planlanan görevlerin topluluğu.</a:t>
            </a:r>
          </a:p>
          <a:p>
            <a:pPr lvl="1"/>
            <a:r>
              <a:rPr lang="tr-TR" sz="2800" dirty="0" err="1">
                <a:solidFill>
                  <a:srgbClr val="002060"/>
                </a:solidFill>
                <a:latin typeface="Arial" panose="020B0604020202020204" pitchFamily="34" charset="0"/>
                <a:cs typeface="Arial" panose="020B0604020202020204" pitchFamily="34" charset="0"/>
              </a:rPr>
              <a:t>Backlog</a:t>
            </a:r>
            <a:r>
              <a:rPr lang="tr-TR" sz="2800" dirty="0">
                <a:solidFill>
                  <a:srgbClr val="002060"/>
                </a:solidFill>
                <a:latin typeface="Arial" panose="020B0604020202020204" pitchFamily="34" charset="0"/>
                <a:cs typeface="Arial" panose="020B0604020202020204" pitchFamily="34" charset="0"/>
              </a:rPr>
              <a:t>:</a:t>
            </a:r>
            <a:r>
              <a:rPr lang="tr-TR" sz="2800" dirty="0">
                <a:solidFill>
                  <a:schemeClr val="tx1">
                    <a:lumMod val="65000"/>
                    <a:lumOff val="35000"/>
                  </a:schemeClr>
                </a:solidFill>
                <a:latin typeface="Arial" panose="020B0604020202020204" pitchFamily="34" charset="0"/>
                <a:cs typeface="Arial" panose="020B0604020202020204" pitchFamily="34" charset="0"/>
              </a:rPr>
              <a:t> Proje için yapılacak işlerin bir listesi.</a:t>
            </a:r>
          </a:p>
          <a:p>
            <a:pPr lvl="1"/>
            <a:r>
              <a:rPr lang="tr-TR" sz="2800" dirty="0">
                <a:solidFill>
                  <a:srgbClr val="002060"/>
                </a:solidFill>
                <a:latin typeface="Arial" panose="020B0604020202020204" pitchFamily="34" charset="0"/>
                <a:cs typeface="Arial" panose="020B0604020202020204" pitchFamily="34" charset="0"/>
              </a:rPr>
              <a:t>Daily </a:t>
            </a:r>
            <a:r>
              <a:rPr lang="tr-TR" sz="2800" dirty="0" err="1">
                <a:solidFill>
                  <a:srgbClr val="002060"/>
                </a:solidFill>
                <a:latin typeface="Arial" panose="020B0604020202020204" pitchFamily="34" charset="0"/>
                <a:cs typeface="Arial" panose="020B0604020202020204" pitchFamily="34" charset="0"/>
              </a:rPr>
              <a:t>Scrum</a:t>
            </a:r>
            <a:r>
              <a:rPr lang="tr-TR" sz="2800" dirty="0">
                <a:solidFill>
                  <a:srgbClr val="002060"/>
                </a:solidFill>
                <a:latin typeface="Arial" panose="020B0604020202020204" pitchFamily="34" charset="0"/>
                <a:cs typeface="Arial" panose="020B0604020202020204" pitchFamily="34" charset="0"/>
              </a:rPr>
              <a:t> Meeting: </a:t>
            </a:r>
            <a:r>
              <a:rPr lang="tr-TR" sz="2800" dirty="0">
                <a:solidFill>
                  <a:schemeClr val="tx1">
                    <a:lumMod val="65000"/>
                    <a:lumOff val="35000"/>
                  </a:schemeClr>
                </a:solidFill>
                <a:latin typeface="Arial" panose="020B0604020202020204" pitchFamily="34" charset="0"/>
                <a:cs typeface="Arial" panose="020B0604020202020204" pitchFamily="34" charset="0"/>
              </a:rPr>
              <a:t>Günlük kısa toplantılar, ekip üyelerinin ilerlemelerini paylaşmalarını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075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Kanban</a:t>
            </a:r>
            <a:r>
              <a:rPr lang="tr-TR" sz="6000" b="1" dirty="0">
                <a:solidFill>
                  <a:srgbClr val="002060"/>
                </a:solidFill>
              </a:rPr>
              <a:t>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463692" y="2967021"/>
            <a:ext cx="1118140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Kanban</a:t>
            </a:r>
            <a:r>
              <a:rPr lang="tr-TR" sz="2400" dirty="0">
                <a:solidFill>
                  <a:schemeClr val="tx1">
                    <a:lumMod val="65000"/>
                    <a:lumOff val="35000"/>
                  </a:schemeClr>
                </a:solidFill>
                <a:latin typeface="Arial" panose="020B0604020202020204" pitchFamily="34" charset="0"/>
                <a:cs typeface="Arial" panose="020B0604020202020204" pitchFamily="34" charset="0"/>
              </a:rPr>
              <a:t>, kelime anlamı olarak etiket anlamına gelen ve yalın konseptte bilgi iletiminde kullanılan bir araç olarak karşımıza çıkmaktadır. Çekme sisteminde, malzemenin hareket görmesini veya üretimin başlamasını tetiklemeyi amaçlayan bilgi iletiminde kullanılan araçtır.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Kanban</a:t>
            </a:r>
            <a:r>
              <a:rPr lang="tr-TR" sz="2400" dirty="0">
                <a:solidFill>
                  <a:schemeClr val="tx1">
                    <a:lumMod val="65000"/>
                    <a:lumOff val="35000"/>
                  </a:schemeClr>
                </a:solidFill>
                <a:latin typeface="Arial" panose="020B0604020202020204" pitchFamily="34" charset="0"/>
                <a:cs typeface="Arial" panose="020B0604020202020204" pitchFamily="34" charset="0"/>
              </a:rPr>
              <a:t>, bir çekme sisteminde malzemelerin üretilmesi veya çekilmesi için yetki ve talimat veren uyarı aracı olarak bilinir. Tam zamanında üretim sistemi içinde olan </a:t>
            </a:r>
            <a:r>
              <a:rPr lang="tr-TR" sz="2400" dirty="0" err="1">
                <a:solidFill>
                  <a:schemeClr val="tx1">
                    <a:lumMod val="65000"/>
                    <a:lumOff val="35000"/>
                  </a:schemeClr>
                </a:solidFill>
                <a:latin typeface="Arial" panose="020B0604020202020204" pitchFamily="34" charset="0"/>
                <a:cs typeface="Arial" panose="020B0604020202020204" pitchFamily="34" charset="0"/>
              </a:rPr>
              <a:t>kanban</a:t>
            </a:r>
            <a:r>
              <a:rPr lang="tr-TR" sz="2400" dirty="0">
                <a:solidFill>
                  <a:schemeClr val="tx1">
                    <a:lumMod val="65000"/>
                    <a:lumOff val="35000"/>
                  </a:schemeClr>
                </a:solidFill>
                <a:latin typeface="Arial" panose="020B0604020202020204" pitchFamily="34" charset="0"/>
                <a:cs typeface="Arial" panose="020B0604020202020204" pitchFamily="34" charset="0"/>
              </a:rPr>
              <a:t>, küçük stok parçalarının üretim merkezlerine dağıtımında büyük bir çekme gücüne sahip bulunmaktadır.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69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Kanban</a:t>
            </a:r>
            <a:r>
              <a:rPr lang="tr-TR" sz="6000" b="1" dirty="0">
                <a:solidFill>
                  <a:srgbClr val="002060"/>
                </a:solidFill>
              </a:rPr>
              <a:t> Metodolojisi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463692" y="2967021"/>
            <a:ext cx="1118140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Kanbanlar</a:t>
            </a:r>
            <a:r>
              <a:rPr lang="tr-TR" sz="2400" dirty="0">
                <a:solidFill>
                  <a:schemeClr val="tx1">
                    <a:lumMod val="65000"/>
                    <a:lumOff val="35000"/>
                  </a:schemeClr>
                </a:solidFill>
                <a:latin typeface="Arial" panose="020B0604020202020204" pitchFamily="34" charset="0"/>
                <a:cs typeface="Arial" panose="020B0604020202020204" pitchFamily="34" charset="0"/>
              </a:rPr>
              <a:t> daima üretim akışına tersi olacak yönde, ancak, fiziksel birimlerle birlikte sondan başa doğru hareket ederek üretim aşamalarını düzenli şekilde birbirine bağlarlar. Bu sistem, geriye giderek ilerleme olarak da bilinir.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Kanban</a:t>
            </a:r>
            <a:r>
              <a:rPr lang="tr-TR" sz="2400" dirty="0">
                <a:solidFill>
                  <a:schemeClr val="tx1">
                    <a:lumMod val="65000"/>
                    <a:lumOff val="35000"/>
                  </a:schemeClr>
                </a:solidFill>
                <a:latin typeface="Arial" panose="020B0604020202020204" pitchFamily="34" charset="0"/>
                <a:cs typeface="Arial" panose="020B0604020202020204" pitchFamily="34" charset="0"/>
              </a:rPr>
              <a:t> sistemi üretimini sıkı takip etmek adına basit kartlar kullanır. Buradaki basit mantık şu şekildedir: Hiçbir iş istasyonunun kendisini takip eden istasyondan talep edilmedikçe ürün üretmesine izin verilmez yani her istasyon kendinden önceki istasyonun müşterisi konumundadır. Bu basit görüş birikmiş envanterle çalışmayı engeller. Bilgisayar kullanımına hiç gerek duyulmaz.</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220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Doc. Dr .Mehmet Akif </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Cifci</a:t>
            </a:r>
            <a:endPar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Viyana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Teknik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Avusturya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Klaipeda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Litvanya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Bandırma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Onyedi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Eylül</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endPar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To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ollow</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and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C</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onnect</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https://github.com/themanoftalent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https://www.linkedin.com/in/themanoftalent/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https://www.researchgate.net/profile/Mehmet-Akif-Cifci </a:t>
            </a:r>
          </a:p>
        </p:txBody>
      </p:sp>
    </p:spTree>
    <p:extLst>
      <p:ext uri="{BB962C8B-B14F-4D97-AF65-F5344CB8AC3E}">
        <p14:creationId xmlns:p14="http://schemas.microsoft.com/office/powerpoint/2010/main" val="283229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Yönetiminin Avantajları?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Projeler, çalışanların karar alma süreçlerine dahil olmasını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Sistem mühendisliği yaklaşımı olan risklerle baş etme yöntemini belirler.</a:t>
            </a:r>
          </a:p>
          <a:p>
            <a:r>
              <a:rPr lang="tr-TR" sz="2400" dirty="0">
                <a:solidFill>
                  <a:schemeClr val="tx1">
                    <a:lumMod val="65000"/>
                    <a:lumOff val="35000"/>
                  </a:schemeClr>
                </a:solidFill>
                <a:latin typeface="Arial" panose="020B0604020202020204" pitchFamily="34" charset="0"/>
                <a:cs typeface="Arial" panose="020B0604020202020204" pitchFamily="34" charset="0"/>
              </a:rPr>
              <a:t>Şirketin stratejileriyle bağlantılı olarak bazı değişiklikler gerçekleştirmeyi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51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Yazılımda Proje Yönetimi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projelerini diğer projelerden ayıran en temel özellikler: görünmezlik, karmaşıklık, uygunluk ve esnekliktir.</a:t>
            </a:r>
          </a:p>
          <a:p>
            <a:r>
              <a:rPr lang="tr-TR" sz="2400" dirty="0">
                <a:solidFill>
                  <a:srgbClr val="002060"/>
                </a:solidFill>
                <a:latin typeface="Arial" panose="020B0604020202020204" pitchFamily="34" charset="0"/>
                <a:cs typeface="Arial" panose="020B0604020202020204" pitchFamily="34" charset="0"/>
              </a:rPr>
              <a:t>Görünmezlik (</a:t>
            </a:r>
            <a:r>
              <a:rPr lang="tr-TR" sz="2400" dirty="0" err="1">
                <a:solidFill>
                  <a:srgbClr val="002060"/>
                </a:solidFill>
                <a:latin typeface="Arial" panose="020B0604020202020204" pitchFamily="34" charset="0"/>
                <a:cs typeface="Arial" panose="020B0604020202020204" pitchFamily="34" charset="0"/>
              </a:rPr>
              <a:t>Invisibility</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Örneğin; bir inşaat projesi yapıldığı sırada gözlemlenebilir durumdadır, fakat bir yazılım projesi bu derecede görünür değildir. Yazılım proje yönetim süreçleri, görünürlüğü görünmezlik yapan bir süreç olarak ifade edilebilir.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22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Yazılımda Proje Yönetimi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Karmaşıklık (</a:t>
            </a:r>
            <a:r>
              <a:rPr lang="tr-TR" sz="2400" dirty="0" err="1">
                <a:solidFill>
                  <a:srgbClr val="002060"/>
                </a:solidFill>
                <a:latin typeface="Arial" panose="020B0604020202020204" pitchFamily="34" charset="0"/>
                <a:cs typeface="Arial" panose="020B0604020202020204" pitchFamily="34" charset="0"/>
              </a:rPr>
              <a:t>Complexity</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Yazılım ürünleri doğası gereği diğer projelere göre daha karmaşıktır.</a:t>
            </a:r>
          </a:p>
          <a:p>
            <a:r>
              <a:rPr lang="tr-TR" sz="2400" dirty="0">
                <a:solidFill>
                  <a:srgbClr val="002060"/>
                </a:solidFill>
                <a:latin typeface="Arial" panose="020B0604020202020204" pitchFamily="34" charset="0"/>
                <a:cs typeface="Arial" panose="020B0604020202020204" pitchFamily="34" charset="0"/>
              </a:rPr>
              <a:t>Uygunluk (</a:t>
            </a:r>
            <a:r>
              <a:rPr lang="tr-TR" sz="2400" dirty="0" err="1">
                <a:solidFill>
                  <a:srgbClr val="002060"/>
                </a:solidFill>
                <a:latin typeface="Arial" panose="020B0604020202020204" pitchFamily="34" charset="0"/>
                <a:cs typeface="Arial" panose="020B0604020202020204" pitchFamily="34" charset="0"/>
              </a:rPr>
              <a:t>Conformity</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Yazılım projelerinde amaç, müşteri istekleri ile uygunluk durumudur.</a:t>
            </a:r>
          </a:p>
          <a:p>
            <a:r>
              <a:rPr lang="tr-TR" sz="2400" dirty="0">
                <a:solidFill>
                  <a:srgbClr val="002060"/>
                </a:solidFill>
                <a:latin typeface="Arial" panose="020B0604020202020204" pitchFamily="34" charset="0"/>
                <a:cs typeface="Arial" panose="020B0604020202020204" pitchFamily="34" charset="0"/>
              </a:rPr>
              <a:t>Esneklik (</a:t>
            </a:r>
            <a:r>
              <a:rPr lang="tr-TR" sz="2400" dirty="0" err="1">
                <a:solidFill>
                  <a:srgbClr val="002060"/>
                </a:solidFill>
                <a:latin typeface="Arial" panose="020B0604020202020204" pitchFamily="34" charset="0"/>
                <a:cs typeface="Arial" panose="020B0604020202020204" pitchFamily="34" charset="0"/>
              </a:rPr>
              <a:t>Flexibility</a:t>
            </a:r>
            <a:r>
              <a:rPr lang="tr-TR" sz="2400" dirty="0">
                <a:solidFill>
                  <a:srgbClr val="002060"/>
                </a:solidFill>
                <a:latin typeface="Arial" panose="020B0604020202020204" pitchFamily="34" charset="0"/>
                <a:cs typeface="Arial" panose="020B0604020202020204" pitchFamily="34" charset="0"/>
              </a:rPr>
              <a:t>): </a:t>
            </a:r>
            <a:r>
              <a:rPr lang="tr-TR" sz="2400" dirty="0">
                <a:solidFill>
                  <a:schemeClr val="tx1">
                    <a:lumMod val="65000"/>
                    <a:lumOff val="35000"/>
                  </a:schemeClr>
                </a:solidFill>
                <a:latin typeface="Arial" panose="020B0604020202020204" pitchFamily="34" charset="0"/>
                <a:cs typeface="Arial" panose="020B0604020202020204" pitchFamily="34" charset="0"/>
              </a:rPr>
              <a:t>Yazılım ürünlerinde kolayca değişiklik yapılabilmesi projenin esnekliğini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95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descr="proje yönetimi">
            <a:extLst>
              <a:ext uri="{FF2B5EF4-FFF2-40B4-BE49-F238E27FC236}">
                <a16:creationId xmlns:a16="http://schemas.microsoft.com/office/drawing/2014/main" id="{4FB1C342-3EA4-CDEE-19AC-98F3CA9080BB}"/>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6474" y="131532"/>
            <a:ext cx="6197835" cy="618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9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Projelerin Sınıflandırılması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Projeler, farklı teknik ürünleri oluşturmak üzere değişiklik gösterebilir. Bu nedenle, planlanmasına ve yönetilmesine bağlı olarak bir projenin özellikleri mutlaka tanımlanmalı.</a:t>
            </a:r>
          </a:p>
          <a:p>
            <a:r>
              <a:rPr lang="tr-TR" sz="2400" dirty="0">
                <a:solidFill>
                  <a:schemeClr val="tx1">
                    <a:lumMod val="65000"/>
                    <a:lumOff val="35000"/>
                  </a:schemeClr>
                </a:solidFill>
                <a:latin typeface="Arial" panose="020B0604020202020204" pitchFamily="34" charset="0"/>
                <a:cs typeface="Arial" panose="020B0604020202020204" pitchFamily="34" charset="0"/>
              </a:rPr>
              <a:t>Bu tanımlamayı yaparken aşağıdaki faktörleri göz önünde bulundurmak gerekir, kullanıcılara karşı sorumluklar, gömülü sistemlere karşı bilgi sistemleri ve ürüne karşı hedefler.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45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Tipleri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Karmaşıklık Derecesine göre; </a:t>
            </a:r>
            <a:r>
              <a:rPr lang="tr-TR" sz="2400" dirty="0">
                <a:solidFill>
                  <a:schemeClr val="tx1">
                    <a:lumMod val="65000"/>
                    <a:lumOff val="35000"/>
                  </a:schemeClr>
                </a:solidFill>
                <a:latin typeface="Arial" panose="020B0604020202020204" pitchFamily="34" charset="0"/>
                <a:cs typeface="Arial" panose="020B0604020202020204" pitchFamily="34" charset="0"/>
              </a:rPr>
              <a:t>projeler karmaşıklık derecelerine göre yüksek, orta, düşük, çok düşük olarak sınıflandırılır.</a:t>
            </a:r>
          </a:p>
          <a:p>
            <a:r>
              <a:rPr lang="tr-TR" sz="2400" dirty="0">
                <a:solidFill>
                  <a:srgbClr val="002060"/>
                </a:solidFill>
                <a:latin typeface="Arial" panose="020B0604020202020204" pitchFamily="34" charset="0"/>
                <a:cs typeface="Arial" panose="020B0604020202020204" pitchFamily="34" charset="0"/>
              </a:rPr>
              <a:t>Teknoloji Seviyesine göre; </a:t>
            </a:r>
            <a:r>
              <a:rPr lang="tr-TR" sz="2400" dirty="0">
                <a:solidFill>
                  <a:schemeClr val="tx1">
                    <a:lumMod val="65000"/>
                    <a:lumOff val="35000"/>
                  </a:schemeClr>
                </a:solidFill>
                <a:latin typeface="Arial" panose="020B0604020202020204" pitchFamily="34" charset="0"/>
                <a:cs typeface="Arial" panose="020B0604020202020204" pitchFamily="34" charset="0"/>
              </a:rPr>
              <a:t>projeler pratik bilgi, mevcut teknolojinin en iyisi, ileri teknoloji ve buluş olmak üzere seviyelere ayrılır.</a:t>
            </a:r>
          </a:p>
          <a:p>
            <a:r>
              <a:rPr lang="tr-TR" sz="2400" dirty="0">
                <a:solidFill>
                  <a:srgbClr val="002060"/>
                </a:solidFill>
                <a:latin typeface="Arial" panose="020B0604020202020204" pitchFamily="34" charset="0"/>
                <a:cs typeface="Arial" panose="020B0604020202020204" pitchFamily="34" charset="0"/>
              </a:rPr>
              <a:t>Risk Seviyesine göre; </a:t>
            </a:r>
            <a:r>
              <a:rPr lang="tr-TR" sz="2400" dirty="0">
                <a:solidFill>
                  <a:schemeClr val="tx1">
                    <a:lumMod val="65000"/>
                    <a:lumOff val="35000"/>
                  </a:schemeClr>
                </a:solidFill>
                <a:latin typeface="Arial" panose="020B0604020202020204" pitchFamily="34" charset="0"/>
                <a:cs typeface="Arial" panose="020B0604020202020204" pitchFamily="34" charset="0"/>
              </a:rPr>
              <a:t>projeler risk seviyelerine göre tehlikeli, yüksek, orta, düşük ve çok düşük olmak üzere seviyelere ayrılır.</a:t>
            </a:r>
          </a:p>
          <a:p>
            <a:r>
              <a:rPr lang="tr-TR" sz="2400" dirty="0">
                <a:solidFill>
                  <a:srgbClr val="002060"/>
                </a:solidFill>
                <a:latin typeface="Arial" panose="020B0604020202020204" pitchFamily="34" charset="0"/>
                <a:cs typeface="Arial" panose="020B0604020202020204" pitchFamily="34" charset="0"/>
              </a:rPr>
              <a:t>Proje Sürelerine göre; </a:t>
            </a:r>
            <a:r>
              <a:rPr lang="tr-TR" sz="2400" dirty="0">
                <a:solidFill>
                  <a:schemeClr val="tx1">
                    <a:lumMod val="65000"/>
                    <a:lumOff val="35000"/>
                  </a:schemeClr>
                </a:solidFill>
                <a:latin typeface="Arial" panose="020B0604020202020204" pitchFamily="34" charset="0"/>
                <a:cs typeface="Arial" panose="020B0604020202020204" pitchFamily="34" charset="0"/>
              </a:rPr>
              <a:t>projeler 3 aydan daha kısa sürüyorsa kısa, 3 ile 9 ay arasında ise kısa-orta, 9 ile 18 ay arasında ise orta-uzun ve 18 aydan fazla projeler ise uzun projeler olarak adlandırılır.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03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Proje Entegrasyon Yönetimi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Proje Başlatma Belgesi Oluşturulması</a:t>
            </a:r>
            <a:r>
              <a:rPr lang="tr-TR" sz="2400" dirty="0">
                <a:solidFill>
                  <a:schemeClr val="tx1">
                    <a:lumMod val="65000"/>
                    <a:lumOff val="35000"/>
                  </a:schemeClr>
                </a:solidFill>
                <a:latin typeface="Arial" panose="020B0604020202020204" pitchFamily="34" charset="0"/>
                <a:cs typeface="Arial" panose="020B0604020202020204" pitchFamily="34" charset="0"/>
              </a:rPr>
              <a:t>; projenin resmi olarak başladığı ve projenin faaliyete geçirildiği belgedir.</a:t>
            </a:r>
          </a:p>
          <a:p>
            <a:r>
              <a:rPr lang="tr-TR" sz="2400" dirty="0">
                <a:solidFill>
                  <a:srgbClr val="002060"/>
                </a:solidFill>
                <a:latin typeface="Arial" panose="020B0604020202020204" pitchFamily="34" charset="0"/>
                <a:cs typeface="Arial" panose="020B0604020202020204" pitchFamily="34" charset="0"/>
              </a:rPr>
              <a:t>Yönetim Planının Oluşturulması</a:t>
            </a:r>
            <a:r>
              <a:rPr lang="tr-TR" sz="2400" dirty="0">
                <a:solidFill>
                  <a:schemeClr val="tx1">
                    <a:lumMod val="65000"/>
                    <a:lumOff val="35000"/>
                  </a:schemeClr>
                </a:solidFill>
                <a:latin typeface="Arial" panose="020B0604020202020204" pitchFamily="34" charset="0"/>
                <a:cs typeface="Arial" panose="020B0604020202020204" pitchFamily="34" charset="0"/>
              </a:rPr>
              <a:t>; projedeki çalışmaların nasıl yürütüleceğinin belirlendiği, projenin nasıl bir yol izleyeceğini tanımlayan belgedir.</a:t>
            </a:r>
          </a:p>
          <a:p>
            <a:r>
              <a:rPr lang="tr-TR" sz="2400" dirty="0">
                <a:solidFill>
                  <a:srgbClr val="002060"/>
                </a:solidFill>
                <a:latin typeface="Arial" panose="020B0604020202020204" pitchFamily="34" charset="0"/>
                <a:cs typeface="Arial" panose="020B0604020202020204" pitchFamily="34" charset="0"/>
              </a:rPr>
              <a:t>Projenin Yürütülmesinin Yönlendirilmesi ve Yönetilmesi</a:t>
            </a:r>
            <a:r>
              <a:rPr lang="tr-TR" sz="2400" dirty="0">
                <a:solidFill>
                  <a:schemeClr val="tx1">
                    <a:lumMod val="65000"/>
                    <a:lumOff val="35000"/>
                  </a:schemeClr>
                </a:solidFill>
                <a:latin typeface="Arial" panose="020B0604020202020204" pitchFamily="34" charset="0"/>
                <a:cs typeface="Arial" panose="020B0604020202020204" pitchFamily="34" charset="0"/>
              </a:rPr>
              <a:t>; proje yönetim planında planlanan faaliyetlerin plana odaklanarak yürütülmesi ve proje bitim tarihine kadar teslim edilmesini yönetir.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4984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1429</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1_Office Theme</vt:lpstr>
      <vt:lpstr>PROJE YÖNETİMİ</vt:lpstr>
      <vt:lpstr>Proje Yönetimi Nedir?</vt:lpstr>
      <vt:lpstr>Proje Yönetiminin Avantajları?</vt:lpstr>
      <vt:lpstr>Yazılımda Proje Yönetimi Nedir?</vt:lpstr>
      <vt:lpstr>Yazılımda Proje Yönetimi Nedir?</vt:lpstr>
      <vt:lpstr>PowerPoint Presentation</vt:lpstr>
      <vt:lpstr>Projelerin Sınıflandırılması</vt:lpstr>
      <vt:lpstr>Proje Tipleri</vt:lpstr>
      <vt:lpstr>Proje Entegrasyon Yönetimi</vt:lpstr>
      <vt:lpstr>Proje Entegrasyon Yönetimi</vt:lpstr>
      <vt:lpstr>Proje Risk Yönetimi</vt:lpstr>
      <vt:lpstr>Proje Risk Yönetimi</vt:lpstr>
      <vt:lpstr>Proje Kapsam Yönetimi</vt:lpstr>
      <vt:lpstr>Proje Kapsam Yönetimi</vt:lpstr>
      <vt:lpstr>Proje Zaman Yönetimi</vt:lpstr>
      <vt:lpstr>Proje Zaman Yönetimi</vt:lpstr>
      <vt:lpstr>Proje Kalite Yönetimi</vt:lpstr>
      <vt:lpstr>Proje Yönetimi Metodojileri</vt:lpstr>
      <vt:lpstr>PowerPoint Presentation</vt:lpstr>
      <vt:lpstr>Waterfall Metodolojisi</vt:lpstr>
      <vt:lpstr>Agile Metodolojisi</vt:lpstr>
      <vt:lpstr>Scrum Metodolojisi</vt:lpstr>
      <vt:lpstr>Scrum Metodolojisi</vt:lpstr>
      <vt:lpstr>Kanban Metodolojisi</vt:lpstr>
      <vt:lpstr>Kanban Metodolojisi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 YÖNETİMİ</dc:title>
  <dc:creator>GÜLLER KALYONCU</dc:creator>
  <cp:lastModifiedBy>GÜLLER KALYONCU</cp:lastModifiedBy>
  <cp:revision>1</cp:revision>
  <dcterms:created xsi:type="dcterms:W3CDTF">2024-04-05T10:48:14Z</dcterms:created>
  <dcterms:modified xsi:type="dcterms:W3CDTF">2024-04-05T11:18:17Z</dcterms:modified>
</cp:coreProperties>
</file>