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7.jpg" ContentType="image/jpeg"/>
  <Override PartName="/ppt/media/image8.jpg" ContentType="image/jpeg"/>
  <Override PartName="/ppt/media/image9.jpg" ContentType="image/jpeg"/>
  <Override PartName="/ppt/media/image11.jpg" ContentType="image/jpeg"/>
  <Override PartName="/ppt/media/image12.jpg" ContentType="image/jpeg"/>
  <Override PartName="/ppt/media/image1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4" r:id="rId8"/>
    <p:sldId id="262" r:id="rId9"/>
    <p:sldId id="263" r:id="rId10"/>
    <p:sldId id="275" r:id="rId11"/>
    <p:sldId id="278" r:id="rId12"/>
    <p:sldId id="277" r:id="rId13"/>
    <p:sldId id="276" r:id="rId14"/>
    <p:sldId id="264" r:id="rId15"/>
    <p:sldId id="265" r:id="rId16"/>
    <p:sldId id="266" r:id="rId17"/>
    <p:sldId id="267" r:id="rId18"/>
    <p:sldId id="279" r:id="rId19"/>
  </p:sldIdLst>
  <p:sldSz cx="10693400" cy="7569200"/>
  <p:notesSz cx="10693400" cy="75692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602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6452"/>
            <a:ext cx="9089390" cy="15895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8752"/>
            <a:ext cx="7485380" cy="189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40916"/>
            <a:ext cx="4651629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868358" y="697798"/>
            <a:ext cx="0" cy="786765"/>
          </a:xfrm>
          <a:custGeom>
            <a:avLst/>
            <a:gdLst/>
            <a:ahLst/>
            <a:cxnLst/>
            <a:rect l="l" t="t" r="r" b="b"/>
            <a:pathLst>
              <a:path h="786765">
                <a:moveTo>
                  <a:pt x="0" y="786167"/>
                </a:moveTo>
                <a:lnTo>
                  <a:pt x="0" y="0"/>
                </a:lnTo>
              </a:path>
            </a:pathLst>
          </a:custGeom>
          <a:ln w="6095">
            <a:solidFill>
              <a:srgbClr val="60608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768"/>
            <a:ext cx="9624060" cy="12110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40916"/>
            <a:ext cx="9624060" cy="499567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635756" y="7039356"/>
            <a:ext cx="3421888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9356"/>
            <a:ext cx="2459482" cy="3784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dbmdz/bert-base-turkish-cased" TargetMode="Externa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urkiyeacikkaynakplatformu.com/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6016" y="316991"/>
            <a:ext cx="914400" cy="6949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158238"/>
            <a:ext cx="10692003" cy="640080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627916" y="425573"/>
            <a:ext cx="0" cy="562610"/>
          </a:xfrm>
          <a:custGeom>
            <a:avLst/>
            <a:gdLst/>
            <a:ahLst/>
            <a:cxnLst/>
            <a:rect l="l" t="t" r="r" b="b"/>
            <a:pathLst>
              <a:path h="562610">
                <a:moveTo>
                  <a:pt x="0" y="562364"/>
                </a:moveTo>
                <a:lnTo>
                  <a:pt x="0" y="0"/>
                </a:lnTo>
              </a:path>
            </a:pathLst>
          </a:custGeom>
          <a:ln w="6087">
            <a:solidFill>
              <a:srgbClr val="A09CB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3593" y="392135"/>
            <a:ext cx="0" cy="641985"/>
          </a:xfrm>
          <a:custGeom>
            <a:avLst/>
            <a:gdLst/>
            <a:ahLst/>
            <a:cxnLst/>
            <a:rect l="l" t="t" r="r" b="b"/>
            <a:pathLst>
              <a:path h="641985">
                <a:moveTo>
                  <a:pt x="0" y="641399"/>
                </a:moveTo>
                <a:lnTo>
                  <a:pt x="0" y="0"/>
                </a:lnTo>
              </a:path>
            </a:pathLst>
          </a:custGeom>
          <a:ln w="6087">
            <a:solidFill>
              <a:srgbClr val="C3BFC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781035" y="221905"/>
            <a:ext cx="0" cy="544195"/>
          </a:xfrm>
          <a:custGeom>
            <a:avLst/>
            <a:gdLst/>
            <a:ahLst/>
            <a:cxnLst/>
            <a:rect l="l" t="t" r="r" b="b"/>
            <a:pathLst>
              <a:path h="544195">
                <a:moveTo>
                  <a:pt x="0" y="544125"/>
                </a:moveTo>
                <a:lnTo>
                  <a:pt x="0" y="0"/>
                </a:lnTo>
              </a:path>
            </a:pathLst>
          </a:custGeom>
          <a:ln w="6087">
            <a:solidFill>
              <a:srgbClr val="BCBCB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81350" y="1568541"/>
            <a:ext cx="0" cy="727075"/>
          </a:xfrm>
          <a:custGeom>
            <a:avLst/>
            <a:gdLst/>
            <a:ahLst/>
            <a:cxnLst/>
            <a:rect l="l" t="t" r="r" b="b"/>
            <a:pathLst>
              <a:path h="727075">
                <a:moveTo>
                  <a:pt x="0" y="726514"/>
                </a:moveTo>
                <a:lnTo>
                  <a:pt x="0" y="0"/>
                </a:lnTo>
              </a:path>
            </a:pathLst>
          </a:custGeom>
          <a:ln w="9130">
            <a:solidFill>
              <a:srgbClr val="9393A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28574" y="443200"/>
            <a:ext cx="0" cy="60960"/>
          </a:xfrm>
          <a:custGeom>
            <a:avLst/>
            <a:gdLst/>
            <a:ahLst/>
            <a:cxnLst/>
            <a:rect l="l" t="t" r="r" b="b"/>
            <a:pathLst>
              <a:path h="60959">
                <a:moveTo>
                  <a:pt x="0" y="0"/>
                </a:moveTo>
                <a:lnTo>
                  <a:pt x="0" y="60642"/>
                </a:lnTo>
              </a:path>
            </a:pathLst>
          </a:custGeom>
          <a:ln w="32715">
            <a:solidFill>
              <a:srgbClr val="E8E8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499515" y="418083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A5A3B6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85434" y="513588"/>
            <a:ext cx="728980" cy="26035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335" marR="5080" indent="-1270">
              <a:lnSpc>
                <a:spcPts val="890"/>
              </a:lnSpc>
              <a:spcBef>
                <a:spcPts val="185"/>
              </a:spcBef>
            </a:pPr>
            <a:r>
              <a:rPr sz="800" spc="-30" dirty="0">
                <a:solidFill>
                  <a:srgbClr val="343469"/>
                </a:solidFill>
                <a:latin typeface="Arial"/>
                <a:cs typeface="Arial"/>
              </a:rPr>
              <a:t>Turkey</a:t>
            </a:r>
            <a:r>
              <a:rPr sz="800" dirty="0">
                <a:solidFill>
                  <a:srgbClr val="343469"/>
                </a:solidFill>
                <a:latin typeface="Arial"/>
                <a:cs typeface="Arial"/>
              </a:rPr>
              <a:t> </a:t>
            </a:r>
            <a:r>
              <a:rPr sz="800" spc="-20" dirty="0">
                <a:solidFill>
                  <a:srgbClr val="343469"/>
                </a:solidFill>
                <a:latin typeface="Arial"/>
                <a:cs typeface="Arial"/>
              </a:rPr>
              <a:t>Open </a:t>
            </a:r>
            <a:r>
              <a:rPr sz="800" spc="-25" dirty="0">
                <a:solidFill>
                  <a:srgbClr val="343469"/>
                </a:solidFill>
                <a:latin typeface="Arial"/>
                <a:cs typeface="Arial"/>
              </a:rPr>
              <a:t>Source</a:t>
            </a:r>
            <a:r>
              <a:rPr sz="800" spc="-100" dirty="0">
                <a:solidFill>
                  <a:srgbClr val="343469"/>
                </a:solidFill>
                <a:latin typeface="Arial"/>
                <a:cs typeface="Arial"/>
              </a:rPr>
              <a:t> </a:t>
            </a:r>
            <a:r>
              <a:rPr sz="800" spc="-10" dirty="0">
                <a:solidFill>
                  <a:srgbClr val="343469"/>
                </a:solidFill>
                <a:latin typeface="Arial"/>
                <a:cs typeface="Arial"/>
              </a:rPr>
              <a:t>Platform</a:t>
            </a:r>
            <a:endParaRPr sz="8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743977" y="360679"/>
            <a:ext cx="1942464" cy="502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4640" indent="-281940">
              <a:lnSpc>
                <a:spcPts val="314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294005" algn="l"/>
                <a:tab pos="294640" algn="l"/>
              </a:tabLst>
            </a:pPr>
            <a:r>
              <a:rPr sz="2700" b="1" spc="-190" dirty="0">
                <a:solidFill>
                  <a:srgbClr val="747579"/>
                </a:solidFill>
                <a:latin typeface="Arial"/>
                <a:cs typeface="Arial"/>
              </a:rPr>
              <a:t>ACIKHACK</a:t>
            </a:r>
            <a:endParaRPr sz="2700">
              <a:latin typeface="Arial"/>
              <a:cs typeface="Arial"/>
            </a:endParaRPr>
          </a:p>
          <a:p>
            <a:pPr marL="276860">
              <a:lnSpc>
                <a:spcPts val="620"/>
              </a:lnSpc>
            </a:pPr>
            <a:r>
              <a:rPr sz="600" i="1" spc="50" dirty="0">
                <a:solidFill>
                  <a:srgbClr val="747579"/>
                </a:solidFill>
                <a:latin typeface="Times New Roman"/>
                <a:cs typeface="Times New Roman"/>
              </a:rPr>
              <a:t>Aç</a:t>
            </a:r>
            <a:r>
              <a:rPr sz="600" i="1" spc="-6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ı</a:t>
            </a:r>
            <a:r>
              <a:rPr sz="600" i="1" spc="-7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k</a:t>
            </a:r>
            <a:r>
              <a:rPr sz="600" i="1" spc="42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spc="60" dirty="0">
                <a:solidFill>
                  <a:srgbClr val="747579"/>
                </a:solidFill>
                <a:latin typeface="Times New Roman"/>
                <a:cs typeface="Times New Roman"/>
              </a:rPr>
              <a:t>Ka</a:t>
            </a:r>
            <a:r>
              <a:rPr sz="600" i="1" spc="-4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y</a:t>
            </a:r>
            <a:r>
              <a:rPr sz="600" i="1" spc="-4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n</a:t>
            </a:r>
            <a:r>
              <a:rPr sz="600" i="1" spc="-4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a</a:t>
            </a:r>
            <a:r>
              <a:rPr sz="600" i="1" spc="-4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k</a:t>
            </a:r>
            <a:r>
              <a:rPr sz="600" i="1" spc="47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H a</a:t>
            </a:r>
            <a:r>
              <a:rPr sz="600" i="1" spc="-1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c</a:t>
            </a:r>
            <a:r>
              <a:rPr sz="600" i="1" spc="-2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k</a:t>
            </a:r>
            <a:r>
              <a:rPr sz="600" i="1" spc="-2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a</a:t>
            </a:r>
            <a:r>
              <a:rPr sz="600" i="1" spc="-1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t</a:t>
            </a:r>
            <a:r>
              <a:rPr sz="600" i="1" spc="-3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h</a:t>
            </a:r>
            <a:r>
              <a:rPr sz="600" i="1" spc="-1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o</a:t>
            </a:r>
            <a:r>
              <a:rPr sz="600" i="1" spc="-10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n</a:t>
            </a:r>
            <a:r>
              <a:rPr sz="600" i="1" spc="42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spc="65" dirty="0">
                <a:solidFill>
                  <a:srgbClr val="747579"/>
                </a:solidFill>
                <a:latin typeface="Times New Roman"/>
                <a:cs typeface="Times New Roman"/>
              </a:rPr>
              <a:t>Pr</a:t>
            </a:r>
            <a:r>
              <a:rPr sz="600" i="1" spc="-3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o</a:t>
            </a:r>
            <a:r>
              <a:rPr sz="600" i="1" spc="-2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g</a:t>
            </a:r>
            <a:r>
              <a:rPr sz="600" i="1" spc="-2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r</a:t>
            </a:r>
            <a:r>
              <a:rPr sz="600" i="1" spc="-3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a</a:t>
            </a:r>
            <a:r>
              <a:rPr sz="600" i="1" spc="-2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dirty="0">
                <a:solidFill>
                  <a:srgbClr val="747579"/>
                </a:solidFill>
                <a:latin typeface="Times New Roman"/>
                <a:cs typeface="Times New Roman"/>
              </a:rPr>
              <a:t>m</a:t>
            </a:r>
            <a:r>
              <a:rPr sz="600" i="1" spc="-5" dirty="0">
                <a:solidFill>
                  <a:srgbClr val="747579"/>
                </a:solidFill>
                <a:latin typeface="Times New Roman"/>
                <a:cs typeface="Times New Roman"/>
              </a:rPr>
              <a:t> </a:t>
            </a:r>
            <a:r>
              <a:rPr sz="600" i="1" spc="-50" dirty="0">
                <a:solidFill>
                  <a:srgbClr val="747579"/>
                </a:solidFill>
                <a:latin typeface="Times New Roman"/>
                <a:cs typeface="Times New Roman"/>
              </a:rPr>
              <a:t>ı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680200" y="231647"/>
            <a:ext cx="2019300" cy="883285"/>
            <a:chOff x="6680200" y="231647"/>
            <a:chExt cx="2019300" cy="883285"/>
          </a:xfrm>
        </p:grpSpPr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680200" y="234124"/>
              <a:ext cx="2019300" cy="85090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964679" y="231647"/>
              <a:ext cx="963168" cy="719327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781694" y="333452"/>
              <a:ext cx="165205" cy="780972"/>
            </a:xfrm>
            <a:prstGeom prst="rect">
              <a:avLst/>
            </a:prstGeom>
          </p:spPr>
        </p:pic>
      </p:grpSp>
      <p:sp>
        <p:nvSpPr>
          <p:cNvPr id="16" name="object 16"/>
          <p:cNvSpPr txBox="1"/>
          <p:nvPr/>
        </p:nvSpPr>
        <p:spPr>
          <a:xfrm>
            <a:off x="2484008" y="342900"/>
            <a:ext cx="1071245" cy="6629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6985">
              <a:lnSpc>
                <a:spcPct val="99300"/>
              </a:lnSpc>
              <a:spcBef>
                <a:spcPts val="11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Kaynak Platformu&lt;/&gt;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336" y="1309114"/>
            <a:ext cx="7070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49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OLDUĞUNUZ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TEKNİK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ÇALIŞMALARI</a:t>
            </a:r>
            <a:r>
              <a:rPr sz="4000" b="1" spc="-5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AÇIK</a:t>
            </a:r>
            <a:r>
              <a:rPr sz="4000" b="1" spc="-170" dirty="0">
                <a:solidFill>
                  <a:srgbClr val="1C1C57"/>
                </a:solidFill>
                <a:latin typeface="Arial"/>
                <a:cs typeface="Arial"/>
              </a:rPr>
              <a:t>L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160" dirty="0">
                <a:solidFill>
                  <a:srgbClr val="1C1C57"/>
                </a:solidFill>
                <a:latin typeface="Arial"/>
                <a:cs typeface="Arial"/>
              </a:rPr>
              <a:t>INI</a:t>
            </a:r>
            <a:r>
              <a:rPr sz="4000" b="1" spc="-150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7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2" name="Resim 11" descr="diyagram içeren bir resim">
            <a:extLst>
              <a:ext uri="{FF2B5EF4-FFF2-40B4-BE49-F238E27FC236}">
                <a16:creationId xmlns:a16="http://schemas.microsoft.com/office/drawing/2014/main" id="{937AA8DB-89B3-1E1D-FCEA-989A642182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100" y="2794000"/>
            <a:ext cx="9157755" cy="449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2414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336" y="1309114"/>
            <a:ext cx="7070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49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OLDUĞUNUZ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TEKNİK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ÇALIŞMALARI</a:t>
            </a:r>
            <a:r>
              <a:rPr sz="4000" b="1" spc="-5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AÇIK</a:t>
            </a:r>
            <a:r>
              <a:rPr sz="4000" b="1" spc="-170" dirty="0">
                <a:solidFill>
                  <a:srgbClr val="1C1C57"/>
                </a:solidFill>
                <a:latin typeface="Arial"/>
                <a:cs typeface="Arial"/>
              </a:rPr>
              <a:t>L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160" dirty="0">
                <a:solidFill>
                  <a:srgbClr val="1C1C57"/>
                </a:solidFill>
                <a:latin typeface="Arial"/>
                <a:cs typeface="Arial"/>
              </a:rPr>
              <a:t>INI</a:t>
            </a:r>
            <a:r>
              <a:rPr sz="4000" b="1" spc="-150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7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0" name="Resim 9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3273B2D7-F278-5564-06DE-4C15019D2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1" y="2603558"/>
            <a:ext cx="4821252" cy="1853419"/>
          </a:xfrm>
          <a:prstGeom prst="rect">
            <a:avLst/>
          </a:prstGeom>
        </p:spPr>
      </p:pic>
      <p:pic>
        <p:nvPicPr>
          <p:cNvPr id="13" name="Resim 12" descr="diyagram içeren bir resim&#10;&#10;Açıklama otomatik olarak oluşturuldu">
            <a:extLst>
              <a:ext uri="{FF2B5EF4-FFF2-40B4-BE49-F238E27FC236}">
                <a16:creationId xmlns:a16="http://schemas.microsoft.com/office/drawing/2014/main" id="{5E0DF1C7-C9DC-94D6-9606-F83F7A735F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100" y="4657863"/>
            <a:ext cx="4821253" cy="2327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59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336" y="1309114"/>
            <a:ext cx="7070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49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OLDUĞUNUZ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TEKNİK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ÇALIŞMALARI</a:t>
            </a:r>
            <a:r>
              <a:rPr sz="4000" b="1" spc="-5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AÇIK</a:t>
            </a:r>
            <a:r>
              <a:rPr sz="4000" b="1" spc="-170" dirty="0">
                <a:solidFill>
                  <a:srgbClr val="1C1C57"/>
                </a:solidFill>
                <a:latin typeface="Arial"/>
                <a:cs typeface="Arial"/>
              </a:rPr>
              <a:t>L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160" dirty="0">
                <a:solidFill>
                  <a:srgbClr val="1C1C57"/>
                </a:solidFill>
                <a:latin typeface="Arial"/>
                <a:cs typeface="Arial"/>
              </a:rPr>
              <a:t>INI</a:t>
            </a:r>
            <a:r>
              <a:rPr sz="4000" b="1" spc="-150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7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0" name="Resim 9" descr="metin içeren bir resim">
            <a:extLst>
              <a:ext uri="{FF2B5EF4-FFF2-40B4-BE49-F238E27FC236}">
                <a16:creationId xmlns:a16="http://schemas.microsoft.com/office/drawing/2014/main" id="{7BF7E917-F60B-D315-ED5A-99D8F6B3C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1100" y="5765800"/>
            <a:ext cx="5630332" cy="1447800"/>
          </a:xfrm>
          <a:prstGeom prst="rect">
            <a:avLst/>
          </a:prstGeom>
        </p:spPr>
      </p:pic>
      <p:pic>
        <p:nvPicPr>
          <p:cNvPr id="13" name="Resim 12" descr="masa içeren bir resim&#10;&#10;Açıklama otomatik olarak oluşturuldu">
            <a:extLst>
              <a:ext uri="{FF2B5EF4-FFF2-40B4-BE49-F238E27FC236}">
                <a16:creationId xmlns:a16="http://schemas.microsoft.com/office/drawing/2014/main" id="{2DE70158-5984-2EC1-0793-9CCBB47E7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7300" y="2553714"/>
            <a:ext cx="5554132" cy="301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369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11336" y="1309114"/>
            <a:ext cx="7070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49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OLDUĞUNUZ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TEKNİK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ÇALIŞMALARI</a:t>
            </a:r>
            <a:r>
              <a:rPr sz="4000" b="1" spc="-5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AÇIK</a:t>
            </a:r>
            <a:r>
              <a:rPr sz="4000" b="1" spc="-170" dirty="0">
                <a:solidFill>
                  <a:srgbClr val="1C1C57"/>
                </a:solidFill>
                <a:latin typeface="Arial"/>
                <a:cs typeface="Arial"/>
              </a:rPr>
              <a:t>L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160" dirty="0">
                <a:solidFill>
                  <a:srgbClr val="1C1C57"/>
                </a:solidFill>
                <a:latin typeface="Arial"/>
                <a:cs typeface="Arial"/>
              </a:rPr>
              <a:t>INI</a:t>
            </a:r>
            <a:r>
              <a:rPr sz="4000" b="1" spc="-150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7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18" name="Resim 17" descr="metin, iş kartı, ekran görüntüsü, kırpıntı çizim içeren bir resim">
            <a:extLst>
              <a:ext uri="{FF2B5EF4-FFF2-40B4-BE49-F238E27FC236}">
                <a16:creationId xmlns:a16="http://schemas.microsoft.com/office/drawing/2014/main" id="{32507ADE-6F2E-D05E-3AEC-EFA219E2FC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568" y="3047450"/>
            <a:ext cx="8762003" cy="3309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28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7934" y="1472691"/>
            <a:ext cx="40970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7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PROJE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14" dirty="0">
                <a:solidFill>
                  <a:srgbClr val="1C1C57"/>
                </a:solidFill>
                <a:latin typeface="Arial"/>
                <a:cs typeface="Arial"/>
              </a:rPr>
              <a:t>İŞ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AKIŞI</a:t>
            </a:r>
            <a:r>
              <a:rPr sz="4000" b="1" spc="-4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1C1C57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44F97665-EF1E-1C61-0A8C-B7179E4661A2}"/>
              </a:ext>
            </a:extLst>
          </p:cNvPr>
          <p:cNvSpPr txBox="1"/>
          <p:nvPr/>
        </p:nvSpPr>
        <p:spPr>
          <a:xfrm>
            <a:off x="709166" y="2489200"/>
            <a:ext cx="936193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Dijital ortamda yazıların genelde resmi yazı formuna uymadığı için önce cümleler ve kelimeler için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formuna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getirme olan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normalizasyon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yaptık.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 kelimeler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sayısal değerlere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çevrilme olan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tokenizasyonu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Bert Model yapılıyor.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Çıkarıldığı zaman anlam bütünlüğünü bozmayan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dolgu kelimeleri (stop </a:t>
            </a:r>
            <a:r>
              <a:rPr lang="tr-TR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words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çıkarılır.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Kelimelerin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köklerinin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bulunması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lematization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Selection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(Özellik belirleme)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’de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değerleri ve etiket değerleri (INSULT,PROFANITY VB) seçilir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Oluşturduğumuz model aracılığıyla önce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(sınıflandırma) daha sonra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yapılır.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95016" y="1354835"/>
            <a:ext cx="7994015" cy="1430655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5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6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PROJE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1C1C57"/>
                </a:solidFill>
                <a:latin typeface="Arial"/>
                <a:cs typeface="Arial"/>
              </a:rPr>
              <a:t>İLE</a:t>
            </a:r>
            <a:r>
              <a:rPr sz="4000" b="1" spc="-4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İLGİLİ</a:t>
            </a:r>
            <a:r>
              <a:rPr sz="4000" b="1" spc="-52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55" dirty="0">
                <a:solidFill>
                  <a:srgbClr val="1C1C57"/>
                </a:solidFill>
                <a:latin typeface="Arial"/>
                <a:cs typeface="Arial"/>
              </a:rPr>
              <a:t>YOL</a:t>
            </a:r>
            <a:r>
              <a:rPr sz="4000" b="1" spc="-52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85" dirty="0">
                <a:solidFill>
                  <a:srgbClr val="1C1C57"/>
                </a:solidFill>
                <a:latin typeface="Arial"/>
                <a:cs typeface="Arial"/>
              </a:rPr>
              <a:t>HAR</a:t>
            </a:r>
            <a:r>
              <a:rPr sz="4000" b="1" spc="-180" dirty="0">
                <a:solidFill>
                  <a:srgbClr val="1C1C57"/>
                </a:solidFill>
                <a:latin typeface="Arial"/>
                <a:cs typeface="Arial"/>
              </a:rPr>
              <a:t>İ</a:t>
            </a:r>
            <a:r>
              <a:rPr sz="4000" b="1" spc="-484" dirty="0">
                <a:solidFill>
                  <a:srgbClr val="1C1C57"/>
                </a:solidFill>
                <a:latin typeface="Arial"/>
                <a:cs typeface="Arial"/>
              </a:rPr>
              <a:t>T</a:t>
            </a:r>
            <a:r>
              <a:rPr sz="4000" b="1" spc="-185" dirty="0">
                <a:solidFill>
                  <a:srgbClr val="1C1C57"/>
                </a:solidFill>
                <a:latin typeface="Arial"/>
                <a:cs typeface="Arial"/>
              </a:rPr>
              <a:t>AN</a:t>
            </a:r>
            <a:r>
              <a:rPr sz="4000" b="1" spc="-180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50" dirty="0">
                <a:solidFill>
                  <a:srgbClr val="1C1C57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  <a:p>
            <a:pPr marL="1370965" marR="5080" indent="-1073150">
              <a:lnSpc>
                <a:spcPct val="100000"/>
              </a:lnSpc>
              <a:spcBef>
                <a:spcPts val="489"/>
              </a:spcBef>
              <a:tabLst>
                <a:tab pos="2780665" algn="l"/>
                <a:tab pos="3265170" algn="l"/>
                <a:tab pos="4253230" algn="l"/>
                <a:tab pos="5259070" algn="l"/>
                <a:tab pos="5415915" algn="l"/>
                <a:tab pos="6289040" algn="l"/>
              </a:tabLst>
            </a:pP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(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P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2000" b="1" spc="1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b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d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ç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ö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z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ü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g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i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d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	y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,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ç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ö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z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ü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d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n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p</a:t>
            </a:r>
            <a:r>
              <a:rPr sz="2000" b="1" spc="15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	h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d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f</a:t>
            </a:r>
            <a:r>
              <a:rPr sz="2000" b="1" spc="1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l</a:t>
            </a:r>
            <a:r>
              <a:rPr sz="2000" b="1" spc="15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e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2000" b="1" spc="1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2000" b="1" spc="-50" dirty="0">
                <a:solidFill>
                  <a:srgbClr val="6E6E72"/>
                </a:solidFill>
                <a:latin typeface="Times New Roman"/>
                <a:cs typeface="Times New Roman"/>
              </a:rPr>
              <a:t>)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D87791B2-2693-EC39-86F4-220EB02E82B8}"/>
              </a:ext>
            </a:extLst>
          </p:cNvPr>
          <p:cNvSpPr txBox="1"/>
          <p:nvPr/>
        </p:nvSpPr>
        <p:spPr>
          <a:xfrm>
            <a:off x="590461" y="3020497"/>
            <a:ext cx="89330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 zamanlarda artan ırkçı söylemler özelinde Türk düşmanlığı (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Turkofobia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düşmanlığı söylemlerini tespit eden modelin geliştirilmesi.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Geliştireceğimiz bu modelin TBMM Dış İlişkiler Komisyonuna, </a:t>
            </a:r>
            <a:r>
              <a:rPr lang="tr-TR" dirty="0">
                <a:solidFill>
                  <a:srgbClr val="20212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Avrupa Parlamentosuna, Türkiye Cumhuriyeti Konsolosluklarına tanıtılması ve sunulması.</a:t>
            </a: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90091" y="1448308"/>
            <a:ext cx="555053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65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180" dirty="0">
                <a:solidFill>
                  <a:srgbClr val="1C1C57"/>
                </a:solidFill>
                <a:latin typeface="Arial"/>
                <a:cs typeface="Arial"/>
              </a:rPr>
              <a:t>DEMO</a:t>
            </a:r>
            <a:r>
              <a:rPr sz="4000" b="1" spc="-4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VİDEO</a:t>
            </a:r>
            <a:r>
              <a:rPr sz="4000" b="1" spc="-44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4" dirty="0">
                <a:solidFill>
                  <a:srgbClr val="1C1C57"/>
                </a:solidFill>
                <a:latin typeface="Arial"/>
                <a:cs typeface="Arial"/>
              </a:rPr>
              <a:t>LİNKİNİZ-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84890" y="6324091"/>
            <a:ext cx="70002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libri"/>
                <a:cs typeface="Calibri"/>
              </a:rPr>
              <a:t> </a:t>
            </a:r>
            <a:r>
              <a:rPr lang="tr-TR" sz="1800" spc="-15" dirty="0">
                <a:latin typeface="Calibri"/>
                <a:cs typeface="Calibri"/>
              </a:rPr>
              <a:t>https://github.com/HuseyinAts/Acikhack2023_TrendMiner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id="{FC356D2A-EA8D-C7C0-17B8-F23BDB38C7CB}"/>
              </a:ext>
            </a:extLst>
          </p:cNvPr>
          <p:cNvSpPr txBox="1"/>
          <p:nvPr/>
        </p:nvSpPr>
        <p:spPr>
          <a:xfrm>
            <a:off x="927099" y="2336800"/>
            <a:ext cx="8933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Video boyutu uzun olduğu için </a:t>
            </a:r>
            <a:r>
              <a:rPr lang="tr-TR" dirty="0" err="1"/>
              <a:t>Github’a</a:t>
            </a:r>
            <a:r>
              <a:rPr lang="tr-TR" dirty="0"/>
              <a:t> video linki yüklenmiştir.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75100" y="3091179"/>
            <a:ext cx="27292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4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KA</a:t>
            </a:r>
            <a:r>
              <a:rPr sz="4000" b="1" spc="-5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ANI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9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7F7F7F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tin kutusu 2">
            <a:extLst>
              <a:ext uri="{FF2B5EF4-FFF2-40B4-BE49-F238E27FC236}">
                <a16:creationId xmlns:a16="http://schemas.microsoft.com/office/drawing/2014/main" id="{DA44EC3F-33E9-891E-066A-28D5A36E74BB}"/>
              </a:ext>
            </a:extLst>
          </p:cNvPr>
          <p:cNvSpPr txBox="1"/>
          <p:nvPr/>
        </p:nvSpPr>
        <p:spPr>
          <a:xfrm>
            <a:off x="2146300" y="355600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000" b="1" spc="-235" dirty="0">
                <a:solidFill>
                  <a:srgbClr val="1C1C57"/>
                </a:solidFill>
                <a:latin typeface="Arial"/>
                <a:cs typeface="Arial"/>
              </a:rPr>
              <a:t>KA</a:t>
            </a:r>
            <a:r>
              <a:rPr lang="tr-TR" sz="4000" b="1" spc="-535" dirty="0">
                <a:solidFill>
                  <a:srgbClr val="1C1C57"/>
                </a:solidFill>
                <a:latin typeface="Arial"/>
                <a:cs typeface="Arial"/>
              </a:rPr>
              <a:t>YNAKÇA</a:t>
            </a:r>
            <a:endParaRPr lang="tr-TR" sz="4000" dirty="0"/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DB156A66-DC90-C411-D97F-9D11FAB42A62}"/>
              </a:ext>
            </a:extLst>
          </p:cNvPr>
          <p:cNvSpPr txBox="1"/>
          <p:nvPr/>
        </p:nvSpPr>
        <p:spPr>
          <a:xfrm>
            <a:off x="965200" y="1879600"/>
            <a:ext cx="830580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tr-TR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Majid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Hameed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ve ark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Text Clustering Algorithms, Application and Challenges: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2023 </a:t>
            </a:r>
            <a:r>
              <a:rPr lang="tr-TR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Mdpi</a:t>
            </a:r>
            <a:endParaRPr lang="tr-TR" sz="16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endParaRPr lang="tr-TR" sz="160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Hui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Yin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ark ,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Learning for Short Text Clustering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2021</a:t>
            </a:r>
          </a:p>
          <a:p>
            <a:pPr marL="342900" indent="-342900" algn="l">
              <a:buFont typeface="+mj-lt"/>
              <a:buAutoNum type="arabicPeriod"/>
            </a:pPr>
            <a:endParaRPr lang="tr-T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Sachin</a:t>
            </a:r>
            <a:r>
              <a:rPr lang="tr-T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Raviand</a:t>
            </a:r>
            <a:r>
              <a:rPr lang="tr-T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Hugo </a:t>
            </a: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Larochelle</a:t>
            </a:r>
            <a:r>
              <a:rPr lang="tr-T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Twitter </a:t>
            </a: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  <a:r>
              <a:rPr lang="tr-T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a Model </a:t>
            </a: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sz="16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Few</a:t>
            </a:r>
            <a:r>
              <a:rPr lang="tr-T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-Shot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 </a:t>
            </a:r>
          </a:p>
          <a:p>
            <a:pPr algn="l"/>
            <a:endParaRPr lang="en-US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 startAt="4"/>
            </a:pPr>
            <a:r>
              <a:rPr lang="tr-TR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Soodeh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Hosseini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tr-TR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Zahra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Asghari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Varzaneh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Deep text clustering using stacked </a:t>
            </a:r>
            <a:r>
              <a:rPr lang="en-US" sz="1600" b="0" i="0" u="none" strike="noStrike" baseline="0" dirty="0" err="1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AutoEncoder</a:t>
            </a:r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2022</a:t>
            </a:r>
          </a:p>
          <a:p>
            <a:pPr algn="l"/>
            <a:endParaRPr lang="tr-TR" sz="1600" b="0" i="0" u="none" strike="noStrike" baseline="0" dirty="0">
              <a:solidFill>
                <a:srgbClr val="13141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tr-TR" sz="1600" b="0" i="0" u="none" strike="noStrike" baseline="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tr-TR" sz="1600" dirty="0">
                <a:solidFill>
                  <a:srgbClr val="13141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Davidson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 ark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hate speech detection and the problem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offensive language. In Proceedings of the </a:t>
            </a:r>
            <a:r>
              <a:rPr lang="en-US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InternationalAAAI</a:t>
            </a:r>
            <a:r>
              <a:rPr lang="en-US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Conference on Web and Social Media,</a:t>
            </a:r>
          </a:p>
          <a:p>
            <a:pPr algn="l"/>
            <a:r>
              <a:rPr lang="tr-TR" sz="16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volume</a:t>
            </a:r>
            <a:r>
              <a:rPr lang="tr-TR" sz="16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</a:t>
            </a:r>
            <a:r>
              <a:rPr lang="tr-T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</a:t>
            </a:r>
            <a:endParaRPr lang="tr-TR" sz="1600" b="0" i="0" u="none" strike="noStrike" baseline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AutoNum type="arabicPeriod"/>
            </a:pPr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5945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22700" y="1939035"/>
            <a:ext cx="3276600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4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535" dirty="0">
                <a:solidFill>
                  <a:srgbClr val="1C1C57"/>
                </a:solidFill>
                <a:latin typeface="Arial"/>
                <a:cs typeface="Arial"/>
              </a:rPr>
              <a:t>T</a:t>
            </a:r>
            <a:r>
              <a:rPr lang="tr-TR" sz="4000" b="1" spc="-229" dirty="0" err="1">
                <a:solidFill>
                  <a:srgbClr val="1C1C57"/>
                </a:solidFill>
                <a:latin typeface="Arial"/>
                <a:cs typeface="Arial"/>
              </a:rPr>
              <a:t>rendMiner</a:t>
            </a:r>
            <a:r>
              <a:rPr sz="4000" b="1" spc="-459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98626873-02A1-FA53-536E-257E463F3946}"/>
              </a:ext>
            </a:extLst>
          </p:cNvPr>
          <p:cNvSpPr txBox="1"/>
          <p:nvPr/>
        </p:nvSpPr>
        <p:spPr>
          <a:xfrm>
            <a:off x="709166" y="2717800"/>
            <a:ext cx="91509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Takımımız Üsküdar Üniversitesi Yapay Zeka Mühendisliği (Tezli) Yüksek Lisans Eğitimi alan Hüseyin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ATEŞ’in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ÜÜ. Öğretim Üyesi Dr. Nuri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BİNGÖL’e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teklif etmesi ve onun kabulüyle ve Abdullah Gül Üniversitesi Öğretim Üyesi Dr. M. Gökhan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BAKAL’ın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Danışmanlık görevini kabulüyle 2021 yılında kurulmuştur.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TrendMiner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Takımı 2021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Teknofest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Doğal Dil İşleme yarışmasında Finalist takım olmuştur.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98900" y="1786635"/>
            <a:ext cx="268224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7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210" dirty="0">
                <a:solidFill>
                  <a:srgbClr val="1C1C57"/>
                </a:solidFill>
                <a:latin typeface="Arial"/>
                <a:cs typeface="Arial"/>
              </a:rPr>
              <a:t>EKİBİMİZ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C9F7C763-7C88-AF9B-AD48-E759143F570B}"/>
              </a:ext>
            </a:extLst>
          </p:cNvPr>
          <p:cNvSpPr txBox="1"/>
          <p:nvPr/>
        </p:nvSpPr>
        <p:spPr>
          <a:xfrm>
            <a:off x="850900" y="2794000"/>
            <a:ext cx="881258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M. Gökhan BAKAL  -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Danışman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Abdullah Gül Üniversitesi Bilgisayar Mühendisliği Öğretim Üyesi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Hüseyin ATEŞ –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Kaptan 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Üsküdar Üniversitesi Yapay Zeka Mühendisliği Yüksek Lisans Öğrencisi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Nuri BİNGÖL –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Üye</a:t>
            </a: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Üsküdar Üniversitesi Yapay Zeka Mühendisliği Ana Bilim Dalı Başkanı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2574" y="1634235"/>
            <a:ext cx="668274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83335" marR="21590" indent="-127127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8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175" dirty="0">
                <a:solidFill>
                  <a:srgbClr val="1C1C57"/>
                </a:solidFill>
                <a:latin typeface="Arial"/>
                <a:cs typeface="Arial"/>
              </a:rPr>
              <a:t>EKİP</a:t>
            </a:r>
            <a:r>
              <a:rPr sz="4000" b="1" spc="-51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ÜYELERİNİN</a:t>
            </a:r>
            <a:r>
              <a:rPr sz="4000" b="1" spc="-434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PROJEYE </a:t>
            </a:r>
            <a:r>
              <a:rPr sz="4000" b="1" spc="-210" dirty="0">
                <a:solidFill>
                  <a:srgbClr val="1C1C57"/>
                </a:solidFill>
                <a:latin typeface="Arial"/>
                <a:cs typeface="Arial"/>
              </a:rPr>
              <a:t>SUNDUĞU</a:t>
            </a:r>
            <a:r>
              <a:rPr sz="4000" b="1" spc="-44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K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T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K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spc="-42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33B0808C-E500-AE37-3C02-85D8F8D72D40}"/>
              </a:ext>
            </a:extLst>
          </p:cNvPr>
          <p:cNvSpPr txBox="1"/>
          <p:nvPr/>
        </p:nvSpPr>
        <p:spPr>
          <a:xfrm>
            <a:off x="469900" y="2946400"/>
            <a:ext cx="93902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M. Gökhan BAKAL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Derin Öğrenme Algoritmaları Performans Analizi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Nuri BİNGÖL         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Makine Öğrenme Algoritmaları Analiz , Veri Etiketleme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Hüseyin ATEŞ              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 Oluşturulması ve Test Edilmesi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74471" y="1472691"/>
            <a:ext cx="3020695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75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210" dirty="0">
                <a:solidFill>
                  <a:srgbClr val="1C1C57"/>
                </a:solidFill>
                <a:latin typeface="Arial"/>
                <a:cs typeface="Arial"/>
              </a:rPr>
              <a:t>PROBLEM</a:t>
            </a:r>
            <a:r>
              <a:rPr sz="4000" b="1" spc="-434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11" name="Metin kutusu 10">
            <a:extLst>
              <a:ext uri="{FF2B5EF4-FFF2-40B4-BE49-F238E27FC236}">
                <a16:creationId xmlns:a16="http://schemas.microsoft.com/office/drawing/2014/main" id="{F7B4F7F0-CD40-BBF7-B258-AE221D182B5E}"/>
              </a:ext>
            </a:extLst>
          </p:cNvPr>
          <p:cNvSpPr txBox="1"/>
          <p:nvPr/>
        </p:nvSpPr>
        <p:spPr>
          <a:xfrm>
            <a:off x="546100" y="2260600"/>
            <a:ext cx="931404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Aşağılayıcı söylem ırk , din , cinsiyet </a:t>
            </a:r>
            <a:r>
              <a:rPr lang="tr-TR" dirty="0" err="1"/>
              <a:t>vb</a:t>
            </a:r>
            <a:r>
              <a:rPr lang="tr-TR" dirty="0"/>
              <a:t> toplumsal sınıflara karşı yapılan ırkçı, cinsiyetçi, hakaret, küfür diye sınıflandırdığımız olumsuz içerikli dil kullanımıdır. </a:t>
            </a:r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graphicFrame>
        <p:nvGraphicFramePr>
          <p:cNvPr id="10" name="Tablo 9">
            <a:extLst>
              <a:ext uri="{FF2B5EF4-FFF2-40B4-BE49-F238E27FC236}">
                <a16:creationId xmlns:a16="http://schemas.microsoft.com/office/drawing/2014/main" id="{A969CB0A-8EAF-B1D0-46B4-433E1F3A4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319537"/>
              </p:ext>
            </p:extLst>
          </p:nvPr>
        </p:nvGraphicFramePr>
        <p:xfrm>
          <a:off x="709166" y="3182647"/>
          <a:ext cx="6830695" cy="6858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215890">
                  <a:extLst>
                    <a:ext uri="{9D8B030D-6E8A-4147-A177-3AD203B41FA5}">
                      <a16:colId xmlns:a16="http://schemas.microsoft.com/office/drawing/2014/main" val="1873911612"/>
                    </a:ext>
                  </a:extLst>
                </a:gridCol>
                <a:gridCol w="905510">
                  <a:extLst>
                    <a:ext uri="{9D8B030D-6E8A-4147-A177-3AD203B41FA5}">
                      <a16:colId xmlns:a16="http://schemas.microsoft.com/office/drawing/2014/main" val="2550281616"/>
                    </a:ext>
                  </a:extLst>
                </a:gridCol>
                <a:gridCol w="709295">
                  <a:extLst>
                    <a:ext uri="{9D8B030D-6E8A-4147-A177-3AD203B41FA5}">
                      <a16:colId xmlns:a16="http://schemas.microsoft.com/office/drawing/2014/main" val="3927758771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çürük dişli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INSULT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3557368913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Bu adamın islama ve müslümanlara verdiği zararı Gavur bile yapmaz !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RACIST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299802813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erkekler zora gelmez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>
                          <a:effectLst/>
                        </a:rPr>
                        <a:t>1</a:t>
                      </a:r>
                      <a:endParaRPr lang="tr-TR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tr-TR" sz="1100" dirty="0">
                          <a:effectLst/>
                        </a:rPr>
                        <a:t>SEXIST</a:t>
                      </a:r>
                      <a:endParaRPr lang="tr-TR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44450" marR="44450" marT="0" marB="0" anchor="b"/>
                </a:tc>
                <a:extLst>
                  <a:ext uri="{0D108BD9-81ED-4DB2-BD59-A6C34878D82A}">
                    <a16:rowId xmlns:a16="http://schemas.microsoft.com/office/drawing/2014/main" val="123165922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17874652-9A29-AAC9-3D18-4BB2F385F785}"/>
              </a:ext>
            </a:extLst>
          </p:cNvPr>
          <p:cNvSpPr txBox="1"/>
          <p:nvPr/>
        </p:nvSpPr>
        <p:spPr>
          <a:xfrm>
            <a:off x="469900" y="6832600"/>
            <a:ext cx="807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400" dirty="0"/>
              <a:t>1. Davidson 2017 , </a:t>
            </a:r>
            <a:r>
              <a:rPr lang="tr-TR" sz="1400" dirty="0" err="1"/>
              <a:t>Poletto</a:t>
            </a:r>
            <a:r>
              <a:rPr lang="tr-TR" sz="1400" dirty="0"/>
              <a:t> 2017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 dirty="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9663" y="1494028"/>
            <a:ext cx="5637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95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PROBLEMİN</a:t>
            </a:r>
            <a:r>
              <a:rPr sz="4000" b="1" spc="-434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ÇÖZÜMÜ</a:t>
            </a:r>
            <a:r>
              <a:rPr sz="4000" b="1" spc="-44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 dirty="0">
              <a:latin typeface="Arial"/>
              <a:cs typeface="Arial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5A8272-05E2-5580-E8BD-2EAAC5BD15D8}"/>
              </a:ext>
            </a:extLst>
          </p:cNvPr>
          <p:cNvSpPr txBox="1"/>
          <p:nvPr/>
        </p:nvSpPr>
        <p:spPr>
          <a:xfrm>
            <a:off x="393700" y="2336800"/>
            <a:ext cx="982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 Seti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incelendi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Kısa metinlerden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oluştuğu gözlemlendi.</a:t>
            </a:r>
          </a:p>
          <a:p>
            <a:pPr marL="342900" indent="-342900"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Kısa metin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üzerine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bilimsel makaleler 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tarandı.</a:t>
            </a:r>
          </a:p>
          <a:p>
            <a:pPr marL="342900" indent="-342900">
              <a:buAutoNum type="arabicPeriod"/>
            </a:pP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Yayınlanan makalede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Short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Clustering modellerinin performans verileri Şekil 1’de gösterilmiştir. (2)</a:t>
            </a:r>
          </a:p>
        </p:txBody>
      </p:sp>
      <p:pic>
        <p:nvPicPr>
          <p:cNvPr id="13" name="Resim 12" descr="masa içeren bir resim">
            <a:extLst>
              <a:ext uri="{FF2B5EF4-FFF2-40B4-BE49-F238E27FC236}">
                <a16:creationId xmlns:a16="http://schemas.microsoft.com/office/drawing/2014/main" id="{831663A5-789F-09C7-DDF7-72A1421A9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500" y="3479801"/>
            <a:ext cx="6172200" cy="3519798"/>
          </a:xfrm>
          <a:prstGeom prst="rect">
            <a:avLst/>
          </a:prstGeom>
        </p:spPr>
      </p:pic>
      <p:sp>
        <p:nvSpPr>
          <p:cNvPr id="14" name="Metin kutusu 13">
            <a:extLst>
              <a:ext uri="{FF2B5EF4-FFF2-40B4-BE49-F238E27FC236}">
                <a16:creationId xmlns:a16="http://schemas.microsoft.com/office/drawing/2014/main" id="{4AB4561B-9443-3272-61C4-1350DCE4A51D}"/>
              </a:ext>
            </a:extLst>
          </p:cNvPr>
          <p:cNvSpPr txBox="1"/>
          <p:nvPr/>
        </p:nvSpPr>
        <p:spPr>
          <a:xfrm>
            <a:off x="698500" y="6985000"/>
            <a:ext cx="9372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tr-T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tr-TR" sz="12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Majid</a:t>
            </a:r>
            <a:r>
              <a:rPr lang="tr-TR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sz="12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Hameed</a:t>
            </a:r>
            <a:r>
              <a:rPr lang="tr-TR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Ahmed ve ark </a:t>
            </a:r>
            <a:r>
              <a:rPr lang="en-US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Text Clustering Algorithms, Application and Challenges:</a:t>
            </a:r>
            <a:r>
              <a:rPr lang="tr-TR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tr-TR" sz="12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Survey</a:t>
            </a:r>
            <a:r>
              <a:rPr lang="tr-TR" sz="120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2023 </a:t>
            </a:r>
            <a:r>
              <a:rPr lang="tr-TR" sz="1200" i="0" u="none" strike="noStrike" baseline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Mdpi</a:t>
            </a:r>
            <a:endParaRPr lang="tr-TR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519663" y="1494028"/>
            <a:ext cx="563753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95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PROBLEMİN</a:t>
            </a:r>
            <a:r>
              <a:rPr sz="4000" b="1" spc="-434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ÇÖZÜMÜ</a:t>
            </a:r>
            <a:r>
              <a:rPr sz="4000" b="1" spc="-44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5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id="{045A8272-05E2-5580-E8BD-2EAAC5BD15D8}"/>
              </a:ext>
            </a:extLst>
          </p:cNvPr>
          <p:cNvSpPr txBox="1"/>
          <p:nvPr/>
        </p:nvSpPr>
        <p:spPr>
          <a:xfrm>
            <a:off x="393700" y="2336800"/>
            <a:ext cx="9829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4.Kısa metinlerde performansı en yüksek olan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ncoder yöntemi</a:t>
            </a:r>
            <a:r>
              <a:rPr lang="tr-TR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üzerine modelimizi kurup performans verilerini kaydettik.</a:t>
            </a:r>
          </a:p>
          <a:p>
            <a:endParaRPr lang="tr-TR" i="0" u="none" strike="noStrike" baseline="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Yine performansı yüksek olan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Bert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üzerine modelimizi kurup performans verilerini kaydettik.</a:t>
            </a:r>
          </a:p>
          <a:p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6.Türkçe metinler üzerinde </a:t>
            </a:r>
            <a:r>
              <a:rPr lang="tr-T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fine-tune</a:t>
            </a:r>
            <a:r>
              <a:rPr lang="tr-T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edilmiş Bert modelinin daha yüksek performans gösterdiği için modelimizi Bert üzerine kurduk.</a:t>
            </a:r>
          </a:p>
        </p:txBody>
      </p:sp>
    </p:spTree>
    <p:extLst>
      <p:ext uri="{BB962C8B-B14F-4D97-AF65-F5344CB8AC3E}">
        <p14:creationId xmlns:p14="http://schemas.microsoft.com/office/powerpoint/2010/main" val="3501116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5715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ts val="359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  <a:p>
            <a:pPr marL="321310">
              <a:lnSpc>
                <a:spcPts val="710"/>
              </a:lnSpc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40342" y="1494028"/>
            <a:ext cx="5253990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19405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565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HANGİ</a:t>
            </a:r>
            <a:r>
              <a:rPr sz="4000" b="1" spc="-52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95" dirty="0">
                <a:solidFill>
                  <a:srgbClr val="1C1C57"/>
                </a:solidFill>
                <a:latin typeface="Arial"/>
                <a:cs typeface="Arial"/>
              </a:rPr>
              <a:t>YÖNTEMLE </a:t>
            </a:r>
            <a:r>
              <a:rPr sz="4000" b="1" spc="-195" dirty="0">
                <a:solidFill>
                  <a:srgbClr val="1C1C57"/>
                </a:solidFill>
                <a:latin typeface="Arial"/>
                <a:cs typeface="Arial"/>
              </a:rPr>
              <a:t>ÇÖZÜM</a:t>
            </a:r>
            <a:r>
              <a:rPr sz="4000" b="1" spc="-42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GELİŞTİRİLDİ?</a:t>
            </a:r>
            <a:r>
              <a:rPr sz="4000" b="1" spc="-225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C9100D8-098A-6C70-65CA-8E6FDF38AEC0}"/>
              </a:ext>
            </a:extLst>
          </p:cNvPr>
          <p:cNvSpPr txBox="1"/>
          <p:nvPr/>
        </p:nvSpPr>
        <p:spPr>
          <a:xfrm>
            <a:off x="393700" y="2870200"/>
            <a:ext cx="946644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*Kısa metinler üzerinde </a:t>
            </a:r>
            <a:r>
              <a:rPr lang="tr-TR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clustering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işlemi için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güncel bilimsel makaleleri taradığımızda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öne çıkan yaklaşımları temel alarak modellerimizi kurup performanslarını kıyasladık.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*En başarılı yöntem olarak geçen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baseline="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Clustering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ncoder</a:t>
            </a:r>
            <a:r>
              <a:rPr lang="tr-TR" b="1" i="0" u="none" strike="noStrike" baseline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tr-TR" b="1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yönteminden istediğimiz performansı alamadık</a:t>
            </a:r>
            <a:r>
              <a:rPr lang="tr-TR" i="0" u="none" strike="noStrike" baseline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tr-TR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*Bunda Türkçe’nin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sondan eklemeli bir dil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oluşunun , alfabede ki bazı harflerin İngilizce de olmamasının ,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 setinin az olmasının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 </a:t>
            </a:r>
            <a:r>
              <a:rPr lang="tr-T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bazı deyim ve atasözlerinin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tarafından algılanamamasından kaynaklandığını düşünüyoruz.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*Diğerlerine göre </a:t>
            </a:r>
            <a:r>
              <a:rPr lang="tr-TR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daha iyi performans gösteren  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https://huggingface.co/dbmdz/bert-base-turkish-cased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modelini veri setimizle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fine-tune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edip hazırladık.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Veri setimizle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tüne ettiğimiz modelin </a:t>
            </a:r>
            <a:r>
              <a:rPr lang="tr-T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hugginface</a:t>
            </a:r>
            <a:r>
              <a:rPr lang="tr-T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modelinden daha iyi performans sağladığını gözlemledik</a:t>
            </a:r>
          </a:p>
          <a:p>
            <a:endParaRPr lang="tr-T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97108" y="716788"/>
            <a:ext cx="62865" cy="86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" dirty="0">
                <a:solidFill>
                  <a:srgbClr val="626282"/>
                </a:solidFill>
                <a:latin typeface="Arial"/>
                <a:cs typeface="Arial"/>
              </a:rPr>
              <a:t>®</a:t>
            </a:r>
            <a:endParaRPr sz="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99167" y="720852"/>
            <a:ext cx="941069" cy="43688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8890" indent="6985">
              <a:lnSpc>
                <a:spcPts val="1560"/>
              </a:lnSpc>
              <a:spcBef>
                <a:spcPts val="250"/>
              </a:spcBef>
            </a:pPr>
            <a:r>
              <a:rPr sz="1400" b="1" spc="60" dirty="0">
                <a:solidFill>
                  <a:srgbClr val="23CA6B"/>
                </a:solidFill>
                <a:latin typeface="Times New Roman"/>
                <a:cs typeface="Times New Roman"/>
              </a:rPr>
              <a:t>&lt;&gt;Türkiye </a:t>
            </a:r>
            <a:r>
              <a:rPr sz="1400" b="1" dirty="0">
                <a:solidFill>
                  <a:srgbClr val="1C1C57"/>
                </a:solidFill>
                <a:latin typeface="Times New Roman"/>
                <a:cs typeface="Times New Roman"/>
              </a:rPr>
              <a:t>Açık</a:t>
            </a:r>
            <a:r>
              <a:rPr sz="1400" b="1" spc="35" dirty="0">
                <a:solidFill>
                  <a:srgbClr val="1C1C57"/>
                </a:solidFill>
                <a:latin typeface="Times New Roman"/>
                <a:cs typeface="Times New Roman"/>
              </a:rPr>
              <a:t> </a:t>
            </a:r>
            <a:r>
              <a:rPr sz="1400" b="1" spc="-140" dirty="0">
                <a:solidFill>
                  <a:srgbClr val="1C1C57"/>
                </a:solidFill>
                <a:latin typeface="Times New Roman"/>
                <a:cs typeface="Times New Roman"/>
              </a:rPr>
              <a:t>Kaynak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8946" y="1144523"/>
            <a:ext cx="10712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solidFill>
                  <a:srgbClr val="1C1C57"/>
                </a:solidFill>
                <a:latin typeface="Times New Roman"/>
                <a:cs typeface="Times New Roman"/>
              </a:rPr>
              <a:t>Platformu&lt;/&gt;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659231" y="776223"/>
            <a:ext cx="220091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2105" indent="-319405">
              <a:lnSpc>
                <a:spcPct val="100000"/>
              </a:lnSpc>
              <a:spcBef>
                <a:spcPts val="100"/>
              </a:spcBef>
              <a:buClr>
                <a:srgbClr val="38B349"/>
              </a:buClr>
              <a:buFont typeface="Arial"/>
              <a:buChar char="•"/>
              <a:tabLst>
                <a:tab pos="331470" algn="l"/>
                <a:tab pos="332105" algn="l"/>
              </a:tabLst>
            </a:pPr>
            <a:r>
              <a:rPr sz="3100" b="1" spc="-275" dirty="0">
                <a:solidFill>
                  <a:srgbClr val="6E6E72"/>
                </a:solidFill>
                <a:latin typeface="Arial"/>
                <a:cs typeface="Arial"/>
              </a:rPr>
              <a:t>ACIKHACK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53152" y="829055"/>
            <a:ext cx="1008380" cy="4800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Turkey</a:t>
            </a:r>
            <a:r>
              <a:rPr sz="1100" spc="-3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20" dirty="0">
                <a:solidFill>
                  <a:srgbClr val="1C1C57"/>
                </a:solidFill>
                <a:latin typeface="Arial"/>
                <a:cs typeface="Arial"/>
              </a:rPr>
              <a:t>Open </a:t>
            </a:r>
            <a:r>
              <a:rPr sz="1100" spc="-25" dirty="0">
                <a:solidFill>
                  <a:srgbClr val="1C1C57"/>
                </a:solidFill>
                <a:latin typeface="Arial"/>
                <a:cs typeface="Arial"/>
              </a:rPr>
              <a:t>Source</a:t>
            </a:r>
            <a:r>
              <a:rPr sz="1100" spc="-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1C1C57"/>
                </a:solidFill>
                <a:latin typeface="Arial"/>
                <a:cs typeface="Arial"/>
              </a:rPr>
              <a:t>Platform</a:t>
            </a:r>
            <a:endParaRPr sz="1100">
              <a:latin typeface="Arial"/>
              <a:cs typeface="Arial"/>
            </a:endParaRPr>
          </a:p>
          <a:p>
            <a:pPr marL="17780">
              <a:lnSpc>
                <a:spcPct val="100000"/>
              </a:lnSpc>
              <a:spcBef>
                <a:spcPts val="459"/>
              </a:spcBef>
            </a:pPr>
            <a:r>
              <a:rPr sz="400" spc="-20" dirty="0">
                <a:solidFill>
                  <a:srgbClr val="8A87A1"/>
                </a:solidFill>
                <a:latin typeface="Arial"/>
                <a:cs typeface="Arial"/>
              </a:rPr>
              <a:t>www.turkeyopensourcep</a:t>
            </a:r>
            <a:r>
              <a:rPr sz="400" spc="254" dirty="0">
                <a:solidFill>
                  <a:srgbClr val="8A87A1"/>
                </a:solidFill>
                <a:latin typeface="Arial"/>
                <a:cs typeface="Arial"/>
              </a:rPr>
              <a:t>  </a:t>
            </a:r>
            <a:r>
              <a:rPr sz="400" spc="-10" dirty="0">
                <a:solidFill>
                  <a:srgbClr val="626282"/>
                </a:solidFill>
                <a:latin typeface="Arial"/>
                <a:cs typeface="Arial"/>
              </a:rPr>
              <a:t>latform</a:t>
            </a:r>
            <a:r>
              <a:rPr sz="400" spc="-10" dirty="0">
                <a:solidFill>
                  <a:srgbClr val="8A87A1"/>
                </a:solidFill>
                <a:latin typeface="Arial"/>
                <a:cs typeface="Arial"/>
              </a:rPr>
              <a:t>.com</a:t>
            </a:r>
            <a:endParaRPr sz="4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7984" y="1215135"/>
            <a:ext cx="1826260" cy="132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00" i="1" spc="45" dirty="0">
                <a:solidFill>
                  <a:srgbClr val="6E6E72"/>
                </a:solidFill>
                <a:latin typeface="Times New Roman"/>
                <a:cs typeface="Times New Roman"/>
              </a:rPr>
              <a:t>Aç</a:t>
            </a:r>
            <a:r>
              <a:rPr sz="700" i="1" spc="-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ı</a:t>
            </a:r>
            <a:r>
              <a:rPr sz="700" i="1" spc="-7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47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6E6E72"/>
                </a:solidFill>
                <a:latin typeface="Times New Roman"/>
                <a:cs typeface="Times New Roman"/>
              </a:rPr>
              <a:t>Ka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y</a:t>
            </a:r>
            <a:r>
              <a:rPr sz="700" i="1" spc="-6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6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170" dirty="0">
                <a:solidFill>
                  <a:srgbClr val="6E6E72"/>
                </a:solidFill>
                <a:latin typeface="Times New Roman"/>
                <a:cs typeface="Times New Roman"/>
              </a:rPr>
              <a:t>  </a:t>
            </a:r>
            <a:r>
              <a:rPr sz="700" i="1" spc="70" dirty="0">
                <a:solidFill>
                  <a:srgbClr val="6E6E72"/>
                </a:solidFill>
                <a:latin typeface="Times New Roman"/>
                <a:cs typeface="Times New Roman"/>
              </a:rPr>
              <a:t>Ha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c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k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t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h</a:t>
            </a:r>
            <a:r>
              <a:rPr sz="700" i="1" spc="-2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20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n</a:t>
            </a:r>
            <a:r>
              <a:rPr sz="700" i="1" spc="49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6E6E72"/>
                </a:solidFill>
                <a:latin typeface="Times New Roman"/>
                <a:cs typeface="Times New Roman"/>
              </a:rPr>
              <a:t>Pr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o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g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r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a</a:t>
            </a:r>
            <a:r>
              <a:rPr sz="700" i="1" spc="-45" dirty="0">
                <a:solidFill>
                  <a:srgbClr val="6E6E72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6E6E72"/>
                </a:solidFill>
                <a:latin typeface="Times New Roman"/>
                <a:cs typeface="Times New Roman"/>
              </a:rPr>
              <a:t>m</a:t>
            </a:r>
            <a:r>
              <a:rPr sz="700" i="1" spc="-50" dirty="0">
                <a:solidFill>
                  <a:srgbClr val="6E6E72"/>
                </a:solidFill>
                <a:latin typeface="Times New Roman"/>
                <a:cs typeface="Times New Roman"/>
              </a:rPr>
              <a:t> ı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68358" y="1490979"/>
            <a:ext cx="7070725" cy="1244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000" b="1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r>
              <a:rPr sz="4000" b="1" spc="490" dirty="0">
                <a:solidFill>
                  <a:srgbClr val="6E6E72"/>
                </a:solidFill>
                <a:latin typeface="Arial"/>
                <a:cs typeface="Arial"/>
              </a:rPr>
              <a:t> </a:t>
            </a:r>
            <a:r>
              <a:rPr sz="4000" b="1" spc="-60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235" dirty="0">
                <a:solidFill>
                  <a:srgbClr val="1C1C57"/>
                </a:solidFill>
                <a:latin typeface="Arial"/>
                <a:cs typeface="Arial"/>
              </a:rPr>
              <a:t>P</a:t>
            </a:r>
            <a:r>
              <a:rPr sz="4000" b="1" spc="-225" dirty="0">
                <a:solidFill>
                  <a:srgbClr val="1C1C57"/>
                </a:solidFill>
                <a:latin typeface="Arial"/>
                <a:cs typeface="Arial"/>
              </a:rPr>
              <a:t>M</a:t>
            </a:r>
            <a:r>
              <a:rPr sz="4000" b="1" spc="-229" dirty="0">
                <a:solidFill>
                  <a:srgbClr val="1C1C57"/>
                </a:solidFill>
                <a:latin typeface="Arial"/>
                <a:cs typeface="Arial"/>
              </a:rPr>
              <a:t>I</a:t>
            </a:r>
            <a:r>
              <a:rPr sz="4000" b="1" dirty="0">
                <a:solidFill>
                  <a:srgbClr val="1C1C57"/>
                </a:solidFill>
                <a:latin typeface="Arial"/>
                <a:cs typeface="Arial"/>
              </a:rPr>
              <a:t>Ş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15" dirty="0">
                <a:solidFill>
                  <a:srgbClr val="1C1C57"/>
                </a:solidFill>
                <a:latin typeface="Arial"/>
                <a:cs typeface="Arial"/>
              </a:rPr>
              <a:t>OLDUĞUNUZ</a:t>
            </a:r>
            <a:r>
              <a:rPr sz="4000" b="1" spc="-450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200" dirty="0">
                <a:solidFill>
                  <a:srgbClr val="1C1C57"/>
                </a:solidFill>
                <a:latin typeface="Arial"/>
                <a:cs typeface="Arial"/>
              </a:rPr>
              <a:t>TEKNİK </a:t>
            </a:r>
            <a:r>
              <a:rPr sz="4000" b="1" spc="-220" dirty="0">
                <a:solidFill>
                  <a:srgbClr val="1C1C57"/>
                </a:solidFill>
                <a:latin typeface="Arial"/>
                <a:cs typeface="Arial"/>
              </a:rPr>
              <a:t>ÇALIŞMALARI</a:t>
            </a:r>
            <a:r>
              <a:rPr sz="4000" b="1" spc="-545" dirty="0">
                <a:solidFill>
                  <a:srgbClr val="1C1C57"/>
                </a:solidFill>
                <a:latin typeface="Arial"/>
                <a:cs typeface="Arial"/>
              </a:rPr>
              <a:t> 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AÇIK</a:t>
            </a:r>
            <a:r>
              <a:rPr sz="4000" b="1" spc="-170" dirty="0">
                <a:solidFill>
                  <a:srgbClr val="1C1C57"/>
                </a:solidFill>
                <a:latin typeface="Arial"/>
                <a:cs typeface="Arial"/>
              </a:rPr>
              <a:t>L</a:t>
            </a:r>
            <a:r>
              <a:rPr sz="4000" b="1" spc="-530" dirty="0">
                <a:solidFill>
                  <a:srgbClr val="1C1C57"/>
                </a:solidFill>
                <a:latin typeface="Arial"/>
                <a:cs typeface="Arial"/>
              </a:rPr>
              <a:t>A</a:t>
            </a:r>
            <a:r>
              <a:rPr sz="4000" b="1" spc="-165" dirty="0">
                <a:solidFill>
                  <a:srgbClr val="1C1C57"/>
                </a:solidFill>
                <a:latin typeface="Arial"/>
                <a:cs typeface="Arial"/>
              </a:rPr>
              <a:t>Y</a:t>
            </a:r>
            <a:r>
              <a:rPr sz="4000" b="1" spc="-160" dirty="0">
                <a:solidFill>
                  <a:srgbClr val="1C1C57"/>
                </a:solidFill>
                <a:latin typeface="Arial"/>
                <a:cs typeface="Arial"/>
              </a:rPr>
              <a:t>INI</a:t>
            </a:r>
            <a:r>
              <a:rPr sz="4000" b="1" spc="-150" dirty="0">
                <a:solidFill>
                  <a:srgbClr val="1C1C57"/>
                </a:solidFill>
                <a:latin typeface="Arial"/>
                <a:cs typeface="Arial"/>
              </a:rPr>
              <a:t>Z</a:t>
            </a:r>
            <a:r>
              <a:rPr sz="4000" b="1" spc="70" dirty="0">
                <a:solidFill>
                  <a:srgbClr val="6E6E72"/>
                </a:solidFill>
                <a:latin typeface="Arial"/>
                <a:cs typeface="Arial"/>
              </a:rPr>
              <a:t>-</a:t>
            </a:r>
            <a:endParaRPr sz="400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81288" y="6065519"/>
            <a:ext cx="1566672" cy="1170432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09166" y="6773530"/>
            <a:ext cx="3833495" cy="292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75"/>
              </a:lnSpc>
            </a:pPr>
            <a:r>
              <a:rPr sz="1900" b="1" i="1" u="heavy" spc="-10" dirty="0">
                <a:solidFill>
                  <a:srgbClr val="6E6E72"/>
                </a:solidFill>
                <a:uFill>
                  <a:solidFill>
                    <a:srgbClr val="6E6E72"/>
                  </a:solidFill>
                </a:uFill>
                <a:latin typeface="Times New Roman"/>
                <a:cs typeface="Times New Roman"/>
                <a:hlinkClick r:id="rId3"/>
              </a:rPr>
              <a:t>www.turkiyeacikkaynakplatformu.com</a:t>
            </a:r>
            <a:endParaRPr sz="1900">
              <a:latin typeface="Times New Roman"/>
              <a:cs typeface="Times New Roman"/>
            </a:endParaRPr>
          </a:p>
        </p:txBody>
      </p:sp>
      <p:pic>
        <p:nvPicPr>
          <p:cNvPr id="15" name="Resim 14" descr="diyagram içeren bir resim">
            <a:extLst>
              <a:ext uri="{FF2B5EF4-FFF2-40B4-BE49-F238E27FC236}">
                <a16:creationId xmlns:a16="http://schemas.microsoft.com/office/drawing/2014/main" id="{6C5F34A4-7C12-E324-17B8-6B18CF6407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840" y="2735579"/>
            <a:ext cx="8641658" cy="29977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E6E7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1752</TotalTime>
  <Words>1524</Words>
  <Application>Microsoft Office PowerPoint</Application>
  <PresentationFormat>Özel</PresentationFormat>
  <Paragraphs>225</Paragraphs>
  <Slides>18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2" baseType="lpstr">
      <vt:lpstr>Arial</vt:lpstr>
      <vt:lpstr>Calibri</vt:lpstr>
      <vt:lpstr>Times New Roman</vt:lpstr>
      <vt:lpstr>Office Theme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ates</dc:creator>
  <cp:lastModifiedBy>Hüseyin  ATEŞ</cp:lastModifiedBy>
  <cp:revision>4</cp:revision>
  <dcterms:created xsi:type="dcterms:W3CDTF">2023-04-10T16:21:24Z</dcterms:created>
  <dcterms:modified xsi:type="dcterms:W3CDTF">2023-04-14T07:56:01Z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2021-06-09T00:00:00Z</vt:filetime>
  </property>
  <property fmtid="{D5CDD505-2E9C-101B-9397-08002B2CF9AE}" pid="3" name="LastSaved">
    <vt:filetime>2023-04-10T00:00:00Z</vt:filetime>
  </property>
  <property fmtid="{D5CDD505-2E9C-101B-9397-08002B2CF9AE}" pid="4" name="Producer">
    <vt:lpwstr>macOS Sürüm 11.2.3 (Geliştirme 20D91) Quartz PDFContext</vt:lpwstr>
  </property>
</Properties>
</file>