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D10D0D-E83E-4C7A-8618-C3F94630F949}" type="datetimeFigureOut">
              <a:rPr lang="tr-TR" smtClean="0"/>
              <a:t>16.03.2024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80E21B-8EA3-4A57-8F5E-32D1C2772C0D}" type="slidenum">
              <a:rPr lang="tr-TR" smtClean="0"/>
              <a:t>‹#›</a:t>
            </a:fld>
            <a:endParaRPr lang="tr-TR"/>
          </a:p>
        </p:txBody>
      </p:sp>
    </p:spTree>
    <p:extLst>
      <p:ext uri="{BB962C8B-B14F-4D97-AF65-F5344CB8AC3E}">
        <p14:creationId xmlns:p14="http://schemas.microsoft.com/office/powerpoint/2010/main" val="3032842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D080E21B-8EA3-4A57-8F5E-32D1C2772C0D}" type="slidenum">
              <a:rPr lang="tr-TR" smtClean="0"/>
              <a:t>1</a:t>
            </a:fld>
            <a:endParaRPr lang="tr-TR"/>
          </a:p>
        </p:txBody>
      </p:sp>
    </p:spTree>
    <p:extLst>
      <p:ext uri="{BB962C8B-B14F-4D97-AF65-F5344CB8AC3E}">
        <p14:creationId xmlns:p14="http://schemas.microsoft.com/office/powerpoint/2010/main" val="42762924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48F568C-39E6-4007-990C-C96CF7934C5D}" type="datetimeFigureOut">
              <a:rPr lang="tr-TR" smtClean="0"/>
              <a:t>16.03.2024</a:t>
            </a:fld>
            <a:endParaRPr lang="tr-TR"/>
          </a:p>
        </p:txBody>
      </p:sp>
      <p:sp>
        <p:nvSpPr>
          <p:cNvPr id="5" name="Footer Placeholder 4"/>
          <p:cNvSpPr>
            <a:spLocks noGrp="1"/>
          </p:cNvSpPr>
          <p:nvPr>
            <p:ph type="ftr" sz="quarter" idx="11"/>
          </p:nvPr>
        </p:nvSpPr>
        <p:spPr>
          <a:xfrm>
            <a:off x="1876424" y="5410201"/>
            <a:ext cx="5124886" cy="365125"/>
          </a:xfrm>
        </p:spPr>
        <p:txBody>
          <a:bodyPr/>
          <a:lstStyle/>
          <a:p>
            <a:endParaRPr lang="tr-TR"/>
          </a:p>
        </p:txBody>
      </p:sp>
      <p:sp>
        <p:nvSpPr>
          <p:cNvPr id="6" name="Slide Number Placeholder 5"/>
          <p:cNvSpPr>
            <a:spLocks noGrp="1"/>
          </p:cNvSpPr>
          <p:nvPr>
            <p:ph type="sldNum" sz="quarter" idx="12"/>
          </p:nvPr>
        </p:nvSpPr>
        <p:spPr>
          <a:xfrm>
            <a:off x="9896911" y="5410199"/>
            <a:ext cx="771089" cy="365125"/>
          </a:xfrm>
        </p:spPr>
        <p:txBody>
          <a:bodyPr/>
          <a:lstStyle/>
          <a:p>
            <a:fld id="{97DE807B-410D-4705-8ACF-CE2E8DF50412}" type="slidenum">
              <a:rPr lang="tr-TR" smtClean="0"/>
              <a:t>‹#›</a:t>
            </a:fld>
            <a:endParaRPr lang="tr-TR"/>
          </a:p>
        </p:txBody>
      </p:sp>
    </p:spTree>
    <p:extLst>
      <p:ext uri="{BB962C8B-B14F-4D97-AF65-F5344CB8AC3E}">
        <p14:creationId xmlns:p14="http://schemas.microsoft.com/office/powerpoint/2010/main" val="894792519"/>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tr-TR"/>
              <a:t>Resim eklemek için simgeye tıklayın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48F568C-39E6-4007-990C-C96CF7934C5D}" type="datetimeFigureOut">
              <a:rPr lang="tr-TR" smtClean="0"/>
              <a:t>16.03.2024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7DE807B-410D-4705-8ACF-CE2E8DF50412}" type="slidenum">
              <a:rPr lang="tr-TR" smtClean="0"/>
              <a:t>‹#›</a:t>
            </a:fld>
            <a:endParaRPr lang="tr-TR"/>
          </a:p>
        </p:txBody>
      </p:sp>
    </p:spTree>
    <p:extLst>
      <p:ext uri="{BB962C8B-B14F-4D97-AF65-F5344CB8AC3E}">
        <p14:creationId xmlns:p14="http://schemas.microsoft.com/office/powerpoint/2010/main" val="3556999226"/>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48F568C-39E6-4007-990C-C96CF7934C5D}" type="datetimeFigureOut">
              <a:rPr lang="tr-TR" smtClean="0"/>
              <a:t>16.03.2024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7DE807B-410D-4705-8ACF-CE2E8DF50412}" type="slidenum">
              <a:rPr lang="tr-TR" smtClean="0"/>
              <a:t>‹#›</a:t>
            </a:fld>
            <a:endParaRPr lang="tr-TR"/>
          </a:p>
        </p:txBody>
      </p:sp>
    </p:spTree>
    <p:extLst>
      <p:ext uri="{BB962C8B-B14F-4D97-AF65-F5344CB8AC3E}">
        <p14:creationId xmlns:p14="http://schemas.microsoft.com/office/powerpoint/2010/main" val="2527195332"/>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48F568C-39E6-4007-990C-C96CF7934C5D}" type="datetimeFigureOut">
              <a:rPr lang="tr-TR" smtClean="0"/>
              <a:t>16.03.2024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7DE807B-410D-4705-8ACF-CE2E8DF50412}" type="slidenum">
              <a:rPr lang="tr-TR" smtClean="0"/>
              <a:t>‹#›</a:t>
            </a:fld>
            <a:endParaRPr lang="tr-T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6839088"/>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48F568C-39E6-4007-990C-C96CF7934C5D}" type="datetimeFigureOut">
              <a:rPr lang="tr-TR" smtClean="0"/>
              <a:t>16.03.2024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7DE807B-410D-4705-8ACF-CE2E8DF50412}" type="slidenum">
              <a:rPr lang="tr-TR" smtClean="0"/>
              <a:t>‹#›</a:t>
            </a:fld>
            <a:endParaRPr lang="tr-TR"/>
          </a:p>
        </p:txBody>
      </p:sp>
    </p:spTree>
    <p:extLst>
      <p:ext uri="{BB962C8B-B14F-4D97-AF65-F5344CB8AC3E}">
        <p14:creationId xmlns:p14="http://schemas.microsoft.com/office/powerpoint/2010/main" val="135480448"/>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748F568C-39E6-4007-990C-C96CF7934C5D}" type="datetimeFigureOut">
              <a:rPr lang="tr-TR" smtClean="0"/>
              <a:t>16.03.2024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7DE807B-410D-4705-8ACF-CE2E8DF50412}" type="slidenum">
              <a:rPr lang="tr-TR" smtClean="0"/>
              <a:t>‹#›</a:t>
            </a:fld>
            <a:endParaRPr lang="tr-TR"/>
          </a:p>
        </p:txBody>
      </p:sp>
    </p:spTree>
    <p:extLst>
      <p:ext uri="{BB962C8B-B14F-4D97-AF65-F5344CB8AC3E}">
        <p14:creationId xmlns:p14="http://schemas.microsoft.com/office/powerpoint/2010/main" val="1075659995"/>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748F568C-39E6-4007-990C-C96CF7934C5D}" type="datetimeFigureOut">
              <a:rPr lang="tr-TR" smtClean="0"/>
              <a:t>16.03.2024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7DE807B-410D-4705-8ACF-CE2E8DF50412}" type="slidenum">
              <a:rPr lang="tr-TR" smtClean="0"/>
              <a:t>‹#›</a:t>
            </a:fld>
            <a:endParaRPr lang="tr-TR"/>
          </a:p>
        </p:txBody>
      </p:sp>
    </p:spTree>
    <p:extLst>
      <p:ext uri="{BB962C8B-B14F-4D97-AF65-F5344CB8AC3E}">
        <p14:creationId xmlns:p14="http://schemas.microsoft.com/office/powerpoint/2010/main" val="373517744"/>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48F568C-39E6-4007-990C-C96CF7934C5D}" type="datetimeFigureOut">
              <a:rPr lang="tr-TR" smtClean="0"/>
              <a:t>16.03.2024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7DE807B-410D-4705-8ACF-CE2E8DF50412}" type="slidenum">
              <a:rPr lang="tr-TR" smtClean="0"/>
              <a:t>‹#›</a:t>
            </a:fld>
            <a:endParaRPr lang="tr-TR"/>
          </a:p>
        </p:txBody>
      </p:sp>
    </p:spTree>
    <p:extLst>
      <p:ext uri="{BB962C8B-B14F-4D97-AF65-F5344CB8AC3E}">
        <p14:creationId xmlns:p14="http://schemas.microsoft.com/office/powerpoint/2010/main" val="1969072545"/>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48F568C-39E6-4007-990C-C96CF7934C5D}" type="datetimeFigureOut">
              <a:rPr lang="tr-TR" smtClean="0"/>
              <a:t>16.03.2024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7DE807B-410D-4705-8ACF-CE2E8DF50412}" type="slidenum">
              <a:rPr lang="tr-TR" smtClean="0"/>
              <a:t>‹#›</a:t>
            </a:fld>
            <a:endParaRPr lang="tr-TR"/>
          </a:p>
        </p:txBody>
      </p:sp>
    </p:spTree>
    <p:extLst>
      <p:ext uri="{BB962C8B-B14F-4D97-AF65-F5344CB8AC3E}">
        <p14:creationId xmlns:p14="http://schemas.microsoft.com/office/powerpoint/2010/main" val="1053311623"/>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48F568C-39E6-4007-990C-C96CF7934C5D}" type="datetimeFigureOut">
              <a:rPr lang="tr-TR" smtClean="0"/>
              <a:t>16.03.2024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7DE807B-410D-4705-8ACF-CE2E8DF50412}" type="slidenum">
              <a:rPr lang="tr-TR" smtClean="0"/>
              <a:t>‹#›</a:t>
            </a:fld>
            <a:endParaRPr lang="tr-TR"/>
          </a:p>
        </p:txBody>
      </p:sp>
    </p:spTree>
    <p:extLst>
      <p:ext uri="{BB962C8B-B14F-4D97-AF65-F5344CB8AC3E}">
        <p14:creationId xmlns:p14="http://schemas.microsoft.com/office/powerpoint/2010/main" val="1599936986"/>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48F568C-39E6-4007-990C-C96CF7934C5D}" type="datetimeFigureOut">
              <a:rPr lang="tr-TR" smtClean="0"/>
              <a:t>16.03.2024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7DE807B-410D-4705-8ACF-CE2E8DF50412}" type="slidenum">
              <a:rPr lang="tr-TR" smtClean="0"/>
              <a:t>‹#›</a:t>
            </a:fld>
            <a:endParaRPr lang="tr-TR"/>
          </a:p>
        </p:txBody>
      </p:sp>
    </p:spTree>
    <p:extLst>
      <p:ext uri="{BB962C8B-B14F-4D97-AF65-F5344CB8AC3E}">
        <p14:creationId xmlns:p14="http://schemas.microsoft.com/office/powerpoint/2010/main" val="2247698416"/>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748F568C-39E6-4007-990C-C96CF7934C5D}" type="datetimeFigureOut">
              <a:rPr lang="tr-TR" smtClean="0"/>
              <a:t>16.03.2024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7DE807B-410D-4705-8ACF-CE2E8DF50412}" type="slidenum">
              <a:rPr lang="tr-TR" smtClean="0"/>
              <a:t>‹#›</a:t>
            </a:fld>
            <a:endParaRPr lang="tr-TR"/>
          </a:p>
        </p:txBody>
      </p:sp>
    </p:spTree>
    <p:extLst>
      <p:ext uri="{BB962C8B-B14F-4D97-AF65-F5344CB8AC3E}">
        <p14:creationId xmlns:p14="http://schemas.microsoft.com/office/powerpoint/2010/main" val="3837044642"/>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41410" y="3073397"/>
            <a:ext cx="4878391"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3073397"/>
            <a:ext cx="4875210"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748F568C-39E6-4007-990C-C96CF7934C5D}" type="datetimeFigureOut">
              <a:rPr lang="tr-TR" smtClean="0"/>
              <a:t>16.03.2024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7DE807B-410D-4705-8ACF-CE2E8DF50412}" type="slidenum">
              <a:rPr lang="tr-TR" smtClean="0"/>
              <a:t>‹#›</a:t>
            </a:fld>
            <a:endParaRPr lang="tr-TR"/>
          </a:p>
        </p:txBody>
      </p:sp>
    </p:spTree>
    <p:extLst>
      <p:ext uri="{BB962C8B-B14F-4D97-AF65-F5344CB8AC3E}">
        <p14:creationId xmlns:p14="http://schemas.microsoft.com/office/powerpoint/2010/main" val="3504213207"/>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748F568C-39E6-4007-990C-C96CF7934C5D}" type="datetimeFigureOut">
              <a:rPr lang="tr-TR" smtClean="0"/>
              <a:t>16.03.2024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7DE807B-410D-4705-8ACF-CE2E8DF50412}" type="slidenum">
              <a:rPr lang="tr-TR" smtClean="0"/>
              <a:t>‹#›</a:t>
            </a:fld>
            <a:endParaRPr lang="tr-TR"/>
          </a:p>
        </p:txBody>
      </p:sp>
    </p:spTree>
    <p:extLst>
      <p:ext uri="{BB962C8B-B14F-4D97-AF65-F5344CB8AC3E}">
        <p14:creationId xmlns:p14="http://schemas.microsoft.com/office/powerpoint/2010/main" val="2726429103"/>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F568C-39E6-4007-990C-C96CF7934C5D}" type="datetimeFigureOut">
              <a:rPr lang="tr-TR" smtClean="0"/>
              <a:t>16.03.2024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7DE807B-410D-4705-8ACF-CE2E8DF50412}" type="slidenum">
              <a:rPr lang="tr-TR" smtClean="0"/>
              <a:t>‹#›</a:t>
            </a:fld>
            <a:endParaRPr lang="tr-TR"/>
          </a:p>
        </p:txBody>
      </p:sp>
    </p:spTree>
    <p:extLst>
      <p:ext uri="{BB962C8B-B14F-4D97-AF65-F5344CB8AC3E}">
        <p14:creationId xmlns:p14="http://schemas.microsoft.com/office/powerpoint/2010/main" val="2891981886"/>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48F568C-39E6-4007-990C-C96CF7934C5D}" type="datetimeFigureOut">
              <a:rPr lang="tr-TR" smtClean="0"/>
              <a:t>16.03.2024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7DE807B-410D-4705-8ACF-CE2E8DF50412}" type="slidenum">
              <a:rPr lang="tr-TR" smtClean="0"/>
              <a:t>‹#›</a:t>
            </a:fld>
            <a:endParaRPr lang="tr-TR"/>
          </a:p>
        </p:txBody>
      </p:sp>
    </p:spTree>
    <p:extLst>
      <p:ext uri="{BB962C8B-B14F-4D97-AF65-F5344CB8AC3E}">
        <p14:creationId xmlns:p14="http://schemas.microsoft.com/office/powerpoint/2010/main" val="1233552072"/>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48F568C-39E6-4007-990C-C96CF7934C5D}" type="datetimeFigureOut">
              <a:rPr lang="tr-TR" smtClean="0"/>
              <a:t>16.03.2024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7DE807B-410D-4705-8ACF-CE2E8DF50412}" type="slidenum">
              <a:rPr lang="tr-TR" smtClean="0"/>
              <a:t>‹#›</a:t>
            </a:fld>
            <a:endParaRPr lang="tr-TR"/>
          </a:p>
        </p:txBody>
      </p:sp>
    </p:spTree>
    <p:extLst>
      <p:ext uri="{BB962C8B-B14F-4D97-AF65-F5344CB8AC3E}">
        <p14:creationId xmlns:p14="http://schemas.microsoft.com/office/powerpoint/2010/main" val="3432797109"/>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48F568C-39E6-4007-990C-C96CF7934C5D}" type="datetimeFigureOut">
              <a:rPr lang="tr-TR" smtClean="0"/>
              <a:t>16.03.2024</a:t>
            </a:fld>
            <a:endParaRPr lang="tr-T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7DE807B-410D-4705-8ACF-CE2E8DF50412}" type="slidenum">
              <a:rPr lang="tr-TR" smtClean="0"/>
              <a:t>‹#›</a:t>
            </a:fld>
            <a:endParaRPr lang="tr-TR"/>
          </a:p>
        </p:txBody>
      </p:sp>
    </p:spTree>
    <p:extLst>
      <p:ext uri="{BB962C8B-B14F-4D97-AF65-F5344CB8AC3E}">
        <p14:creationId xmlns:p14="http://schemas.microsoft.com/office/powerpoint/2010/main" val="1967928007"/>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ransition spd="slow">
    <p:wipe/>
  </p:transition>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5159E0-65D9-4D0E-B888-A3F75798CF7C}"/>
              </a:ext>
            </a:extLst>
          </p:cNvPr>
          <p:cNvSpPr>
            <a:spLocks noGrp="1"/>
          </p:cNvSpPr>
          <p:nvPr>
            <p:ph type="ctrTitle"/>
          </p:nvPr>
        </p:nvSpPr>
        <p:spPr>
          <a:xfrm>
            <a:off x="1524000" y="0"/>
            <a:ext cx="9144000" cy="2387600"/>
          </a:xfrm>
        </p:spPr>
        <p:txBody>
          <a:bodyPr/>
          <a:lstStyle/>
          <a:p>
            <a:r>
              <a:rPr lang="tr-TR" b="1" dirty="0"/>
              <a:t>1- GİRİŞ </a:t>
            </a:r>
            <a:br>
              <a:rPr lang="tr-TR" dirty="0"/>
            </a:br>
            <a:endParaRPr lang="tr-TR" dirty="0"/>
          </a:p>
        </p:txBody>
      </p:sp>
      <p:sp>
        <p:nvSpPr>
          <p:cNvPr id="3" name="Alt Başlık 2">
            <a:extLst>
              <a:ext uri="{FF2B5EF4-FFF2-40B4-BE49-F238E27FC236}">
                <a16:creationId xmlns:a16="http://schemas.microsoft.com/office/drawing/2014/main" id="{3E664A02-AA2E-424F-9C94-13BC0FFF0471}"/>
              </a:ext>
            </a:extLst>
          </p:cNvPr>
          <p:cNvSpPr>
            <a:spLocks noGrp="1"/>
          </p:cNvSpPr>
          <p:nvPr>
            <p:ph type="subTitle" idx="1"/>
          </p:nvPr>
        </p:nvSpPr>
        <p:spPr>
          <a:xfrm>
            <a:off x="600269" y="1959851"/>
            <a:ext cx="9144000" cy="4179692"/>
          </a:xfrm>
        </p:spPr>
        <p:txBody>
          <a:bodyPr>
            <a:normAutofit/>
          </a:bodyPr>
          <a:lstStyle/>
          <a:p>
            <a:pPr marL="285750" indent="-285750" algn="l">
              <a:buFont typeface="Wingdings" panose="05000000000000000000" pitchFamily="2" charset="2"/>
              <a:buChar char="Ø"/>
            </a:pPr>
            <a:r>
              <a:rPr lang="tr-TR" sz="1600" cap="none" dirty="0">
                <a:solidFill>
                  <a:schemeClr val="tx1"/>
                </a:solidFill>
                <a:latin typeface="Times New Roman" panose="02020603050405020304" pitchFamily="18" charset="0"/>
                <a:cs typeface="Times New Roman" panose="02020603050405020304" pitchFamily="18" charset="0"/>
              </a:rPr>
              <a:t>Veri , ve verinin işlenmiş hali olan bilgi günümüzde kritik önem taşımaktadır. Bilgisayarlar veya bilgi sistemleri verilerin işlenip bilgiye dönüştürülmesi için gerekli olan araçlardır.</a:t>
            </a:r>
          </a:p>
          <a:p>
            <a:pPr algn="l"/>
            <a:endParaRPr lang="tr-TR" sz="1600" cap="none"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tr-TR" sz="1600" cap="none" dirty="0">
                <a:solidFill>
                  <a:schemeClr val="tx1"/>
                </a:solidFill>
                <a:latin typeface="Times New Roman" panose="02020603050405020304" pitchFamily="18" charset="0"/>
                <a:cs typeface="Times New Roman" panose="02020603050405020304" pitchFamily="18" charset="0"/>
              </a:rPr>
              <a:t>İşlenecek verilerin büyüklüğü ve karmaşıklığı arttıkça farklı veri modelleme türleri ortaya çıkmıştır. Bunlar ilişkisel veri tabanları ve ilişkisel olmayan veri tabanlarıdır. İlişkisel veri tabanları yapılandırılmış veriler için uygun olan veri tabanlarıyken </a:t>
            </a:r>
            <a:r>
              <a:rPr lang="tr-TR" sz="1600" cap="none" dirty="0" err="1">
                <a:solidFill>
                  <a:schemeClr val="tx1"/>
                </a:solidFill>
                <a:latin typeface="Times New Roman" panose="02020603050405020304" pitchFamily="18" charset="0"/>
                <a:cs typeface="Times New Roman" panose="02020603050405020304" pitchFamily="18" charset="0"/>
              </a:rPr>
              <a:t>NoSQL</a:t>
            </a:r>
            <a:r>
              <a:rPr lang="tr-TR" sz="1600" cap="none" dirty="0">
                <a:solidFill>
                  <a:schemeClr val="tx1"/>
                </a:solidFill>
                <a:latin typeface="Times New Roman" panose="02020603050405020304" pitchFamily="18" charset="0"/>
                <a:cs typeface="Times New Roman" panose="02020603050405020304" pitchFamily="18" charset="0"/>
              </a:rPr>
              <a:t> gibi ilişkisel olmayan veri tabanları da büyük veri kümelerini daha rahat işlemek için tasarlanmıştır.</a:t>
            </a:r>
          </a:p>
          <a:p>
            <a:pPr algn="l"/>
            <a:endParaRPr lang="tr-TR" sz="1600" cap="none"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tr-TR" sz="1600" cap="none" dirty="0">
                <a:solidFill>
                  <a:schemeClr val="tx1"/>
                </a:solidFill>
                <a:latin typeface="Times New Roman" panose="02020603050405020304" pitchFamily="18" charset="0"/>
                <a:cs typeface="Times New Roman" panose="02020603050405020304" pitchFamily="18" charset="0"/>
              </a:rPr>
              <a:t>Her iki veri tabanının da kendine özgü avantaj ve dezavantajları bulunmaktadır. Kısacası ilişkisel ve ilişkisel olmayan veri tabanları farklı sorunlar için farklı çözümler sunmaktadır. Hangi veri tabanı türünün seçileceği projenin gereksinimlerine bağlıdır</a:t>
            </a:r>
            <a:r>
              <a:rPr lang="tr-TR" sz="1600" dirty="0"/>
              <a:t>.</a:t>
            </a:r>
          </a:p>
          <a:p>
            <a:pPr algn="l"/>
            <a:endParaRPr lang="tr-TR" sz="1600" dirty="0"/>
          </a:p>
          <a:p>
            <a:pPr marL="285750" indent="-285750" algn="l">
              <a:buFont typeface="Wingdings" panose="05000000000000000000" pitchFamily="2" charset="2"/>
              <a:buChar char="Ø"/>
            </a:pPr>
            <a:endParaRPr lang="tr-TR" sz="1600" dirty="0"/>
          </a:p>
        </p:txBody>
      </p:sp>
    </p:spTree>
    <p:extLst>
      <p:ext uri="{BB962C8B-B14F-4D97-AF65-F5344CB8AC3E}">
        <p14:creationId xmlns:p14="http://schemas.microsoft.com/office/powerpoint/2010/main" val="2859611930"/>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A772D7-7C70-523B-6B56-7C90C707588F}"/>
              </a:ext>
            </a:extLst>
          </p:cNvPr>
          <p:cNvSpPr>
            <a:spLocks noGrp="1"/>
          </p:cNvSpPr>
          <p:nvPr>
            <p:ph type="title"/>
          </p:nvPr>
        </p:nvSpPr>
        <p:spPr/>
        <p:txBody>
          <a:bodyPr/>
          <a:lstStyle/>
          <a:p>
            <a:r>
              <a:rPr lang="tr-TR" dirty="0"/>
              <a:t>MANTIKSAL TASARIM</a:t>
            </a:r>
          </a:p>
        </p:txBody>
      </p:sp>
      <p:sp>
        <p:nvSpPr>
          <p:cNvPr id="3" name="İçerik Yer Tutucusu 2">
            <a:extLst>
              <a:ext uri="{FF2B5EF4-FFF2-40B4-BE49-F238E27FC236}">
                <a16:creationId xmlns:a16="http://schemas.microsoft.com/office/drawing/2014/main" id="{673FDBF7-3C97-CACE-C36E-B1F3A601AA99}"/>
              </a:ext>
            </a:extLst>
          </p:cNvPr>
          <p:cNvSpPr>
            <a:spLocks noGrp="1"/>
          </p:cNvSpPr>
          <p:nvPr>
            <p:ph idx="1"/>
          </p:nvPr>
        </p:nvSpPr>
        <p:spPr/>
        <p:txBody>
          <a:bodyPr/>
          <a:lstStyle/>
          <a:p>
            <a:pPr>
              <a:buFont typeface="Wingdings" panose="05000000000000000000" pitchFamily="2" charset="2"/>
              <a:buChar char="ü"/>
            </a:pPr>
            <a:r>
              <a:rPr lang="tr-TR" dirty="0"/>
              <a:t> </a:t>
            </a:r>
            <a:r>
              <a:rPr lang="tr-TR" dirty="0">
                <a:latin typeface="Times New Roman" panose="02020603050405020304" pitchFamily="18" charset="0"/>
                <a:cs typeface="Times New Roman" panose="02020603050405020304" pitchFamily="18" charset="0"/>
              </a:rPr>
              <a:t>Oluşturulan kavramsal şema veri modeline göre revize edilir.</a:t>
            </a:r>
          </a:p>
          <a:p>
            <a:pPr>
              <a:buFont typeface="Wingdings" panose="05000000000000000000" pitchFamily="2" charset="2"/>
              <a:buChar char="ü"/>
            </a:pPr>
            <a:endParaRPr lang="tr-TR" dirty="0">
              <a:latin typeface="Times New Roman" panose="02020603050405020304" pitchFamily="18" charset="0"/>
              <a:cs typeface="Times New Roman" panose="02020603050405020304" pitchFamily="18" charset="0"/>
            </a:endParaRPr>
          </a:p>
          <a:p>
            <a:pPr marL="0" indent="0">
              <a:buNone/>
            </a:pPr>
            <a:endParaRPr lang="tr-TR"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tr-TR" dirty="0">
                <a:latin typeface="Times New Roman" panose="02020603050405020304" pitchFamily="18" charset="0"/>
                <a:cs typeface="Times New Roman" panose="02020603050405020304" pitchFamily="18" charset="0"/>
              </a:rPr>
              <a:t>Mantıksal veri modellerinin bir diğer adı da gerçekleştirim veri modelleridir</a:t>
            </a:r>
            <a:r>
              <a:rPr lang="tr-TR" dirty="0"/>
              <a:t>.</a:t>
            </a:r>
          </a:p>
        </p:txBody>
      </p:sp>
    </p:spTree>
    <p:extLst>
      <p:ext uri="{BB962C8B-B14F-4D97-AF65-F5344CB8AC3E}">
        <p14:creationId xmlns:p14="http://schemas.microsoft.com/office/powerpoint/2010/main" val="45118953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D2E647-618E-0629-B009-E33EEABF603A}"/>
              </a:ext>
            </a:extLst>
          </p:cNvPr>
          <p:cNvSpPr>
            <a:spLocks noGrp="1"/>
          </p:cNvSpPr>
          <p:nvPr>
            <p:ph type="title"/>
          </p:nvPr>
        </p:nvSpPr>
        <p:spPr/>
        <p:txBody>
          <a:bodyPr/>
          <a:lstStyle/>
          <a:p>
            <a:r>
              <a:rPr lang="tr-TR" dirty="0"/>
              <a:t>FİZİKSEL TASARIM</a:t>
            </a:r>
          </a:p>
        </p:txBody>
      </p:sp>
      <p:sp>
        <p:nvSpPr>
          <p:cNvPr id="3" name="İçerik Yer Tutucusu 2">
            <a:extLst>
              <a:ext uri="{FF2B5EF4-FFF2-40B4-BE49-F238E27FC236}">
                <a16:creationId xmlns:a16="http://schemas.microsoft.com/office/drawing/2014/main" id="{F35E2C41-37AD-428E-0C92-A83BE7A60D4C}"/>
              </a:ext>
            </a:extLst>
          </p:cNvPr>
          <p:cNvSpPr>
            <a:spLocks noGrp="1"/>
          </p:cNvSpPr>
          <p:nvPr>
            <p:ph idx="1"/>
          </p:nvPr>
        </p:nvSpPr>
        <p:spPr/>
        <p:txBody>
          <a:bodyPr/>
          <a:lstStyle/>
          <a:p>
            <a:pPr>
              <a:buFont typeface="Wingdings" panose="05000000000000000000" pitchFamily="2" charset="2"/>
              <a:buChar char="ü"/>
            </a:pPr>
            <a:r>
              <a:rPr lang="tr-TR" dirty="0"/>
              <a:t> Verinin organize edilme şekli belirlenir. </a:t>
            </a:r>
          </a:p>
          <a:p>
            <a:pPr marL="0" indent="0">
              <a:buNone/>
            </a:pPr>
            <a:endParaRPr lang="tr-TR" dirty="0"/>
          </a:p>
          <a:p>
            <a:pPr>
              <a:buFont typeface="Wingdings" panose="05000000000000000000" pitchFamily="2" charset="2"/>
              <a:buChar char="ü"/>
            </a:pPr>
            <a:r>
              <a:rPr lang="tr-TR" dirty="0"/>
              <a:t>İç şema oluşturulur. İç şema, kayıtlar, giriş yöntemleri, depolama yapıları gibi detayları kapsar, tanımlar.</a:t>
            </a:r>
          </a:p>
          <a:p>
            <a:pPr marL="0" indent="0">
              <a:buNone/>
            </a:pPr>
            <a:endParaRPr lang="tr-TR" dirty="0"/>
          </a:p>
          <a:p>
            <a:pPr>
              <a:buFont typeface="Wingdings" panose="05000000000000000000" pitchFamily="2" charset="2"/>
              <a:buChar char="ü"/>
            </a:pPr>
            <a:r>
              <a:rPr lang="tr-TR" dirty="0"/>
              <a:t>Yazılım ve donanıma bağlıdır.</a:t>
            </a:r>
          </a:p>
        </p:txBody>
      </p:sp>
    </p:spTree>
    <p:extLst>
      <p:ext uri="{BB962C8B-B14F-4D97-AF65-F5344CB8AC3E}">
        <p14:creationId xmlns:p14="http://schemas.microsoft.com/office/powerpoint/2010/main" val="45306096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3BB923-DDF3-0460-815F-C3BD47D49547}"/>
              </a:ext>
            </a:extLst>
          </p:cNvPr>
          <p:cNvSpPr>
            <a:spLocks noGrp="1"/>
          </p:cNvSpPr>
          <p:nvPr>
            <p:ph type="ctrTitle" idx="4294967295"/>
          </p:nvPr>
        </p:nvSpPr>
        <p:spPr>
          <a:xfrm>
            <a:off x="1035698" y="1520889"/>
            <a:ext cx="10105053" cy="3303037"/>
          </a:xfrm>
        </p:spPr>
        <p:txBody>
          <a:bodyPr/>
          <a:lstStyle/>
          <a:p>
            <a:r>
              <a:rPr lang="tr-TR" dirty="0"/>
              <a:t>5 – İLİŞKİSEL VE İLİŞKİSEL OLMAYAN VERİ TABANLARI</a:t>
            </a:r>
          </a:p>
        </p:txBody>
      </p:sp>
    </p:spTree>
    <p:extLst>
      <p:ext uri="{BB962C8B-B14F-4D97-AF65-F5344CB8AC3E}">
        <p14:creationId xmlns:p14="http://schemas.microsoft.com/office/powerpoint/2010/main" val="156354905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B7ECC3-7559-454C-BAEC-209CD045B8D2}"/>
              </a:ext>
            </a:extLst>
          </p:cNvPr>
          <p:cNvSpPr>
            <a:spLocks noGrp="1"/>
          </p:cNvSpPr>
          <p:nvPr>
            <p:ph type="title"/>
          </p:nvPr>
        </p:nvSpPr>
        <p:spPr/>
        <p:txBody>
          <a:bodyPr/>
          <a:lstStyle/>
          <a:p>
            <a:r>
              <a:rPr lang="tr-TR" dirty="0"/>
              <a:t>İLİŞKİSEL VERİ TABANI </a:t>
            </a:r>
          </a:p>
        </p:txBody>
      </p:sp>
      <p:sp>
        <p:nvSpPr>
          <p:cNvPr id="3" name="İçerik Yer Tutucusu 2">
            <a:extLst>
              <a:ext uri="{FF2B5EF4-FFF2-40B4-BE49-F238E27FC236}">
                <a16:creationId xmlns:a16="http://schemas.microsoft.com/office/drawing/2014/main" id="{C0A646DC-1ADB-67E1-97B4-5ABAA3DCE703}"/>
              </a:ext>
            </a:extLst>
          </p:cNvPr>
          <p:cNvSpPr>
            <a:spLocks noGrp="1"/>
          </p:cNvSpPr>
          <p:nvPr>
            <p:ph idx="1"/>
          </p:nvPr>
        </p:nvSpPr>
        <p:spPr/>
        <p:txBody>
          <a:bodyPr/>
          <a:lstStyle/>
          <a:p>
            <a:r>
              <a:rPr lang="tr-TR" dirty="0">
                <a:latin typeface="Times New Roman" panose="02020603050405020304" pitchFamily="18" charset="0"/>
                <a:cs typeface="Times New Roman" panose="02020603050405020304" pitchFamily="18" charset="0"/>
              </a:rPr>
              <a:t>Günümüzde en yaygın kullanılan veri tabanı sistemlerindendir. Satır ve sütunlardan meydana gelir. Birbirleriyle ilişkili tablolardan oluşur. Bu yüzden bir ilişkiden söz edebilmek için en az iki tablo olmalıdır. Barındırması gereken temel özellikler: bölünmezlik, tutarlılık, izolasyon ve dayanıklıktır. </a:t>
            </a:r>
          </a:p>
        </p:txBody>
      </p:sp>
    </p:spTree>
    <p:extLst>
      <p:ext uri="{BB962C8B-B14F-4D97-AF65-F5344CB8AC3E}">
        <p14:creationId xmlns:p14="http://schemas.microsoft.com/office/powerpoint/2010/main" val="336554593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9CA0D5-1B7A-7322-303C-873AD807D49A}"/>
              </a:ext>
            </a:extLst>
          </p:cNvPr>
          <p:cNvSpPr>
            <a:spLocks noGrp="1"/>
          </p:cNvSpPr>
          <p:nvPr>
            <p:ph type="title"/>
          </p:nvPr>
        </p:nvSpPr>
        <p:spPr/>
        <p:txBody>
          <a:bodyPr/>
          <a:lstStyle/>
          <a:p>
            <a:r>
              <a:rPr lang="tr-TR" dirty="0"/>
              <a:t>İLİŞKİSEL OLMAYAN VERİ TABANI </a:t>
            </a:r>
          </a:p>
        </p:txBody>
      </p:sp>
      <p:sp>
        <p:nvSpPr>
          <p:cNvPr id="3" name="İçerik Yer Tutucusu 2">
            <a:extLst>
              <a:ext uri="{FF2B5EF4-FFF2-40B4-BE49-F238E27FC236}">
                <a16:creationId xmlns:a16="http://schemas.microsoft.com/office/drawing/2014/main" id="{45EAC9BC-FA77-5285-E740-34D5EDA8B9C6}"/>
              </a:ext>
            </a:extLst>
          </p:cNvPr>
          <p:cNvSpPr>
            <a:spLocks noGrp="1"/>
          </p:cNvSpPr>
          <p:nvPr>
            <p:ph idx="1"/>
          </p:nvPr>
        </p:nvSpPr>
        <p:spPr/>
        <p:txBody>
          <a:bodyPr/>
          <a:lstStyle/>
          <a:p>
            <a:r>
              <a:rPr lang="tr-TR" dirty="0">
                <a:latin typeface="Times New Roman" panose="02020603050405020304" pitchFamily="18" charset="0"/>
                <a:cs typeface="Times New Roman" panose="02020603050405020304" pitchFamily="18" charset="0"/>
              </a:rPr>
              <a:t>İlişkisel olmayan veri tabanları büyük boyutlu ve yüksek performans gerektiren uygulamalar için uygun olan veri tabanıdır. İlişkisel veri tabanlarına göre daha az maliyetlidir. Ancak göreceli olarak yeni bir teknolojidir ve veri tutarlılığı garanti edilemez. E-ticaret, sosyal ağlar, arama motorları gibi alanlarda kullanılır.</a:t>
            </a:r>
          </a:p>
        </p:txBody>
      </p:sp>
    </p:spTree>
    <p:extLst>
      <p:ext uri="{BB962C8B-B14F-4D97-AF65-F5344CB8AC3E}">
        <p14:creationId xmlns:p14="http://schemas.microsoft.com/office/powerpoint/2010/main" val="290707479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F211BC-D305-AB17-A555-9312BC5F7FB7}"/>
              </a:ext>
            </a:extLst>
          </p:cNvPr>
          <p:cNvSpPr>
            <a:spLocks noGrp="1"/>
          </p:cNvSpPr>
          <p:nvPr>
            <p:ph type="title"/>
          </p:nvPr>
        </p:nvSpPr>
        <p:spPr/>
        <p:txBody>
          <a:bodyPr/>
          <a:lstStyle/>
          <a:p>
            <a:r>
              <a:rPr lang="tr-TR" dirty="0"/>
              <a:t>6 – VERİ TABANI MİMARİLERİNİN PERFORMANS KARŞILAŞTIRMASI</a:t>
            </a:r>
          </a:p>
        </p:txBody>
      </p:sp>
      <p:sp>
        <p:nvSpPr>
          <p:cNvPr id="3" name="İçerik Yer Tutucusu 2">
            <a:extLst>
              <a:ext uri="{FF2B5EF4-FFF2-40B4-BE49-F238E27FC236}">
                <a16:creationId xmlns:a16="http://schemas.microsoft.com/office/drawing/2014/main" id="{1D9A8EFF-B4FF-A085-74D2-3C371678F5D7}"/>
              </a:ext>
            </a:extLst>
          </p:cNvPr>
          <p:cNvSpPr>
            <a:spLocks noGrp="1"/>
          </p:cNvSpPr>
          <p:nvPr>
            <p:ph idx="1"/>
          </p:nvPr>
        </p:nvSpPr>
        <p:spPr/>
        <p:txBody>
          <a:bodyPr/>
          <a:lstStyle/>
          <a:p>
            <a:r>
              <a:rPr lang="tr-TR" dirty="0">
                <a:latin typeface="Times New Roman" panose="02020603050405020304" pitchFamily="18" charset="0"/>
                <a:cs typeface="Times New Roman" panose="02020603050405020304" pitchFamily="18" charset="0"/>
              </a:rPr>
              <a:t>Basit sorgu aşamasında ilişkisel olmayan veri tabanına örnek olan </a:t>
            </a:r>
            <a:r>
              <a:rPr lang="tr-TR" dirty="0" err="1">
                <a:latin typeface="Times New Roman" panose="02020603050405020304" pitchFamily="18" charset="0"/>
                <a:cs typeface="Times New Roman" panose="02020603050405020304" pitchFamily="18" charset="0"/>
              </a:rPr>
              <a:t>MongoDB</a:t>
            </a:r>
            <a:r>
              <a:rPr lang="tr-TR" dirty="0">
                <a:latin typeface="Times New Roman" panose="02020603050405020304" pitchFamily="18" charset="0"/>
                <a:cs typeface="Times New Roman" panose="02020603050405020304" pitchFamily="18" charset="0"/>
              </a:rPr>
              <a:t> sorgu sayısı farkı arttıkça  ilişkisel veri tabanına örnek olan MySQL’e göre daha kötü bir performans göstermiştir. Fakat 2 işlemci ve 3 işlemci çekirdeği yapılandırmasından sonraki diğer yüksek işlemci-işlemci çekirdeği sayılarında </a:t>
            </a:r>
            <a:r>
              <a:rPr lang="tr-TR" dirty="0" err="1">
                <a:latin typeface="Times New Roman" panose="02020603050405020304" pitchFamily="18" charset="0"/>
                <a:cs typeface="Times New Roman" panose="02020603050405020304" pitchFamily="18" charset="0"/>
              </a:rPr>
              <a:t>MongoDB</a:t>
            </a:r>
            <a:r>
              <a:rPr lang="tr-TR" dirty="0">
                <a:latin typeface="Times New Roman" panose="02020603050405020304" pitchFamily="18" charset="0"/>
                <a:cs typeface="Times New Roman" panose="02020603050405020304" pitchFamily="18" charset="0"/>
              </a:rPr>
              <a:t> daha fazla avantaj göstermiştir</a:t>
            </a:r>
            <a:r>
              <a:rPr lang="tr-TR" dirty="0"/>
              <a:t>. </a:t>
            </a:r>
          </a:p>
        </p:txBody>
      </p:sp>
    </p:spTree>
    <p:extLst>
      <p:ext uri="{BB962C8B-B14F-4D97-AF65-F5344CB8AC3E}">
        <p14:creationId xmlns:p14="http://schemas.microsoft.com/office/powerpoint/2010/main" val="2364302212"/>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749D13-52DA-9B64-0A65-C90CAA95C6FA}"/>
              </a:ext>
            </a:extLst>
          </p:cNvPr>
          <p:cNvSpPr>
            <a:spLocks noGrp="1"/>
          </p:cNvSpPr>
          <p:nvPr>
            <p:ph type="title"/>
          </p:nvPr>
        </p:nvSpPr>
        <p:spPr/>
        <p:txBody>
          <a:bodyPr/>
          <a:lstStyle/>
          <a:p>
            <a:r>
              <a:rPr lang="tr-TR" dirty="0"/>
              <a:t>6 – VERİ TABANI MİMARİLERİNİN PERFORMANS KARŞILAŞTIRMASI</a:t>
            </a:r>
          </a:p>
        </p:txBody>
      </p:sp>
      <p:sp>
        <p:nvSpPr>
          <p:cNvPr id="3" name="İçerik Yer Tutucusu 2">
            <a:extLst>
              <a:ext uri="{FF2B5EF4-FFF2-40B4-BE49-F238E27FC236}">
                <a16:creationId xmlns:a16="http://schemas.microsoft.com/office/drawing/2014/main" id="{A9529D42-7D61-6981-F490-76BFB388AFD9}"/>
              </a:ext>
            </a:extLst>
          </p:cNvPr>
          <p:cNvSpPr>
            <a:spLocks noGrp="1"/>
          </p:cNvSpPr>
          <p:nvPr>
            <p:ph idx="1"/>
          </p:nvPr>
        </p:nvSpPr>
        <p:spPr/>
        <p:txBody>
          <a:bodyPr/>
          <a:lstStyle/>
          <a:p>
            <a:r>
              <a:rPr lang="tr-TR" dirty="0">
                <a:latin typeface="Times New Roman" panose="02020603050405020304" pitchFamily="18" charset="0"/>
                <a:cs typeface="Times New Roman" panose="02020603050405020304" pitchFamily="18" charset="0"/>
              </a:rPr>
              <a:t>İkinci sorgu kodu uygulamasında MySQL veri tabanı sistemi </a:t>
            </a:r>
            <a:r>
              <a:rPr lang="tr-TR" dirty="0" err="1">
                <a:latin typeface="Times New Roman" panose="02020603050405020304" pitchFamily="18" charset="0"/>
                <a:cs typeface="Times New Roman" panose="02020603050405020304" pitchFamily="18" charset="0"/>
              </a:rPr>
              <a:t>MongoDB</a:t>
            </a:r>
            <a:r>
              <a:rPr lang="tr-TR" dirty="0">
                <a:latin typeface="Times New Roman" panose="02020603050405020304" pitchFamily="18" charset="0"/>
                <a:cs typeface="Times New Roman" panose="02020603050405020304" pitchFamily="18" charset="0"/>
              </a:rPr>
              <a:t> veri tabanına göre ortalama süre ve sorgu sayısı arttıkça daha kötü bir performans ortaya koymuştur. </a:t>
            </a:r>
            <a:r>
              <a:rPr lang="tr-TR" dirty="0" err="1">
                <a:latin typeface="Times New Roman" panose="02020603050405020304" pitchFamily="18" charset="0"/>
                <a:cs typeface="Times New Roman" panose="02020603050405020304" pitchFamily="18" charset="0"/>
              </a:rPr>
              <a:t>MongoDB</a:t>
            </a:r>
            <a:r>
              <a:rPr lang="tr-TR" dirty="0">
                <a:latin typeface="Times New Roman" panose="02020603050405020304" pitchFamily="18" charset="0"/>
                <a:cs typeface="Times New Roman" panose="02020603050405020304" pitchFamily="18" charset="0"/>
              </a:rPr>
              <a:t> veri tabanı sistemi daha az sürede daha çok sorgu yürüterek rakibine göre %40 daha iyi performans göstermiştir.</a:t>
            </a:r>
          </a:p>
        </p:txBody>
      </p:sp>
    </p:spTree>
    <p:extLst>
      <p:ext uri="{BB962C8B-B14F-4D97-AF65-F5344CB8AC3E}">
        <p14:creationId xmlns:p14="http://schemas.microsoft.com/office/powerpoint/2010/main" val="67299444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C99F96-96F5-9C10-A892-F83FDF185DF4}"/>
              </a:ext>
            </a:extLst>
          </p:cNvPr>
          <p:cNvSpPr>
            <a:spLocks noGrp="1"/>
          </p:cNvSpPr>
          <p:nvPr>
            <p:ph type="title"/>
          </p:nvPr>
        </p:nvSpPr>
        <p:spPr/>
        <p:txBody>
          <a:bodyPr/>
          <a:lstStyle/>
          <a:p>
            <a:r>
              <a:rPr lang="tr-TR" dirty="0"/>
              <a:t>6 – VERİ TABANI MİMARİLERİNİN PERFORMANS KARŞILAŞTIRMASI</a:t>
            </a:r>
          </a:p>
        </p:txBody>
      </p:sp>
      <p:sp>
        <p:nvSpPr>
          <p:cNvPr id="3" name="İçerik Yer Tutucusu 2">
            <a:extLst>
              <a:ext uri="{FF2B5EF4-FFF2-40B4-BE49-F238E27FC236}">
                <a16:creationId xmlns:a16="http://schemas.microsoft.com/office/drawing/2014/main" id="{1C596B63-407C-DD59-41BC-3427DBB6EA09}"/>
              </a:ext>
            </a:extLst>
          </p:cNvPr>
          <p:cNvSpPr>
            <a:spLocks noGrp="1"/>
          </p:cNvSpPr>
          <p:nvPr>
            <p:ph idx="1"/>
          </p:nvPr>
        </p:nvSpPr>
        <p:spPr/>
        <p:txBody>
          <a:bodyPr/>
          <a:lstStyle/>
          <a:p>
            <a:r>
              <a:rPr lang="tr-TR" dirty="0">
                <a:latin typeface="Times New Roman" panose="02020603050405020304" pitchFamily="18" charset="0"/>
                <a:cs typeface="Times New Roman" panose="02020603050405020304" pitchFamily="18" charset="0"/>
              </a:rPr>
              <a:t>MySQL veri tabanı sistemi </a:t>
            </a:r>
            <a:r>
              <a:rPr lang="tr-TR" dirty="0" err="1">
                <a:latin typeface="Times New Roman" panose="02020603050405020304" pitchFamily="18" charset="0"/>
                <a:cs typeface="Times New Roman" panose="02020603050405020304" pitchFamily="18" charset="0"/>
              </a:rPr>
              <a:t>MongoDB’ye</a:t>
            </a:r>
            <a:r>
              <a:rPr lang="tr-TR" dirty="0">
                <a:latin typeface="Times New Roman" panose="02020603050405020304" pitchFamily="18" charset="0"/>
                <a:cs typeface="Times New Roman" panose="02020603050405020304" pitchFamily="18" charset="0"/>
              </a:rPr>
              <a:t> göre sorgu süresi, veri kayıt sayısı arttıkça daha iyi bir performans göstermiştir. </a:t>
            </a:r>
          </a:p>
          <a:p>
            <a:r>
              <a:rPr lang="tr-TR" dirty="0">
                <a:latin typeface="Times New Roman" panose="02020603050405020304" pitchFamily="18" charset="0"/>
                <a:cs typeface="Times New Roman" panose="02020603050405020304" pitchFamily="18" charset="0"/>
              </a:rPr>
              <a:t>Üçüncü sorgu testine gelindiğinde MySQL veri tabanı sisteminin 2x4 işlemcide en iyi performansı gösterdiği görülmektedir. Fakat 2x1 ve 3x1 işlemcilerde her iki veri tabanı için performans sorunu olduğu görülmektedir. Bu performans sorunu MySQL’de daha belirgin haldedir.</a:t>
            </a:r>
          </a:p>
        </p:txBody>
      </p:sp>
    </p:spTree>
    <p:extLst>
      <p:ext uri="{BB962C8B-B14F-4D97-AF65-F5344CB8AC3E}">
        <p14:creationId xmlns:p14="http://schemas.microsoft.com/office/powerpoint/2010/main" val="429068077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728CE2-1004-5FCB-9384-785F626A3F66}"/>
              </a:ext>
            </a:extLst>
          </p:cNvPr>
          <p:cNvSpPr>
            <a:spLocks noGrp="1"/>
          </p:cNvSpPr>
          <p:nvPr>
            <p:ph type="title"/>
          </p:nvPr>
        </p:nvSpPr>
        <p:spPr/>
        <p:txBody>
          <a:bodyPr/>
          <a:lstStyle/>
          <a:p>
            <a:r>
              <a:rPr lang="tr-TR" dirty="0"/>
              <a:t>6 – VERİ TABANI MİMARİLERİNİN PERFORMANS KARŞILAŞTIRMASI</a:t>
            </a:r>
          </a:p>
        </p:txBody>
      </p:sp>
      <p:sp>
        <p:nvSpPr>
          <p:cNvPr id="3" name="İçerik Yer Tutucusu 2">
            <a:extLst>
              <a:ext uri="{FF2B5EF4-FFF2-40B4-BE49-F238E27FC236}">
                <a16:creationId xmlns:a16="http://schemas.microsoft.com/office/drawing/2014/main" id="{EB30AFAD-7750-05BA-0995-B428331EE33B}"/>
              </a:ext>
            </a:extLst>
          </p:cNvPr>
          <p:cNvSpPr>
            <a:spLocks noGrp="1"/>
          </p:cNvSpPr>
          <p:nvPr>
            <p:ph idx="1"/>
          </p:nvPr>
        </p:nvSpPr>
        <p:spPr/>
        <p:txBody>
          <a:bodyPr/>
          <a:lstStyle/>
          <a:p>
            <a:r>
              <a:rPr lang="tr-TR" dirty="0">
                <a:latin typeface="Times New Roman" panose="02020603050405020304" pitchFamily="18" charset="0"/>
                <a:cs typeface="Times New Roman" panose="02020603050405020304" pitchFamily="18" charset="0"/>
              </a:rPr>
              <a:t>Üçüncü sorgu testinde MySQL veri tabanı sisteminin </a:t>
            </a:r>
            <a:r>
              <a:rPr lang="tr-TR" dirty="0" err="1">
                <a:latin typeface="Times New Roman" panose="02020603050405020304" pitchFamily="18" charset="0"/>
                <a:cs typeface="Times New Roman" panose="02020603050405020304" pitchFamily="18" charset="0"/>
              </a:rPr>
              <a:t>MongoDB’ye</a:t>
            </a:r>
            <a:r>
              <a:rPr lang="tr-TR" dirty="0">
                <a:latin typeface="Times New Roman" panose="02020603050405020304" pitchFamily="18" charset="0"/>
                <a:cs typeface="Times New Roman" panose="02020603050405020304" pitchFamily="18" charset="0"/>
              </a:rPr>
              <a:t> göre ortalama sorgu süreleri, veri kayıt sayısı arttıkça oldukça belirgin bir performans kötülüğü göstermiştir. MySQL veri tabanının sorguları işleme ve sonuçlandırma süresi ortalamasının oldukça yüksek olduğu gözlemlenmiştir. Bu testte </a:t>
            </a:r>
            <a:r>
              <a:rPr lang="tr-TR" dirty="0" err="1">
                <a:latin typeface="Times New Roman" panose="02020603050405020304" pitchFamily="18" charset="0"/>
                <a:cs typeface="Times New Roman" panose="02020603050405020304" pitchFamily="18" charset="0"/>
              </a:rPr>
              <a:t>MongoDB</a:t>
            </a:r>
            <a:r>
              <a:rPr lang="tr-TR" dirty="0">
                <a:latin typeface="Times New Roman" panose="02020603050405020304" pitchFamily="18" charset="0"/>
                <a:cs typeface="Times New Roman" panose="02020603050405020304" pitchFamily="18" charset="0"/>
              </a:rPr>
              <a:t> daha belirgin ve istikrarlı bir performans göstermektedir</a:t>
            </a:r>
            <a:r>
              <a:rPr lang="tr-TR" dirty="0"/>
              <a:t>.</a:t>
            </a:r>
          </a:p>
        </p:txBody>
      </p:sp>
    </p:spTree>
    <p:extLst>
      <p:ext uri="{BB962C8B-B14F-4D97-AF65-F5344CB8AC3E}">
        <p14:creationId xmlns:p14="http://schemas.microsoft.com/office/powerpoint/2010/main" val="21429783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AA5EA5-5B2B-502C-3A6B-F856BFB64A60}"/>
              </a:ext>
            </a:extLst>
          </p:cNvPr>
          <p:cNvSpPr>
            <a:spLocks noGrp="1"/>
          </p:cNvSpPr>
          <p:nvPr>
            <p:ph type="title"/>
          </p:nvPr>
        </p:nvSpPr>
        <p:spPr/>
        <p:txBody>
          <a:bodyPr/>
          <a:lstStyle/>
          <a:p>
            <a:r>
              <a:rPr lang="tr-TR" dirty="0"/>
              <a:t>6 – VERİ TABANI MİMARİLERİNİN PERFORMANS KARŞILAŞTIRMASI</a:t>
            </a:r>
          </a:p>
        </p:txBody>
      </p:sp>
      <p:sp>
        <p:nvSpPr>
          <p:cNvPr id="3" name="İçerik Yer Tutucusu 2">
            <a:extLst>
              <a:ext uri="{FF2B5EF4-FFF2-40B4-BE49-F238E27FC236}">
                <a16:creationId xmlns:a16="http://schemas.microsoft.com/office/drawing/2014/main" id="{1F97FB17-3055-4694-7BA0-E778B2C7DF0D}"/>
              </a:ext>
            </a:extLst>
          </p:cNvPr>
          <p:cNvSpPr>
            <a:spLocks noGrp="1"/>
          </p:cNvSpPr>
          <p:nvPr>
            <p:ph idx="1"/>
          </p:nvPr>
        </p:nvSpPr>
        <p:spPr/>
        <p:txBody>
          <a:bodyPr/>
          <a:lstStyle/>
          <a:p>
            <a:r>
              <a:rPr lang="tr-TR" dirty="0">
                <a:latin typeface="Times New Roman" panose="02020603050405020304" pitchFamily="18" charset="0"/>
                <a:cs typeface="Times New Roman" panose="02020603050405020304" pitchFamily="18" charset="0"/>
              </a:rPr>
              <a:t>Son olarak veri tabanına veri ekleme ve veri tabanından veri silme testi uygulanmıştır. Bu testlerde ise </a:t>
            </a:r>
            <a:r>
              <a:rPr lang="tr-TR" dirty="0" err="1">
                <a:latin typeface="Times New Roman" panose="02020603050405020304" pitchFamily="18" charset="0"/>
                <a:cs typeface="Times New Roman" panose="02020603050405020304" pitchFamily="18" charset="0"/>
              </a:rPr>
              <a:t>MongoDB’nin</a:t>
            </a:r>
            <a:r>
              <a:rPr lang="tr-TR" dirty="0">
                <a:latin typeface="Times New Roman" panose="02020603050405020304" pitchFamily="18" charset="0"/>
                <a:cs typeface="Times New Roman" panose="02020603050405020304" pitchFamily="18" charset="0"/>
              </a:rPr>
              <a:t> veri ekleme işlemi MySQL’e göre çok daha iyidir. Veri silme işleminde ise iki veri tabanı sisteminin de benzer olduğu fakat silinecek kayıt artışı ile birlikte </a:t>
            </a:r>
            <a:r>
              <a:rPr lang="tr-TR" dirty="0" err="1">
                <a:latin typeface="Times New Roman" panose="02020603050405020304" pitchFamily="18" charset="0"/>
                <a:cs typeface="Times New Roman" panose="02020603050405020304" pitchFamily="18" charset="0"/>
              </a:rPr>
              <a:t>MySQL’nin</a:t>
            </a:r>
            <a:r>
              <a:rPr lang="tr-TR" dirty="0">
                <a:latin typeface="Times New Roman" panose="02020603050405020304" pitchFamily="18" charset="0"/>
                <a:cs typeface="Times New Roman" panose="02020603050405020304" pitchFamily="18" charset="0"/>
              </a:rPr>
              <a:t> daha iyi performans gösterdiği gözlemlenmiştir.</a:t>
            </a:r>
          </a:p>
        </p:txBody>
      </p:sp>
    </p:spTree>
    <p:extLst>
      <p:ext uri="{BB962C8B-B14F-4D97-AF65-F5344CB8AC3E}">
        <p14:creationId xmlns:p14="http://schemas.microsoft.com/office/powerpoint/2010/main" val="355063636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F6A650-DF77-36E5-7948-DD3D5CC9B3EB}"/>
              </a:ext>
            </a:extLst>
          </p:cNvPr>
          <p:cNvSpPr>
            <a:spLocks noGrp="1"/>
          </p:cNvSpPr>
          <p:nvPr>
            <p:ph type="title"/>
          </p:nvPr>
        </p:nvSpPr>
        <p:spPr/>
        <p:txBody>
          <a:bodyPr/>
          <a:lstStyle/>
          <a:p>
            <a:r>
              <a:rPr lang="tr-TR" dirty="0"/>
              <a:t>2 – BİLİŞİM SİSTEMLERİ VE YÖNETİMİ</a:t>
            </a:r>
          </a:p>
        </p:txBody>
      </p:sp>
      <p:sp>
        <p:nvSpPr>
          <p:cNvPr id="3" name="İçerik Yer Tutucusu 2">
            <a:extLst>
              <a:ext uri="{FF2B5EF4-FFF2-40B4-BE49-F238E27FC236}">
                <a16:creationId xmlns:a16="http://schemas.microsoft.com/office/drawing/2014/main" id="{48066256-D882-03C8-0FBA-38E78D38CDB8}"/>
              </a:ext>
            </a:extLst>
          </p:cNvPr>
          <p:cNvSpPr>
            <a:spLocks noGrp="1"/>
          </p:cNvSpPr>
          <p:nvPr>
            <p:ph idx="1"/>
          </p:nvPr>
        </p:nvSpPr>
        <p:spPr>
          <a:xfrm>
            <a:off x="1141412" y="1810138"/>
            <a:ext cx="9905999" cy="4506685"/>
          </a:xfrm>
        </p:spPr>
        <p:txBody>
          <a:bodyPr>
            <a:normAutofit/>
          </a:bodyPr>
          <a:lstStyle/>
          <a:p>
            <a:pPr>
              <a:buFont typeface="Wingdings" panose="05000000000000000000" pitchFamily="2" charset="2"/>
              <a:buChar char="Ø"/>
            </a:pPr>
            <a:r>
              <a:rPr lang="tr-TR" sz="1800" dirty="0"/>
              <a:t>Bilişim sistemi, kısaca; organizasyonlarda bilgiyi toplamak, bu bilgiyi düzenlemek, işlemek ve saklamak için kullanılan sistem türüdür.</a:t>
            </a:r>
          </a:p>
          <a:p>
            <a:pPr>
              <a:buFont typeface="Wingdings" panose="05000000000000000000" pitchFamily="2" charset="2"/>
              <a:buChar char="Ø"/>
            </a:pPr>
            <a:r>
              <a:rPr lang="tr-TR" sz="1800" dirty="0"/>
              <a:t>Bilişim sistemlerinin üç temel aktivitesi vardır.</a:t>
            </a:r>
          </a:p>
          <a:p>
            <a:pPr marL="742950" lvl="1" indent="-285750">
              <a:buFont typeface="+mj-lt"/>
              <a:buAutoNum type="romanLcPeriod"/>
            </a:pPr>
            <a:r>
              <a:rPr lang="tr-TR" sz="1600" dirty="0">
                <a:latin typeface="Times New Roman" panose="02020603050405020304" pitchFamily="18" charset="0"/>
                <a:cs typeface="Times New Roman" panose="02020603050405020304" pitchFamily="18" charset="0"/>
              </a:rPr>
              <a:t>Girdi</a:t>
            </a:r>
          </a:p>
          <a:p>
            <a:pPr marL="742950" lvl="1" indent="-285750">
              <a:buFont typeface="+mj-lt"/>
              <a:buAutoNum type="romanLcPeriod"/>
            </a:pPr>
            <a:r>
              <a:rPr lang="tr-TR" sz="1600" dirty="0">
                <a:latin typeface="Times New Roman" panose="02020603050405020304" pitchFamily="18" charset="0"/>
                <a:cs typeface="Times New Roman" panose="02020603050405020304" pitchFamily="18" charset="0"/>
              </a:rPr>
              <a:t>İşlem</a:t>
            </a:r>
          </a:p>
          <a:p>
            <a:pPr marL="742950" lvl="1" indent="-285750">
              <a:buFont typeface="+mj-lt"/>
              <a:buAutoNum type="romanLcPeriod"/>
            </a:pPr>
            <a:r>
              <a:rPr lang="tr-TR" sz="1600" dirty="0">
                <a:latin typeface="Times New Roman" panose="02020603050405020304" pitchFamily="18" charset="0"/>
                <a:cs typeface="Times New Roman" panose="02020603050405020304" pitchFamily="18" charset="0"/>
              </a:rPr>
              <a:t>Çıktı</a:t>
            </a:r>
          </a:p>
          <a:p>
            <a:pPr>
              <a:buFont typeface="Wingdings" panose="05000000000000000000" pitchFamily="2" charset="2"/>
              <a:buChar char="Ø"/>
            </a:pPr>
            <a:r>
              <a:rPr lang="tr-TR" sz="1800" dirty="0">
                <a:latin typeface="Times New Roman" panose="02020603050405020304" pitchFamily="18" charset="0"/>
                <a:cs typeface="Times New Roman" panose="02020603050405020304" pitchFamily="18" charset="0"/>
              </a:rPr>
              <a:t>Bilişim sistemleri bilişim teknolojileri altyapısından da yararlanan çözüm odaklı sistemlerdir. Bilişim sistemlerini etkin bir şekilde kullanmak için yönetim kabiliyetine ve teknolojiye hakim olmak gerekir</a:t>
            </a:r>
            <a:r>
              <a:rPr lang="tr-TR" sz="1600" dirty="0"/>
              <a:t>.</a:t>
            </a:r>
          </a:p>
          <a:p>
            <a:pPr>
              <a:buFont typeface="Wingdings" panose="05000000000000000000" pitchFamily="2" charset="2"/>
              <a:buChar char="Ø"/>
            </a:pPr>
            <a:r>
              <a:rPr lang="tr-TR" sz="1800" dirty="0">
                <a:latin typeface="Times New Roman" panose="02020603050405020304" pitchFamily="18" charset="0"/>
                <a:cs typeface="Times New Roman" panose="02020603050405020304" pitchFamily="18" charset="0"/>
              </a:rPr>
              <a:t>Özet olarak bilişim sistemleri, veri organizasyonlarında bilgiyi yönetmek için kritik öneme sahiptir. Kullanım süreci verimli olduğunda bilişim sistemleri, işletmelerin verimliliğini arttırabilir.</a:t>
            </a:r>
          </a:p>
          <a:p>
            <a:pPr marL="0" indent="0">
              <a:buNone/>
            </a:pPr>
            <a:endParaRPr lang="tr-TR" sz="1600" dirty="0"/>
          </a:p>
          <a:p>
            <a:pPr marL="0" indent="0">
              <a:buNone/>
            </a:pPr>
            <a:endParaRPr lang="tr-TR" sz="1600" dirty="0">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075AF22A-13FC-6F64-6137-A96C952647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6142" y="-223936"/>
            <a:ext cx="2125858" cy="2034074"/>
          </a:xfrm>
          <a:prstGeom prst="rect">
            <a:avLst/>
          </a:prstGeom>
        </p:spPr>
      </p:pic>
    </p:spTree>
    <p:extLst>
      <p:ext uri="{BB962C8B-B14F-4D97-AF65-F5344CB8AC3E}">
        <p14:creationId xmlns:p14="http://schemas.microsoft.com/office/powerpoint/2010/main" val="308877597"/>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E43F728-A935-9138-5ED4-29EBC5BB7539}"/>
              </a:ext>
            </a:extLst>
          </p:cNvPr>
          <p:cNvSpPr>
            <a:spLocks noGrp="1"/>
          </p:cNvSpPr>
          <p:nvPr>
            <p:ph type="title"/>
          </p:nvPr>
        </p:nvSpPr>
        <p:spPr/>
        <p:txBody>
          <a:bodyPr/>
          <a:lstStyle/>
          <a:p>
            <a:r>
              <a:rPr lang="tr-TR" dirty="0"/>
              <a:t>ÖZET</a:t>
            </a:r>
          </a:p>
        </p:txBody>
      </p:sp>
      <p:sp>
        <p:nvSpPr>
          <p:cNvPr id="3" name="İçerik Yer Tutucusu 2">
            <a:extLst>
              <a:ext uri="{FF2B5EF4-FFF2-40B4-BE49-F238E27FC236}">
                <a16:creationId xmlns:a16="http://schemas.microsoft.com/office/drawing/2014/main" id="{1AEDD800-9227-C490-5489-66C150C69D3B}"/>
              </a:ext>
            </a:extLst>
          </p:cNvPr>
          <p:cNvSpPr>
            <a:spLocks noGrp="1"/>
          </p:cNvSpPr>
          <p:nvPr>
            <p:ph idx="1"/>
          </p:nvPr>
        </p:nvSpPr>
        <p:spPr/>
        <p:txBody>
          <a:bodyPr/>
          <a:lstStyle/>
          <a:p>
            <a:r>
              <a:rPr lang="tr-TR" dirty="0">
                <a:latin typeface="Times New Roman" panose="02020603050405020304" pitchFamily="18" charset="0"/>
                <a:cs typeface="Times New Roman" panose="02020603050405020304" pitchFamily="18" charset="0"/>
              </a:rPr>
              <a:t>Toparlayacak olursak </a:t>
            </a:r>
            <a:r>
              <a:rPr lang="tr-TR" dirty="0" err="1">
                <a:latin typeface="Times New Roman" panose="02020603050405020304" pitchFamily="18" charset="0"/>
                <a:cs typeface="Times New Roman" panose="02020603050405020304" pitchFamily="18" charset="0"/>
              </a:rPr>
              <a:t>heri</a:t>
            </a:r>
            <a:r>
              <a:rPr lang="tr-TR" dirty="0">
                <a:latin typeface="Times New Roman" panose="02020603050405020304" pitchFamily="18" charset="0"/>
                <a:cs typeface="Times New Roman" panose="02020603050405020304" pitchFamily="18" charset="0"/>
              </a:rPr>
              <a:t> iki veri tabanı sisteminin de kendine özgü avantaj ve dezavantajları bulunmaktadır. Hangi veri tabanı sisteminin seçileceği uygulamanın veya kullanıcının ihtiyaçlarına veya gereksinimlerine bağlıdır. İşlemci ve çekirdek konfigürasyonları da alınacak performanslarda elbette etkili olacaktır. </a:t>
            </a:r>
            <a:r>
              <a:rPr lang="tr-TR" dirty="0" err="1">
                <a:latin typeface="Times New Roman" panose="02020603050405020304" pitchFamily="18" charset="0"/>
                <a:cs typeface="Times New Roman" panose="02020603050405020304" pitchFamily="18" charset="0"/>
              </a:rPr>
              <a:t>NoSQL</a:t>
            </a:r>
            <a:r>
              <a:rPr lang="tr-TR" dirty="0">
                <a:latin typeface="Times New Roman" panose="02020603050405020304" pitchFamily="18" charset="0"/>
                <a:cs typeface="Times New Roman" panose="02020603050405020304" pitchFamily="18" charset="0"/>
              </a:rPr>
              <a:t> büyük boyutlu veri ve karmaşık yapılar için daha iyi bir seçim olabilecekken MySQL basit sorgular ve veri silme işlemleri için daha iyi bir seçenek olacaktır.</a:t>
            </a:r>
          </a:p>
        </p:txBody>
      </p:sp>
    </p:spTree>
    <p:extLst>
      <p:ext uri="{BB962C8B-B14F-4D97-AF65-F5344CB8AC3E}">
        <p14:creationId xmlns:p14="http://schemas.microsoft.com/office/powerpoint/2010/main" val="92311516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974F0F-75CA-7D3F-5BA4-7F8EB7DB293D}"/>
              </a:ext>
            </a:extLst>
          </p:cNvPr>
          <p:cNvSpPr>
            <a:spLocks noGrp="1"/>
          </p:cNvSpPr>
          <p:nvPr>
            <p:ph type="title"/>
          </p:nvPr>
        </p:nvSpPr>
        <p:spPr/>
        <p:txBody>
          <a:bodyPr>
            <a:normAutofit fontScale="90000"/>
          </a:bodyPr>
          <a:lstStyle/>
          <a:p>
            <a:r>
              <a:rPr lang="tr-TR" dirty="0"/>
              <a:t>3 – VERİ TABANI VE VERİ TABANI YÖNETİM SİSTEMLERİ</a:t>
            </a:r>
            <a:br>
              <a:rPr lang="tr-TR" dirty="0"/>
            </a:br>
            <a:endParaRPr lang="tr-TR" dirty="0"/>
          </a:p>
        </p:txBody>
      </p:sp>
      <p:pic>
        <p:nvPicPr>
          <p:cNvPr id="5" name="İçerik Yer Tutucusu 4">
            <a:extLst>
              <a:ext uri="{FF2B5EF4-FFF2-40B4-BE49-F238E27FC236}">
                <a16:creationId xmlns:a16="http://schemas.microsoft.com/office/drawing/2014/main" id="{CC8D8563-79FF-EC3D-1F90-613E5E38E5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8957" y="1428968"/>
            <a:ext cx="8530072" cy="4977924"/>
          </a:xfrm>
        </p:spPr>
      </p:pic>
    </p:spTree>
    <p:extLst>
      <p:ext uri="{BB962C8B-B14F-4D97-AF65-F5344CB8AC3E}">
        <p14:creationId xmlns:p14="http://schemas.microsoft.com/office/powerpoint/2010/main" val="89109271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0BF90E-DD86-867C-B8F5-657517634781}"/>
              </a:ext>
            </a:extLst>
          </p:cNvPr>
          <p:cNvSpPr>
            <a:spLocks noGrp="1"/>
          </p:cNvSpPr>
          <p:nvPr>
            <p:ph type="title"/>
          </p:nvPr>
        </p:nvSpPr>
        <p:spPr/>
        <p:txBody>
          <a:bodyPr/>
          <a:lstStyle/>
          <a:p>
            <a:r>
              <a:rPr lang="tr-TR" dirty="0"/>
              <a:t>3 – VERİ TABANI VE VERİ TABANI YÖNETİM SİSTEMLERİ</a:t>
            </a:r>
          </a:p>
        </p:txBody>
      </p:sp>
      <p:sp>
        <p:nvSpPr>
          <p:cNvPr id="3" name="İçerik Yer Tutucusu 2">
            <a:extLst>
              <a:ext uri="{FF2B5EF4-FFF2-40B4-BE49-F238E27FC236}">
                <a16:creationId xmlns:a16="http://schemas.microsoft.com/office/drawing/2014/main" id="{45593BC0-05F9-D95B-B2FC-CF68B0D90EE3}"/>
              </a:ext>
            </a:extLst>
          </p:cNvPr>
          <p:cNvSpPr>
            <a:spLocks noGrp="1"/>
          </p:cNvSpPr>
          <p:nvPr>
            <p:ph idx="1"/>
          </p:nvPr>
        </p:nvSpPr>
        <p:spPr>
          <a:xfrm>
            <a:off x="1141412" y="2097088"/>
            <a:ext cx="9905999" cy="4281942"/>
          </a:xfrm>
        </p:spPr>
        <p:txBody>
          <a:bodyPr>
            <a:normAutofit lnSpcReduction="10000"/>
          </a:bodyPr>
          <a:lstStyle/>
          <a:p>
            <a:pPr marL="0" indent="0">
              <a:buNone/>
            </a:pPr>
            <a:r>
              <a:rPr lang="tr-TR" dirty="0">
                <a:latin typeface="Times New Roman" panose="02020603050405020304" pitchFamily="18" charset="0"/>
                <a:cs typeface="Times New Roman" panose="02020603050405020304" pitchFamily="18" charset="0"/>
              </a:rPr>
              <a:t>- VERİ TABANI</a:t>
            </a:r>
          </a:p>
          <a:p>
            <a:pPr marL="0" indent="0">
              <a:buNone/>
            </a:pPr>
            <a:r>
              <a:rPr lang="tr-TR" dirty="0">
                <a:latin typeface="Times New Roman" panose="02020603050405020304" pitchFamily="18" charset="0"/>
                <a:cs typeface="Times New Roman" panose="02020603050405020304" pitchFamily="18" charset="0"/>
              </a:rPr>
              <a:t>Tanım:</a:t>
            </a:r>
            <a:r>
              <a:rPr lang="tr-TR" sz="2000" dirty="0">
                <a:latin typeface="Times New Roman" panose="02020603050405020304" pitchFamily="18" charset="0"/>
                <a:cs typeface="Times New Roman" panose="02020603050405020304" pitchFamily="18" charset="0"/>
              </a:rPr>
              <a:t> </a:t>
            </a:r>
            <a:r>
              <a:rPr lang="tr-TR" sz="1800" dirty="0">
                <a:latin typeface="Times New Roman" panose="02020603050405020304" pitchFamily="18" charset="0"/>
                <a:cs typeface="Times New Roman" panose="02020603050405020304" pitchFamily="18" charset="0"/>
              </a:rPr>
              <a:t>Kullanım amacına uygun olarak düzenlenmiş veri topluluğudur.</a:t>
            </a:r>
          </a:p>
          <a:p>
            <a:pPr marL="0" indent="0">
              <a:buNone/>
            </a:pPr>
            <a:r>
              <a:rPr lang="tr-TR" dirty="0">
                <a:latin typeface="Times New Roman" panose="02020603050405020304" pitchFamily="18" charset="0"/>
                <a:cs typeface="Times New Roman" panose="02020603050405020304" pitchFamily="18" charset="0"/>
              </a:rPr>
              <a:t>Özellikleri:</a:t>
            </a:r>
            <a:r>
              <a:rPr lang="tr-TR" sz="1800" dirty="0">
                <a:latin typeface="Times New Roman" panose="02020603050405020304" pitchFamily="18" charset="0"/>
                <a:cs typeface="Times New Roman" panose="02020603050405020304" pitchFamily="18" charset="0"/>
              </a:rPr>
              <a:t> Birbiriyle ilişki içinde olan veriler barındırır. Mantıksal ve fiziksel tanımları vardır. Gerçek nesneleri ve ilişkileri modeller. </a:t>
            </a:r>
          </a:p>
          <a:p>
            <a:pPr marL="0" indent="0">
              <a:buNone/>
            </a:pPr>
            <a:r>
              <a:rPr lang="tr-TR" sz="1800" dirty="0">
                <a:latin typeface="Times New Roman" panose="02020603050405020304" pitchFamily="18" charset="0"/>
                <a:cs typeface="Times New Roman" panose="02020603050405020304" pitchFamily="18" charset="0"/>
              </a:rPr>
              <a:t>Veri tabanı yönetim sistemleri, verilere aynı anda birden fazla bağlantı sağlar. Verilerin depolanmasını, kullanımını ve erişilebilirliğini yönetir.</a:t>
            </a:r>
          </a:p>
          <a:p>
            <a:pPr marL="0" indent="0">
              <a:buNone/>
            </a:pPr>
            <a:r>
              <a:rPr lang="tr-TR" sz="1800" dirty="0">
                <a:latin typeface="Times New Roman" panose="02020603050405020304" pitchFamily="18" charset="0"/>
                <a:cs typeface="Times New Roman" panose="02020603050405020304" pitchFamily="18" charset="0"/>
              </a:rPr>
              <a:t>Veri tabanı sistemi; veri tabanı, veri tabanı yönetim sistemi, uygulamalar ve arayüzlerden oluşur.</a:t>
            </a:r>
          </a:p>
          <a:p>
            <a:pPr marL="0" indent="0">
              <a:buNone/>
            </a:pPr>
            <a:r>
              <a:rPr lang="tr-TR" sz="1800" dirty="0">
                <a:latin typeface="Times New Roman" panose="02020603050405020304" pitchFamily="18" charset="0"/>
                <a:cs typeface="Times New Roman" panose="02020603050405020304" pitchFamily="18" charset="0"/>
              </a:rPr>
              <a:t>Özet olarak veri tabanı, verileri saklamak ve yönetmek için kullanılan bir sistemdir. Veri tabanı yönetim sistemi veri tabanı ile kullanıcılar arasındaki bağlantıyı sağlar. Veri tabanı sistemi ise veri yönetiminin kolay ve güvenli bir şekilde yapılmasını sağlar.</a:t>
            </a:r>
          </a:p>
          <a:p>
            <a:pPr marL="0" indent="0">
              <a:buNone/>
            </a:pPr>
            <a:endParaRPr lang="tr-TR" sz="1800" dirty="0">
              <a:latin typeface="Times New Roman" panose="02020603050405020304" pitchFamily="18" charset="0"/>
              <a:cs typeface="Times New Roman" panose="02020603050405020304" pitchFamily="18" charset="0"/>
            </a:endParaRPr>
          </a:p>
          <a:p>
            <a:pPr marL="0" indent="0">
              <a:buNone/>
            </a:pPr>
            <a:endParaRPr lang="tr-TR" dirty="0"/>
          </a:p>
        </p:txBody>
      </p:sp>
    </p:spTree>
    <p:extLst>
      <p:ext uri="{BB962C8B-B14F-4D97-AF65-F5344CB8AC3E}">
        <p14:creationId xmlns:p14="http://schemas.microsoft.com/office/powerpoint/2010/main" val="164262380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4F143A-ED46-2E95-EE8B-383BB2F21052}"/>
              </a:ext>
            </a:extLst>
          </p:cNvPr>
          <p:cNvSpPr>
            <a:spLocks noGrp="1"/>
          </p:cNvSpPr>
          <p:nvPr>
            <p:ph type="title"/>
          </p:nvPr>
        </p:nvSpPr>
        <p:spPr/>
        <p:txBody>
          <a:bodyPr/>
          <a:lstStyle/>
          <a:p>
            <a:r>
              <a:rPr lang="tr-TR" dirty="0"/>
              <a:t>VERİ TABANI MODELLERİ</a:t>
            </a:r>
          </a:p>
        </p:txBody>
      </p:sp>
      <p:sp>
        <p:nvSpPr>
          <p:cNvPr id="3" name="İçerik Yer Tutucusu 2">
            <a:extLst>
              <a:ext uri="{FF2B5EF4-FFF2-40B4-BE49-F238E27FC236}">
                <a16:creationId xmlns:a16="http://schemas.microsoft.com/office/drawing/2014/main" id="{29BC0EC1-7F74-5DD0-821B-1C1790AA8D4B}"/>
              </a:ext>
            </a:extLst>
          </p:cNvPr>
          <p:cNvSpPr>
            <a:spLocks noGrp="1"/>
          </p:cNvSpPr>
          <p:nvPr>
            <p:ph idx="1"/>
          </p:nvPr>
        </p:nvSpPr>
        <p:spPr>
          <a:xfrm>
            <a:off x="1141412" y="1744824"/>
            <a:ext cx="9905999" cy="4494658"/>
          </a:xfrm>
        </p:spPr>
        <p:txBody>
          <a:bodyPr>
            <a:normAutofit fontScale="92500"/>
          </a:bodyPr>
          <a:lstStyle/>
          <a:p>
            <a:r>
              <a:rPr lang="tr-TR" dirty="0">
                <a:latin typeface="Times New Roman" panose="02020603050405020304" pitchFamily="18" charset="0"/>
                <a:cs typeface="Times New Roman" panose="02020603050405020304" pitchFamily="18" charset="0"/>
              </a:rPr>
              <a:t>Düz Model (Tablo Modeli) : </a:t>
            </a:r>
            <a:r>
              <a:rPr lang="tr-TR" sz="1800" dirty="0">
                <a:latin typeface="Times New Roman" panose="02020603050405020304" pitchFamily="18" charset="0"/>
                <a:cs typeface="Times New Roman" panose="02020603050405020304" pitchFamily="18" charset="0"/>
              </a:rPr>
              <a:t>Satır  ve sütunlardan oluşur. Satırlarda veri grupları sütunlarda ise verilerin benzer özellikleri yer alır. Bir siteye giriş yapmak için gereken kullanıcı adı ve şifrenin tutulduğu veri tabanı bu gruba örnek olarak verilebilir.</a:t>
            </a:r>
          </a:p>
          <a:p>
            <a:pPr marL="0" indent="0">
              <a:buNone/>
            </a:pPr>
            <a:endParaRPr lang="tr-TR" sz="1800" dirty="0">
              <a:latin typeface="Times New Roman" panose="02020603050405020304" pitchFamily="18" charset="0"/>
              <a:cs typeface="Times New Roman" panose="02020603050405020304" pitchFamily="18" charset="0"/>
            </a:endParaRPr>
          </a:p>
          <a:p>
            <a:r>
              <a:rPr lang="tr-TR" dirty="0">
                <a:latin typeface="Times New Roman" panose="02020603050405020304" pitchFamily="18" charset="0"/>
                <a:cs typeface="Times New Roman" panose="02020603050405020304" pitchFamily="18" charset="0"/>
              </a:rPr>
              <a:t>Hiyerarşik Veri Modeli : </a:t>
            </a:r>
            <a:r>
              <a:rPr lang="tr-TR" sz="1800" dirty="0">
                <a:latin typeface="Times New Roman" panose="02020603050405020304" pitchFamily="18" charset="0"/>
                <a:cs typeface="Times New Roman" panose="02020603050405020304" pitchFamily="18" charset="0"/>
              </a:rPr>
              <a:t>Adını veriyi depolama yönteminden alır. Bu veri tabanının depoladığı yapısal verilere kayıt denir. Kayıtlar yukarıdan aşağı olacak şekilde sıralanır. Kök adı verilen ilk kaydın bir veya daha çok çocuk kayıtları olabilmektedir. Bütün kayıtların ebeveynleri varken kök kaydının bir ebeveyni yoktur.</a:t>
            </a:r>
          </a:p>
          <a:p>
            <a:pPr marL="0" indent="0">
              <a:buNone/>
            </a:pPr>
            <a:endParaRPr lang="tr-TR" sz="1800" dirty="0">
              <a:latin typeface="Times New Roman" panose="02020603050405020304" pitchFamily="18" charset="0"/>
              <a:cs typeface="Times New Roman" panose="02020603050405020304" pitchFamily="18" charset="0"/>
            </a:endParaRPr>
          </a:p>
          <a:p>
            <a:r>
              <a:rPr lang="tr-TR" dirty="0">
                <a:latin typeface="Times New Roman" panose="02020603050405020304" pitchFamily="18" charset="0"/>
                <a:cs typeface="Times New Roman" panose="02020603050405020304" pitchFamily="18" charset="0"/>
              </a:rPr>
              <a:t>Ağ Veri Modeli : </a:t>
            </a:r>
            <a:r>
              <a:rPr lang="tr-TR" sz="1800" dirty="0">
                <a:latin typeface="Times New Roman" panose="02020603050405020304" pitchFamily="18" charset="0"/>
                <a:cs typeface="Times New Roman" panose="02020603050405020304" pitchFamily="18" charset="0"/>
              </a:rPr>
              <a:t>Hiyerarşik veri modelinin gelişmiş halidir. Ağ veri modelinin hiyerarşik modelden en büyük farkı uç düğümün iç düğümü işaret edebilmesidir. Bu sayede </a:t>
            </a:r>
            <a:r>
              <a:rPr lang="tr-TR" sz="1800" dirty="0" err="1">
                <a:latin typeface="Times New Roman" panose="02020603050405020304" pitchFamily="18" charset="0"/>
                <a:cs typeface="Times New Roman" panose="02020603050405020304" pitchFamily="18" charset="0"/>
              </a:rPr>
              <a:t>çoka</a:t>
            </a:r>
            <a:r>
              <a:rPr lang="tr-TR" sz="1800" dirty="0">
                <a:latin typeface="Times New Roman" panose="02020603050405020304" pitchFamily="18" charset="0"/>
                <a:cs typeface="Times New Roman" panose="02020603050405020304" pitchFamily="18" charset="0"/>
              </a:rPr>
              <a:t>-çok ilişkiler de modellenebilir. Bu da veri </a:t>
            </a:r>
            <a:r>
              <a:rPr lang="tr-TR" sz="1800" dirty="0" err="1">
                <a:latin typeface="Times New Roman" panose="02020603050405020304" pitchFamily="18" charset="0"/>
                <a:cs typeface="Times New Roman" panose="02020603050405020304" pitchFamily="18" charset="0"/>
              </a:rPr>
              <a:t>tekranını</a:t>
            </a:r>
            <a:r>
              <a:rPr lang="tr-TR" sz="1800" dirty="0">
                <a:latin typeface="Times New Roman" panose="02020603050405020304" pitchFamily="18" charset="0"/>
                <a:cs typeface="Times New Roman" panose="02020603050405020304" pitchFamily="18" charset="0"/>
              </a:rPr>
              <a:t> azaltır.</a:t>
            </a:r>
            <a:endParaRPr lang="tr-TR" dirty="0">
              <a:latin typeface="Times New Roman" panose="02020603050405020304" pitchFamily="18" charset="0"/>
              <a:cs typeface="Times New Roman" panose="02020603050405020304" pitchFamily="18" charset="0"/>
            </a:endParaRPr>
          </a:p>
          <a:p>
            <a:endParaRPr lang="tr-T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43882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44711E-EB9F-674C-87F0-DDE99FD7CA5A}"/>
              </a:ext>
            </a:extLst>
          </p:cNvPr>
          <p:cNvSpPr>
            <a:spLocks noGrp="1"/>
          </p:cNvSpPr>
          <p:nvPr>
            <p:ph type="title"/>
          </p:nvPr>
        </p:nvSpPr>
        <p:spPr/>
        <p:txBody>
          <a:bodyPr/>
          <a:lstStyle/>
          <a:p>
            <a:r>
              <a:rPr lang="tr-TR" dirty="0"/>
              <a:t>VERİ TABANI MODELLERİ</a:t>
            </a:r>
          </a:p>
        </p:txBody>
      </p:sp>
      <p:sp>
        <p:nvSpPr>
          <p:cNvPr id="3" name="İçerik Yer Tutucusu 2">
            <a:extLst>
              <a:ext uri="{FF2B5EF4-FFF2-40B4-BE49-F238E27FC236}">
                <a16:creationId xmlns:a16="http://schemas.microsoft.com/office/drawing/2014/main" id="{CECA5591-3E60-357D-1E08-7B16AC9A4763}"/>
              </a:ext>
            </a:extLst>
          </p:cNvPr>
          <p:cNvSpPr>
            <a:spLocks noGrp="1"/>
          </p:cNvSpPr>
          <p:nvPr>
            <p:ph idx="1"/>
          </p:nvPr>
        </p:nvSpPr>
        <p:spPr>
          <a:xfrm>
            <a:off x="1141412" y="1707502"/>
            <a:ext cx="9905999" cy="4531980"/>
          </a:xfrm>
        </p:spPr>
        <p:txBody>
          <a:bodyPr>
            <a:normAutofit/>
          </a:bodyPr>
          <a:lstStyle/>
          <a:p>
            <a:r>
              <a:rPr lang="tr-TR" dirty="0">
                <a:latin typeface="Times New Roman" panose="02020603050405020304" pitchFamily="18" charset="0"/>
                <a:cs typeface="Times New Roman" panose="02020603050405020304" pitchFamily="18" charset="0"/>
              </a:rPr>
              <a:t>İlişkisel Veri Modeli : </a:t>
            </a:r>
            <a:r>
              <a:rPr lang="tr-TR" sz="1800" dirty="0">
                <a:latin typeface="Times New Roman" panose="02020603050405020304" pitchFamily="18" charset="0"/>
                <a:cs typeface="Times New Roman" panose="02020603050405020304" pitchFamily="18" charset="0"/>
              </a:rPr>
              <a:t>Temel kavram ilişkidir. İlişkiler yardımıyla veri içerisindeki ilişkiler modellenir. Çeşitli ilişki örneklerinden oluşur. Veri tabanında her tablo için bir dosya bulunur. </a:t>
            </a:r>
          </a:p>
          <a:p>
            <a:r>
              <a:rPr lang="tr-TR" dirty="0">
                <a:latin typeface="Times New Roman" panose="02020603050405020304" pitchFamily="18" charset="0"/>
                <a:cs typeface="Times New Roman" panose="02020603050405020304" pitchFamily="18" charset="0"/>
              </a:rPr>
              <a:t>Nesne Yönelimli Veri Modeli : </a:t>
            </a:r>
            <a:r>
              <a:rPr lang="tr-TR" sz="1800" dirty="0">
                <a:latin typeface="Times New Roman" panose="02020603050405020304" pitchFamily="18" charset="0"/>
                <a:cs typeface="Times New Roman" panose="02020603050405020304" pitchFamily="18" charset="0"/>
              </a:rPr>
              <a:t>Nesne yönelimli programlamaya dayanan veri modelidir. </a:t>
            </a:r>
          </a:p>
          <a:p>
            <a:r>
              <a:rPr lang="tr-TR" dirty="0">
                <a:latin typeface="Times New Roman" panose="02020603050405020304" pitchFamily="18" charset="0"/>
                <a:cs typeface="Times New Roman" panose="02020603050405020304" pitchFamily="18" charset="0"/>
              </a:rPr>
              <a:t>Nesne İlişkisel Veri Modeli : </a:t>
            </a:r>
            <a:r>
              <a:rPr lang="tr-TR" sz="1800" dirty="0">
                <a:latin typeface="Times New Roman" panose="02020603050405020304" pitchFamily="18" charset="0"/>
                <a:cs typeface="Times New Roman" panose="02020603050405020304" pitchFamily="18" charset="0"/>
              </a:rPr>
              <a:t>İlişkisel işlevselliğin üzerine nesne yönelimli özellikler içerir. </a:t>
            </a:r>
          </a:p>
          <a:p>
            <a:r>
              <a:rPr lang="tr-TR" dirty="0">
                <a:latin typeface="Times New Roman" panose="02020603050405020304" pitchFamily="18" charset="0"/>
                <a:cs typeface="Times New Roman" panose="02020603050405020304" pitchFamily="18" charset="0"/>
              </a:rPr>
              <a:t>Çoklu Ortam Veri Modeli : </a:t>
            </a:r>
            <a:r>
              <a:rPr lang="tr-TR" sz="1800" dirty="0">
                <a:latin typeface="Times New Roman" panose="02020603050405020304" pitchFamily="18" charset="0"/>
                <a:cs typeface="Times New Roman" panose="02020603050405020304" pitchFamily="18" charset="0"/>
              </a:rPr>
              <a:t>Nesne ilişkisel veri modeli ile benzerlikleri olmasının yanı sıra büyük boyutlu nesneleri işlemek için de kullanılır. Veri miktarı, süreklilik ve senkronizasyonu desteklemelidir. </a:t>
            </a:r>
          </a:p>
          <a:p>
            <a:r>
              <a:rPr lang="tr-TR" sz="2600" dirty="0">
                <a:latin typeface="Times New Roman" panose="02020603050405020304" pitchFamily="18" charset="0"/>
                <a:cs typeface="Times New Roman" panose="02020603050405020304" pitchFamily="18" charset="0"/>
              </a:rPr>
              <a:t>Dağıtık Veri Modeli :</a:t>
            </a:r>
            <a:r>
              <a:rPr lang="tr-TR" sz="1800" dirty="0">
                <a:latin typeface="Times New Roman" panose="02020603050405020304" pitchFamily="18" charset="0"/>
                <a:cs typeface="Times New Roman" panose="02020603050405020304" pitchFamily="18" charset="0"/>
              </a:rPr>
              <a:t> İki veya daha fazla bilgisayarda depolanan fakat tek ağ üzerinden dağıtılan bilgiler için kullanılır. Veriler daha hızlı işlenir. </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811491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ECFA0A-5363-50BE-58B4-577E29A5D592}"/>
              </a:ext>
            </a:extLst>
          </p:cNvPr>
          <p:cNvSpPr>
            <a:spLocks noGrp="1"/>
          </p:cNvSpPr>
          <p:nvPr>
            <p:ph type="title"/>
          </p:nvPr>
        </p:nvSpPr>
        <p:spPr/>
        <p:txBody>
          <a:bodyPr/>
          <a:lstStyle/>
          <a:p>
            <a:r>
              <a:rPr lang="tr-TR" dirty="0"/>
              <a:t>4 – Veri Tabanı tasarımı </a:t>
            </a:r>
          </a:p>
        </p:txBody>
      </p:sp>
      <p:pic>
        <p:nvPicPr>
          <p:cNvPr id="5" name="İçerik Yer Tutucusu 4">
            <a:extLst>
              <a:ext uri="{FF2B5EF4-FFF2-40B4-BE49-F238E27FC236}">
                <a16:creationId xmlns:a16="http://schemas.microsoft.com/office/drawing/2014/main" id="{D61CC779-3372-7BE4-4297-E8E9F0014B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1800809"/>
            <a:ext cx="9859664" cy="4121019"/>
          </a:xfrm>
        </p:spPr>
      </p:pic>
    </p:spTree>
    <p:extLst>
      <p:ext uri="{BB962C8B-B14F-4D97-AF65-F5344CB8AC3E}">
        <p14:creationId xmlns:p14="http://schemas.microsoft.com/office/powerpoint/2010/main" val="118540099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446083-49D0-1B81-8F95-A0B6268DCC18}"/>
              </a:ext>
            </a:extLst>
          </p:cNvPr>
          <p:cNvSpPr>
            <a:spLocks noGrp="1"/>
          </p:cNvSpPr>
          <p:nvPr>
            <p:ph type="title"/>
          </p:nvPr>
        </p:nvSpPr>
        <p:spPr/>
        <p:txBody>
          <a:bodyPr/>
          <a:lstStyle/>
          <a:p>
            <a:r>
              <a:rPr lang="tr-TR" dirty="0"/>
              <a:t>4 – Veri Tabanı tasarımı </a:t>
            </a:r>
          </a:p>
        </p:txBody>
      </p:sp>
      <p:sp>
        <p:nvSpPr>
          <p:cNvPr id="3" name="İçerik Yer Tutucusu 2">
            <a:extLst>
              <a:ext uri="{FF2B5EF4-FFF2-40B4-BE49-F238E27FC236}">
                <a16:creationId xmlns:a16="http://schemas.microsoft.com/office/drawing/2014/main" id="{326BB514-54ED-A484-3BBC-F91794803AB2}"/>
              </a:ext>
            </a:extLst>
          </p:cNvPr>
          <p:cNvSpPr>
            <a:spLocks noGrp="1"/>
          </p:cNvSpPr>
          <p:nvPr>
            <p:ph idx="1"/>
          </p:nvPr>
        </p:nvSpPr>
        <p:spPr/>
        <p:txBody>
          <a:bodyPr/>
          <a:lstStyle/>
          <a:p>
            <a:pPr marL="0" indent="0">
              <a:buNone/>
            </a:pPr>
            <a:r>
              <a:rPr lang="tr-TR" b="0" i="0" dirty="0">
                <a:solidFill>
                  <a:srgbClr val="E3E3E3"/>
                </a:solidFill>
                <a:effectLst/>
                <a:latin typeface="Times New Roman" panose="02020603050405020304" pitchFamily="18" charset="0"/>
                <a:cs typeface="Times New Roman" panose="02020603050405020304" pitchFamily="18" charset="0"/>
              </a:rPr>
              <a:t>Veri tabanı tasarımı, gerçeği kullanıcılar ve bilgisayar tarafından anlaşılabilecek bir şekilde modele aktarma işlemidir</a:t>
            </a:r>
            <a:r>
              <a:rPr lang="tr-TR" dirty="0">
                <a:latin typeface="Times New Roman" panose="02020603050405020304" pitchFamily="18" charset="0"/>
                <a:cs typeface="Times New Roman" panose="02020603050405020304" pitchFamily="18" charset="0"/>
              </a:rPr>
              <a:t>. Bu işlem üç aşamada gerçekleşir: </a:t>
            </a:r>
          </a:p>
          <a:p>
            <a:pPr marL="0" indent="0">
              <a:buNone/>
            </a:pPr>
            <a:r>
              <a:rPr lang="tr-TR" dirty="0"/>
              <a:t>	- Kavramsal Tasarım</a:t>
            </a:r>
          </a:p>
          <a:p>
            <a:pPr marL="0" indent="0">
              <a:buNone/>
            </a:pPr>
            <a:r>
              <a:rPr lang="tr-TR" dirty="0"/>
              <a:t>	- Mantıksal Tasarım</a:t>
            </a:r>
          </a:p>
          <a:p>
            <a:pPr marL="0" indent="0">
              <a:buNone/>
            </a:pPr>
            <a:r>
              <a:rPr lang="tr-TR" dirty="0"/>
              <a:t>	- Fiziksel Tasarım</a:t>
            </a:r>
          </a:p>
        </p:txBody>
      </p:sp>
    </p:spTree>
    <p:extLst>
      <p:ext uri="{BB962C8B-B14F-4D97-AF65-F5344CB8AC3E}">
        <p14:creationId xmlns:p14="http://schemas.microsoft.com/office/powerpoint/2010/main" val="405210133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3545B4-DE01-54CA-345E-D7D2C42BC7F5}"/>
              </a:ext>
            </a:extLst>
          </p:cNvPr>
          <p:cNvSpPr>
            <a:spLocks noGrp="1"/>
          </p:cNvSpPr>
          <p:nvPr>
            <p:ph type="title"/>
          </p:nvPr>
        </p:nvSpPr>
        <p:spPr/>
        <p:txBody>
          <a:bodyPr/>
          <a:lstStyle/>
          <a:p>
            <a:r>
              <a:rPr lang="tr-TR" dirty="0"/>
              <a:t>Kavramsal Tasarım </a:t>
            </a:r>
          </a:p>
        </p:txBody>
      </p:sp>
      <p:sp>
        <p:nvSpPr>
          <p:cNvPr id="3" name="İçerik Yer Tutucusu 2">
            <a:extLst>
              <a:ext uri="{FF2B5EF4-FFF2-40B4-BE49-F238E27FC236}">
                <a16:creationId xmlns:a16="http://schemas.microsoft.com/office/drawing/2014/main" id="{2C03C611-0022-D00C-5C93-E2A531333ED6}"/>
              </a:ext>
            </a:extLst>
          </p:cNvPr>
          <p:cNvSpPr>
            <a:spLocks noGrp="1"/>
          </p:cNvSpPr>
          <p:nvPr>
            <p:ph idx="1"/>
          </p:nvPr>
        </p:nvSpPr>
        <p:spPr/>
        <p:txBody>
          <a:bodyPr>
            <a:normAutofit/>
          </a:bodyPr>
          <a:lstStyle/>
          <a:p>
            <a:pPr>
              <a:buFont typeface="Wingdings" panose="05000000000000000000" pitchFamily="2" charset="2"/>
              <a:buChar char="ü"/>
            </a:pPr>
            <a:r>
              <a:rPr lang="tr-TR" dirty="0">
                <a:latin typeface="Times New Roman" panose="02020603050405020304" pitchFamily="18" charset="0"/>
                <a:cs typeface="Times New Roman" panose="02020603050405020304" pitchFamily="18" charset="0"/>
              </a:rPr>
              <a:t>Gereksinimler belirlenir.</a:t>
            </a:r>
          </a:p>
          <a:p>
            <a:pPr>
              <a:buFont typeface="Wingdings" panose="05000000000000000000" pitchFamily="2" charset="2"/>
              <a:buChar char="ü"/>
            </a:pPr>
            <a:r>
              <a:rPr lang="tr-TR" dirty="0">
                <a:latin typeface="Times New Roman" panose="02020603050405020304" pitchFamily="18" charset="0"/>
                <a:cs typeface="Times New Roman" panose="02020603050405020304" pitchFamily="18" charset="0"/>
              </a:rPr>
              <a:t>Veri grupları belirlenir.</a:t>
            </a:r>
          </a:p>
          <a:p>
            <a:pPr>
              <a:buFont typeface="Wingdings" panose="05000000000000000000" pitchFamily="2" charset="2"/>
              <a:buChar char="ü"/>
            </a:pPr>
            <a:r>
              <a:rPr lang="tr-TR" dirty="0">
                <a:latin typeface="Times New Roman" panose="02020603050405020304" pitchFamily="18" charset="0"/>
                <a:cs typeface="Times New Roman" panose="02020603050405020304" pitchFamily="18" charset="0"/>
              </a:rPr>
              <a:t>Kavramsal şema oluşturulur.</a:t>
            </a:r>
          </a:p>
          <a:p>
            <a:pPr>
              <a:buFont typeface="Wingdings" panose="05000000000000000000" pitchFamily="2" charset="2"/>
              <a:buChar char="ü"/>
            </a:pPr>
            <a:r>
              <a:rPr lang="tr-TR" dirty="0">
                <a:latin typeface="Times New Roman" panose="02020603050405020304" pitchFamily="18" charset="0"/>
                <a:cs typeface="Times New Roman" panose="02020603050405020304" pitchFamily="18" charset="0"/>
              </a:rPr>
              <a:t>Yazılım ve donanımdan bağımsızdır.</a:t>
            </a:r>
          </a:p>
          <a:p>
            <a:pPr>
              <a:buFont typeface="Wingdings" panose="05000000000000000000" pitchFamily="2" charset="2"/>
              <a:buChar char="ü"/>
            </a:pPr>
            <a:r>
              <a:rPr lang="tr-TR" dirty="0">
                <a:latin typeface="Times New Roman" panose="02020603050405020304" pitchFamily="18" charset="0"/>
                <a:cs typeface="Times New Roman" panose="02020603050405020304" pitchFamily="18" charset="0"/>
              </a:rPr>
              <a:t>Kolay anlaşılabilirdir.</a:t>
            </a:r>
          </a:p>
        </p:txBody>
      </p:sp>
    </p:spTree>
    <p:extLst>
      <p:ext uri="{BB962C8B-B14F-4D97-AF65-F5344CB8AC3E}">
        <p14:creationId xmlns:p14="http://schemas.microsoft.com/office/powerpoint/2010/main" val="4045472023"/>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re">
  <a:themeElements>
    <a:clrScheme name="Devre">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Devre">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vre">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TM04033919[[fn=Devre]]</Template>
  <TotalTime>151</TotalTime>
  <Words>1158</Words>
  <Application>Microsoft Office PowerPoint</Application>
  <PresentationFormat>Geniş ekran</PresentationFormat>
  <Paragraphs>76</Paragraphs>
  <Slides>20</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20</vt:i4>
      </vt:variant>
    </vt:vector>
  </HeadingPairs>
  <TitlesOfParts>
    <vt:vector size="26" baseType="lpstr">
      <vt:lpstr>Arial</vt:lpstr>
      <vt:lpstr>Calibri</vt:lpstr>
      <vt:lpstr>Times New Roman</vt:lpstr>
      <vt:lpstr>Tw Cen MT</vt:lpstr>
      <vt:lpstr>Wingdings</vt:lpstr>
      <vt:lpstr>Devre</vt:lpstr>
      <vt:lpstr>1- GİRİŞ  </vt:lpstr>
      <vt:lpstr>2 – BİLİŞİM SİSTEMLERİ VE YÖNETİMİ</vt:lpstr>
      <vt:lpstr>3 – VERİ TABANI VE VERİ TABANI YÖNETİM SİSTEMLERİ </vt:lpstr>
      <vt:lpstr>3 – VERİ TABANI VE VERİ TABANI YÖNETİM SİSTEMLERİ</vt:lpstr>
      <vt:lpstr>VERİ TABANI MODELLERİ</vt:lpstr>
      <vt:lpstr>VERİ TABANI MODELLERİ</vt:lpstr>
      <vt:lpstr>4 – Veri Tabanı tasarımı </vt:lpstr>
      <vt:lpstr>4 – Veri Tabanı tasarımı </vt:lpstr>
      <vt:lpstr>Kavramsal Tasarım </vt:lpstr>
      <vt:lpstr>MANTIKSAL TASARIM</vt:lpstr>
      <vt:lpstr>FİZİKSEL TASARIM</vt:lpstr>
      <vt:lpstr>5 – İLİŞKİSEL VE İLİŞKİSEL OLMAYAN VERİ TABANLARI</vt:lpstr>
      <vt:lpstr>İLİŞKİSEL VERİ TABANI </vt:lpstr>
      <vt:lpstr>İLİŞKİSEL OLMAYAN VERİ TABANI </vt:lpstr>
      <vt:lpstr>6 – VERİ TABANI MİMARİLERİNİN PERFORMANS KARŞILAŞTIRMASI</vt:lpstr>
      <vt:lpstr>6 – VERİ TABANI MİMARİLERİNİN PERFORMANS KARŞILAŞTIRMASI</vt:lpstr>
      <vt:lpstr>6 – VERİ TABANI MİMARİLERİNİN PERFORMANS KARŞILAŞTIRMASI</vt:lpstr>
      <vt:lpstr>6 – VERİ TABANI MİMARİLERİNİN PERFORMANS KARŞILAŞTIRMASI</vt:lpstr>
      <vt:lpstr>6 – VERİ TABANI MİMARİLERİNİN PERFORMANS KARŞILAŞTIRMASI</vt:lpstr>
      <vt:lpstr>ÖZET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GİRİŞ  </dc:title>
  <dc:creator>Hüseyin Çoban</dc:creator>
  <cp:lastModifiedBy>Hüseyin Çoban</cp:lastModifiedBy>
  <cp:revision>1</cp:revision>
  <dcterms:created xsi:type="dcterms:W3CDTF">2024-03-16T07:29:24Z</dcterms:created>
  <dcterms:modified xsi:type="dcterms:W3CDTF">2024-03-16T10:00:50Z</dcterms:modified>
</cp:coreProperties>
</file>