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3"/>
  </p:notesMasterIdLst>
  <p:sldIdLst>
    <p:sldId id="262" r:id="rId3"/>
    <p:sldId id="257" r:id="rId4"/>
    <p:sldId id="258" r:id="rId5"/>
    <p:sldId id="263" r:id="rId6"/>
    <p:sldId id="267" r:id="rId7"/>
    <p:sldId id="268" r:id="rId8"/>
    <p:sldId id="264" r:id="rId9"/>
    <p:sldId id="269" r:id="rId10"/>
    <p:sldId id="265" r:id="rId11"/>
    <p:sldId id="271" r:id="rId12"/>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userDrawn="1">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4"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7FA"/>
    <a:srgbClr val="5B9BD5"/>
    <a:srgbClr val="FFC00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46" y="114"/>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8"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0" r:id="rId4" imgW="158750" imgH="158750" progId="TCLayout.ActiveDocument.1">
                  <p:embed/>
                </p:oleObj>
              </mc:Choice>
              <mc:Fallback>
                <p:oleObj r:id="rId4" imgW="158750" imgH="158750" progId="TCLayout.ActiveDocument.1">
                  <p:embed/>
                  <p:pic>
                    <p:nvPicPr>
                      <p:cNvPr id="8" name="Google Shape;8;p7"/>
                      <p:cNvPicPr preferRelativeResize="0"/>
                      <p:nvPr/>
                    </p:nvPicPr>
                    <p:blipFill rotWithShape="1">
                      <a:blip r:embed="rId5">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3" name="Google Shape;41;p1">
            <a:extLst>
              <a:ext uri="{FF2B5EF4-FFF2-40B4-BE49-F238E27FC236}">
                <a16:creationId xmlns:a16="http://schemas.microsoft.com/office/drawing/2014/main" id="{9E45A6F8-7EC8-4C52-A6E1-FB195E0EBE4C}"/>
              </a:ext>
            </a:extLst>
          </p:cNvPr>
          <p:cNvSpPr txBox="1">
            <a:spLocks/>
          </p:cNvSpPr>
          <p:nvPr/>
        </p:nvSpPr>
        <p:spPr>
          <a:xfrm>
            <a:off x="107433" y="1059378"/>
            <a:ext cx="7368890" cy="110799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r>
              <a:rPr lang="en-US" sz="3200" dirty="0">
                <a:solidFill>
                  <a:schemeClr val="accent6">
                    <a:lumMod val="75000"/>
                  </a:schemeClr>
                </a:solidFill>
              </a:rPr>
              <a:t>Business Intelligence Analysis</a:t>
            </a:r>
          </a:p>
          <a:p>
            <a:r>
              <a:rPr lang="en-US" sz="2500" dirty="0">
                <a:solidFill>
                  <a:schemeClr val="accent6">
                    <a:lumMod val="75000"/>
                  </a:schemeClr>
                </a:solidFill>
              </a:rPr>
              <a:t>on House Prices</a:t>
            </a:r>
          </a:p>
          <a:p>
            <a:r>
              <a:rPr lang="en-US" sz="1500" dirty="0">
                <a:solidFill>
                  <a:schemeClr val="accent6">
                    <a:lumMod val="75000"/>
                  </a:schemeClr>
                </a:solidFill>
              </a:rPr>
              <a:t>Non-Technical Presentation</a:t>
            </a:r>
          </a:p>
        </p:txBody>
      </p:sp>
      <p:sp>
        <p:nvSpPr>
          <p:cNvPr id="4" name="Google Shape;42;p1">
            <a:extLst>
              <a:ext uri="{FF2B5EF4-FFF2-40B4-BE49-F238E27FC236}">
                <a16:creationId xmlns:a16="http://schemas.microsoft.com/office/drawing/2014/main" id="{59054A4F-7962-47A9-9292-3720C2BCBB48}"/>
              </a:ext>
            </a:extLst>
          </p:cNvPr>
          <p:cNvSpPr txBox="1"/>
          <p:nvPr/>
        </p:nvSpPr>
        <p:spPr>
          <a:xfrm>
            <a:off x="188914" y="58954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accent6">
                    <a:lumMod val="75000"/>
                  </a:schemeClr>
                </a:solidFill>
                <a:latin typeface="Arial"/>
                <a:ea typeface="Arial"/>
                <a:cs typeface="Arial"/>
                <a:sym typeface="Arial"/>
              </a:rPr>
              <a:t>Date	    : </a:t>
            </a:r>
            <a:r>
              <a:rPr lang="en-AU" sz="1400" b="0" i="0" u="none" strike="noStrike" cap="none" dirty="0">
                <a:solidFill>
                  <a:schemeClr val="accent6">
                    <a:lumMod val="75000"/>
                  </a:schemeClr>
                </a:solidFill>
                <a:sym typeface="Arial"/>
              </a:rPr>
              <a:t>7/18/2020 </a:t>
            </a:r>
            <a:endParaRPr dirty="0">
              <a:solidFill>
                <a:schemeClr val="accent6">
                  <a:lumMod val="75000"/>
                </a:schemeClr>
              </a:solidFill>
            </a:endParaRPr>
          </a:p>
        </p:txBody>
      </p:sp>
      <p:sp>
        <p:nvSpPr>
          <p:cNvPr id="5" name="Google Shape;43;p1">
            <a:extLst>
              <a:ext uri="{FF2B5EF4-FFF2-40B4-BE49-F238E27FC236}">
                <a16:creationId xmlns:a16="http://schemas.microsoft.com/office/drawing/2014/main" id="{D67F8E17-697B-412E-88A4-70C802B32E10}"/>
              </a:ext>
            </a:extLst>
          </p:cNvPr>
          <p:cNvSpPr txBox="1"/>
          <p:nvPr/>
        </p:nvSpPr>
        <p:spPr>
          <a:xfrm>
            <a:off x="188913" y="62033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accent6">
                    <a:lumMod val="75000"/>
                  </a:schemeClr>
                </a:solidFill>
                <a:latin typeface="Arial"/>
                <a:ea typeface="Arial"/>
                <a:cs typeface="Arial"/>
                <a:sym typeface="Arial"/>
              </a:rPr>
              <a:t>Presented By : </a:t>
            </a:r>
            <a:r>
              <a:rPr lang="en-AU" sz="1400" b="0" i="0" u="none" strike="noStrike" cap="none" dirty="0" err="1">
                <a:solidFill>
                  <a:schemeClr val="accent6">
                    <a:lumMod val="75000"/>
                  </a:schemeClr>
                </a:solidFill>
                <a:latin typeface="Arial"/>
                <a:ea typeface="Arial"/>
                <a:cs typeface="Arial"/>
                <a:sym typeface="Arial"/>
              </a:rPr>
              <a:t>Huseyin</a:t>
            </a:r>
            <a:r>
              <a:rPr lang="en-AU" sz="1400" b="0" i="0" u="none" strike="noStrike" cap="none" dirty="0">
                <a:solidFill>
                  <a:schemeClr val="accent6">
                    <a:lumMod val="75000"/>
                  </a:schemeClr>
                </a:solidFill>
                <a:sym typeface="Arial"/>
              </a:rPr>
              <a:t> Korkmaz</a:t>
            </a:r>
            <a:endParaRPr dirty="0">
              <a:solidFill>
                <a:schemeClr val="accent6">
                  <a:lumMod val="75000"/>
                </a:schemeClr>
              </a:solidFill>
            </a:endParaRPr>
          </a:p>
        </p:txBody>
      </p:sp>
      <p:sp>
        <p:nvSpPr>
          <p:cNvPr id="2" name="Rectangle 1">
            <a:extLst>
              <a:ext uri="{FF2B5EF4-FFF2-40B4-BE49-F238E27FC236}">
                <a16:creationId xmlns:a16="http://schemas.microsoft.com/office/drawing/2014/main" id="{A75BAB2E-DE51-4A2F-A49B-26EF4A09AFC4}"/>
              </a:ext>
            </a:extLst>
          </p:cNvPr>
          <p:cNvSpPr/>
          <p:nvPr/>
        </p:nvSpPr>
        <p:spPr>
          <a:xfrm>
            <a:off x="107433" y="110513"/>
            <a:ext cx="4636584" cy="677108"/>
          </a:xfrm>
          <a:prstGeom prst="rect">
            <a:avLst/>
          </a:prstGeom>
          <a:solidFill>
            <a:schemeClr val="accent3">
              <a:lumMod val="75000"/>
              <a:lumOff val="25000"/>
            </a:schemeClr>
          </a:solidFill>
          <a:ln>
            <a:solidFill>
              <a:schemeClr val="accent3">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err="1">
                <a:latin typeface="Trebuchet MS" panose="020B0603020202020204" pitchFamily="34" charset="0"/>
              </a:rPr>
              <a:t>BlueStone</a:t>
            </a:r>
            <a:r>
              <a:rPr lang="en-US" sz="3500" b="1" dirty="0">
                <a:latin typeface="Trebuchet MS" panose="020B0603020202020204" pitchFamily="34" charset="0"/>
              </a:rPr>
              <a:t> Realty Inc.</a:t>
            </a:r>
          </a:p>
        </p:txBody>
      </p:sp>
      <p:sp>
        <p:nvSpPr>
          <p:cNvPr id="8" name="Google Shape;41;p1">
            <a:extLst>
              <a:ext uri="{FF2B5EF4-FFF2-40B4-BE49-F238E27FC236}">
                <a16:creationId xmlns:a16="http://schemas.microsoft.com/office/drawing/2014/main" id="{5DD4FB87-F068-4D02-A36C-7902FFB97EDD}"/>
              </a:ext>
            </a:extLst>
          </p:cNvPr>
          <p:cNvSpPr txBox="1">
            <a:spLocks/>
          </p:cNvSpPr>
          <p:nvPr/>
        </p:nvSpPr>
        <p:spPr>
          <a:xfrm>
            <a:off x="107433" y="4705128"/>
            <a:ext cx="7368890"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r>
              <a:rPr lang="en-US" sz="1800" dirty="0">
                <a:solidFill>
                  <a:schemeClr val="accent6">
                    <a:lumMod val="75000"/>
                  </a:schemeClr>
                </a:solidFill>
              </a:rPr>
              <a:t>Springboard Data Analytics</a:t>
            </a:r>
          </a:p>
          <a:p>
            <a:r>
              <a:rPr lang="en-US" sz="1800" dirty="0">
                <a:solidFill>
                  <a:schemeClr val="accent6">
                    <a:lumMod val="75000"/>
                  </a:schemeClr>
                </a:solidFill>
              </a:rPr>
              <a:t>Capstone - 2</a:t>
            </a:r>
          </a:p>
        </p:txBody>
      </p:sp>
    </p:spTree>
    <p:extLst>
      <p:ext uri="{BB962C8B-B14F-4D97-AF65-F5344CB8AC3E}">
        <p14:creationId xmlns:p14="http://schemas.microsoft.com/office/powerpoint/2010/main" val="198682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89B0F45-C1EC-48D0-AB1F-74703825A812}"/>
              </a:ext>
            </a:extLst>
          </p:cNvPr>
          <p:cNvSpPr>
            <a:spLocks noGrp="1"/>
          </p:cNvSpPr>
          <p:nvPr>
            <p:ph type="title"/>
          </p:nvPr>
        </p:nvSpPr>
        <p:spPr>
          <a:xfrm>
            <a:off x="19049" y="-3562"/>
            <a:ext cx="2905125" cy="276999"/>
          </a:xfrm>
        </p:spPr>
        <p:txBody>
          <a:bodyPr/>
          <a:lstStyle/>
          <a:p>
            <a:r>
              <a:rPr lang="en-US" sz="1800" dirty="0"/>
              <a:t>Revenue Opportunity</a:t>
            </a:r>
          </a:p>
        </p:txBody>
      </p:sp>
      <p:sp>
        <p:nvSpPr>
          <p:cNvPr id="11" name="Rectangle 10">
            <a:extLst>
              <a:ext uri="{FF2B5EF4-FFF2-40B4-BE49-F238E27FC236}">
                <a16:creationId xmlns:a16="http://schemas.microsoft.com/office/drawing/2014/main" id="{990A5A44-97D4-4A59-9F4F-6D40CD8DBEE5}"/>
              </a:ext>
            </a:extLst>
          </p:cNvPr>
          <p:cNvSpPr/>
          <p:nvPr/>
        </p:nvSpPr>
        <p:spPr>
          <a:xfrm>
            <a:off x="19050" y="200541"/>
            <a:ext cx="8942388" cy="738664"/>
          </a:xfrm>
          <a:prstGeom prst="rect">
            <a:avLst/>
          </a:prstGeom>
        </p:spPr>
        <p:txBody>
          <a:bodyPr wrap="square">
            <a:spAutoFit/>
          </a:bodyPr>
          <a:lstStyle/>
          <a:p>
            <a:r>
              <a:rPr lang="en-US" dirty="0"/>
              <a:t>With our model, we identified the top 189 houses which are expected to provide the most revenue opportunities in the case of the newly-remodeling. This strategy can provide $6.7M more revenue opportunities and increase revenue by ~27%.</a:t>
            </a:r>
            <a:endParaRPr lang="en-US" sz="1500" dirty="0"/>
          </a:p>
        </p:txBody>
      </p:sp>
      <p:sp>
        <p:nvSpPr>
          <p:cNvPr id="15" name="Google Shape;71;p2">
            <a:extLst>
              <a:ext uri="{FF2B5EF4-FFF2-40B4-BE49-F238E27FC236}">
                <a16:creationId xmlns:a16="http://schemas.microsoft.com/office/drawing/2014/main" id="{C38727D8-BEB3-4C17-B058-9616101D1481}"/>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3" name="Picture 2">
            <a:extLst>
              <a:ext uri="{FF2B5EF4-FFF2-40B4-BE49-F238E27FC236}">
                <a16:creationId xmlns:a16="http://schemas.microsoft.com/office/drawing/2014/main" id="{4ECDD1E0-196A-439B-AD80-D07539468398}"/>
              </a:ext>
            </a:extLst>
          </p:cNvPr>
          <p:cNvPicPr>
            <a:picLocks noChangeAspect="1"/>
          </p:cNvPicPr>
          <p:nvPr/>
        </p:nvPicPr>
        <p:blipFill rotWithShape="1">
          <a:blip r:embed="rId2"/>
          <a:srcRect l="52837" t="34875" r="9278" b="19685"/>
          <a:stretch/>
        </p:blipFill>
        <p:spPr>
          <a:xfrm>
            <a:off x="847268" y="939205"/>
            <a:ext cx="6911551" cy="4662993"/>
          </a:xfrm>
          <a:prstGeom prst="rect">
            <a:avLst/>
          </a:prstGeom>
        </p:spPr>
      </p:pic>
      <p:sp>
        <p:nvSpPr>
          <p:cNvPr id="4" name="Rectangle 3">
            <a:extLst>
              <a:ext uri="{FF2B5EF4-FFF2-40B4-BE49-F238E27FC236}">
                <a16:creationId xmlns:a16="http://schemas.microsoft.com/office/drawing/2014/main" id="{5AB448C2-89EA-46F4-89D9-56F4CCD925AB}"/>
              </a:ext>
            </a:extLst>
          </p:cNvPr>
          <p:cNvSpPr/>
          <p:nvPr/>
        </p:nvSpPr>
        <p:spPr>
          <a:xfrm>
            <a:off x="90530" y="5685700"/>
            <a:ext cx="8809026" cy="738664"/>
          </a:xfrm>
          <a:prstGeom prst="rect">
            <a:avLst/>
          </a:prstGeom>
        </p:spPr>
        <p:txBody>
          <a:bodyPr wrap="square">
            <a:spAutoFit/>
          </a:bodyPr>
          <a:lstStyle/>
          <a:p>
            <a:r>
              <a:rPr lang="en-US" b="1" dirty="0" err="1">
                <a:solidFill>
                  <a:srgbClr val="555555"/>
                </a:solidFill>
                <a:latin typeface="Tableau Bold"/>
              </a:rPr>
              <a:t>BlueStone</a:t>
            </a:r>
            <a:r>
              <a:rPr lang="en-US" b="1" dirty="0">
                <a:solidFill>
                  <a:srgbClr val="555555"/>
                </a:solidFill>
                <a:latin typeface="Tableau Bold"/>
              </a:rPr>
              <a:t> Realty wanted to have a strategy to increase revenues by at least 16% until the end of the year. After our market analysis, house remodeling strategy, regression analysis, house price predictions, and business intelligence analysis, we achieved a strategic solution that can provide increased revenue by ~27%.</a:t>
            </a:r>
            <a:endParaRPr lang="en-US" dirty="0"/>
          </a:p>
        </p:txBody>
      </p:sp>
    </p:spTree>
    <p:extLst>
      <p:ext uri="{BB962C8B-B14F-4D97-AF65-F5344CB8AC3E}">
        <p14:creationId xmlns:p14="http://schemas.microsoft.com/office/powerpoint/2010/main" val="81573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45264" y="160266"/>
            <a:ext cx="8870908" cy="646331"/>
          </a:xfrm>
          <a:prstGeom prst="rect">
            <a:avLst/>
          </a:prstGeom>
          <a:noFill/>
          <a:ln>
            <a:noFill/>
          </a:ln>
        </p:spPr>
        <p:txBody>
          <a:bodyPr spcFirstLastPara="1" wrap="square" lIns="0" tIns="0" rIns="0" bIns="0" anchor="t" anchorCtr="0">
            <a:spAutoFit/>
          </a:bodyPr>
          <a:lstStyle/>
          <a:p>
            <a:r>
              <a:rPr lang="en-US" sz="1400" dirty="0"/>
              <a:t>The yearly actual revenue is $4M less than the budget revenue as of July 2010. It is necessary to increase the revenue by at least 16% with respect to the budget of $25M until the end of the year. Remodeling houses before selling them can be an effective strategy to have more revenue opportunities.</a:t>
            </a:r>
            <a:endParaRPr sz="1400" dirty="0"/>
          </a:p>
        </p:txBody>
      </p:sp>
      <p:grpSp>
        <p:nvGrpSpPr>
          <p:cNvPr id="49" name="Google Shape;49;p3"/>
          <p:cNvGrpSpPr/>
          <p:nvPr/>
        </p:nvGrpSpPr>
        <p:grpSpPr>
          <a:xfrm>
            <a:off x="695481" y="1384768"/>
            <a:ext cx="7341870" cy="1462353"/>
            <a:chOff x="709649" y="1412776"/>
            <a:chExt cx="7491440" cy="1492136"/>
          </a:xfrm>
        </p:grpSpPr>
        <p:sp>
          <p:nvSpPr>
            <p:cNvPr id="50" name="Google Shape;50;p3"/>
            <p:cNvSpPr/>
            <p:nvPr/>
          </p:nvSpPr>
          <p:spPr>
            <a:xfrm>
              <a:off x="883141" y="1511552"/>
              <a:ext cx="3663767" cy="1393360"/>
            </a:xfrm>
            <a:prstGeom prst="rect">
              <a:avLst/>
            </a:prstGeom>
            <a:solidFill>
              <a:schemeClr val="tx2">
                <a:lumMod val="20000"/>
                <a:lumOff val="80000"/>
                <a:alpha val="84705"/>
              </a:scheme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dirty="0">
                <a:solidFill>
                  <a:srgbClr val="888C92"/>
                </a:solidFill>
                <a:latin typeface="Arial"/>
                <a:ea typeface="Arial"/>
                <a:cs typeface="Arial"/>
                <a:sym typeface="Arial"/>
              </a:endParaRPr>
            </a:p>
          </p:txBody>
        </p:sp>
        <p:sp>
          <p:nvSpPr>
            <p:cNvPr id="51" name="Google Shape;51;p3"/>
            <p:cNvSpPr/>
            <p:nvPr/>
          </p:nvSpPr>
          <p:spPr>
            <a:xfrm>
              <a:off x="952547" y="2004939"/>
              <a:ext cx="3528392" cy="278805"/>
            </a:xfrm>
            <a:prstGeom prst="rect">
              <a:avLst/>
            </a:prstGeom>
            <a:noFill/>
            <a:ln>
              <a:noFill/>
            </a:ln>
          </p:spPr>
          <p:txBody>
            <a:bodyPr spcFirstLastPara="1" wrap="square" lIns="91425" tIns="45700" rIns="91425" bIns="45700" anchor="t" anchorCtr="0">
              <a:spAutoFit/>
            </a:bodyPr>
            <a:lstStyle/>
            <a:p>
              <a:pPr lvl="0" algn="ctr"/>
              <a:r>
                <a:rPr lang="en-US" sz="1176" b="1" dirty="0">
                  <a:solidFill>
                    <a:srgbClr val="002060"/>
                  </a:solidFill>
                  <a:latin typeface="Quattrocento Sans"/>
                </a:rPr>
                <a:t>Actual revenue is $4M behind the budget revenue</a:t>
              </a:r>
              <a:endParaRPr sz="1176" b="1" dirty="0">
                <a:solidFill>
                  <a:srgbClr val="002060"/>
                </a:solidFill>
                <a:latin typeface="Quattrocento Sans"/>
              </a:endParaRPr>
            </a:p>
          </p:txBody>
        </p:sp>
        <p:sp>
          <p:nvSpPr>
            <p:cNvPr id="52" name="Google Shape;52;p3"/>
            <p:cNvSpPr/>
            <p:nvPr/>
          </p:nvSpPr>
          <p:spPr>
            <a:xfrm>
              <a:off x="709649" y="1412776"/>
              <a:ext cx="381642" cy="392605"/>
            </a:xfrm>
            <a:prstGeom prst="ellipse">
              <a:avLst/>
            </a:prstGeom>
            <a:solidFill>
              <a:schemeClr val="tx2">
                <a:lumMod val="20000"/>
                <a:lumOff val="80000"/>
              </a:schemeClr>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537323" y="1527057"/>
              <a:ext cx="3654132" cy="1201965"/>
            </a:xfrm>
            <a:prstGeom prst="rect">
              <a:avLst/>
            </a:prstGeom>
            <a:noFill/>
            <a:ln>
              <a:noFill/>
            </a:ln>
          </p:spPr>
          <p:txBody>
            <a:bodyPr spcFirstLastPara="1" wrap="square" lIns="91425" tIns="45700" rIns="91425" bIns="45700" anchor="t" anchorCtr="0">
              <a:spAutoFit/>
            </a:bodyPr>
            <a:lstStyle/>
            <a:p>
              <a:pPr algn="ctr"/>
              <a:r>
                <a:rPr lang="en-US" sz="1176" b="1" dirty="0">
                  <a:solidFill>
                    <a:srgbClr val="002060"/>
                  </a:solidFill>
                  <a:latin typeface="Quattrocento Sans"/>
                </a:rPr>
                <a:t>While June and July are the months in which most houses are sold, this period of 2010 is `the worst June and July ever' for </a:t>
              </a:r>
              <a:r>
                <a:rPr lang="en-US" sz="1176" b="1" dirty="0" err="1">
                  <a:solidFill>
                    <a:srgbClr val="002060"/>
                  </a:solidFill>
                  <a:latin typeface="Quattrocento Sans"/>
                </a:rPr>
                <a:t>BlueStone</a:t>
              </a:r>
              <a:r>
                <a:rPr lang="en-US" sz="1176" b="1" dirty="0">
                  <a:solidFill>
                    <a:srgbClr val="002060"/>
                  </a:solidFill>
                  <a:latin typeface="Quattrocento Sans"/>
                </a:rPr>
                <a:t>. Despite the monthly sale price is $10.8M in June 2009, it is $6.5M in June 2010. As of July 2010, </a:t>
              </a:r>
              <a:r>
                <a:rPr lang="en-US" sz="1176" b="1" dirty="0" err="1">
                  <a:solidFill>
                    <a:srgbClr val="002060"/>
                  </a:solidFill>
                  <a:latin typeface="Quattrocento Sans"/>
                </a:rPr>
                <a:t>BlueStone's</a:t>
              </a:r>
              <a:r>
                <a:rPr lang="en-US" sz="1176" b="1" dirty="0">
                  <a:solidFill>
                    <a:srgbClr val="002060"/>
                  </a:solidFill>
                  <a:latin typeface="Quattrocento Sans"/>
                </a:rPr>
                <a:t> actual revenue is $4M behind budget revenue. </a:t>
              </a:r>
              <a:endParaRPr sz="1176" b="1" dirty="0">
                <a:solidFill>
                  <a:srgbClr val="002060"/>
                </a:solidFill>
                <a:latin typeface="Quattrocento Sans"/>
              </a:endParaRPr>
            </a:p>
          </p:txBody>
        </p:sp>
      </p:grpSp>
      <p:sp>
        <p:nvSpPr>
          <p:cNvPr id="55" name="Google Shape;55;p3"/>
          <p:cNvSpPr/>
          <p:nvPr/>
        </p:nvSpPr>
        <p:spPr>
          <a:xfrm>
            <a:off x="873978" y="3175260"/>
            <a:ext cx="3590619" cy="1365541"/>
          </a:xfrm>
          <a:prstGeom prst="rect">
            <a:avLst/>
          </a:prstGeom>
          <a:solidFill>
            <a:schemeClr val="tx2">
              <a:lumMod val="20000"/>
              <a:lumOff val="80000"/>
              <a:alpha val="84705"/>
            </a:scheme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693717"/>
            <a:ext cx="3457947" cy="273240"/>
          </a:xfrm>
          <a:prstGeom prst="rect">
            <a:avLst/>
          </a:prstGeom>
          <a:noFill/>
          <a:ln>
            <a:noFill/>
          </a:ln>
        </p:spPr>
        <p:txBody>
          <a:bodyPr spcFirstLastPara="1" wrap="square" lIns="91425" tIns="45700" rIns="91425" bIns="45700" anchor="t" anchorCtr="0">
            <a:spAutoFit/>
          </a:bodyPr>
          <a:lstStyle/>
          <a:p>
            <a:pPr lvl="0" algn="ctr"/>
            <a:r>
              <a:rPr lang="en-US" sz="1176" b="1" dirty="0">
                <a:solidFill>
                  <a:srgbClr val="002060"/>
                </a:solidFill>
                <a:latin typeface="Quattrocento Sans"/>
                <a:sym typeface="Quattrocento Sans"/>
              </a:rPr>
              <a:t>To increase the revenue by at least 16% is necessary</a:t>
            </a:r>
            <a:endParaRPr sz="1176" b="1" dirty="0">
              <a:solidFill>
                <a:srgbClr val="002060"/>
              </a:solidFill>
              <a:latin typeface="Quattrocento Sans"/>
              <a:sym typeface="Quattrocento Sans"/>
            </a:endParaRPr>
          </a:p>
        </p:txBody>
      </p:sp>
      <p:sp>
        <p:nvSpPr>
          <p:cNvPr id="57" name="Google Shape;57;p3"/>
          <p:cNvSpPr/>
          <p:nvPr/>
        </p:nvSpPr>
        <p:spPr>
          <a:xfrm>
            <a:off x="703950" y="3078456"/>
            <a:ext cx="374022" cy="384767"/>
          </a:xfrm>
          <a:prstGeom prst="ellipse">
            <a:avLst/>
          </a:prstGeom>
          <a:solidFill>
            <a:schemeClr val="tx2">
              <a:lumMod val="20000"/>
              <a:lumOff val="80000"/>
            </a:schemeClr>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56128" y="3175260"/>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395933" y="3374878"/>
            <a:ext cx="3640727" cy="816080"/>
          </a:xfrm>
          <a:prstGeom prst="rect">
            <a:avLst/>
          </a:prstGeom>
          <a:noFill/>
          <a:ln>
            <a:noFill/>
          </a:ln>
        </p:spPr>
        <p:txBody>
          <a:bodyPr spcFirstLastPara="1" wrap="square" lIns="91425" tIns="45700" rIns="91425" bIns="45700" anchor="t" anchorCtr="0">
            <a:spAutoFit/>
          </a:bodyPr>
          <a:lstStyle/>
          <a:p>
            <a:pPr algn="ctr"/>
            <a:r>
              <a:rPr lang="en-US" sz="1176" b="1" dirty="0">
                <a:solidFill>
                  <a:srgbClr val="002060"/>
                </a:solidFill>
                <a:latin typeface="Quattrocento Sans"/>
              </a:rPr>
              <a:t>In order to catch the revenue of 2009, </a:t>
            </a:r>
            <a:r>
              <a:rPr lang="en-US" sz="1176" b="1" dirty="0" err="1">
                <a:solidFill>
                  <a:srgbClr val="002060"/>
                </a:solidFill>
                <a:latin typeface="Quattrocento Sans"/>
              </a:rPr>
              <a:t>BlueStone</a:t>
            </a:r>
            <a:r>
              <a:rPr lang="en-US" sz="1176" b="1" dirty="0">
                <a:solidFill>
                  <a:srgbClr val="002060"/>
                </a:solidFill>
                <a:latin typeface="Quattrocento Sans"/>
              </a:rPr>
              <a:t> should reach the target of $29M revenue in the remaining 5 months of the year by increasing its $25M budget revenue by at least 16%.</a:t>
            </a:r>
            <a:endParaRPr sz="1176" b="1" dirty="0">
              <a:solidFill>
                <a:srgbClr val="002060"/>
              </a:solidFill>
              <a:latin typeface="Quattrocento Sans"/>
            </a:endParaRPr>
          </a:p>
        </p:txBody>
      </p:sp>
      <p:sp>
        <p:nvSpPr>
          <p:cNvPr id="60" name="Google Shape;60;p3"/>
          <p:cNvSpPr/>
          <p:nvPr/>
        </p:nvSpPr>
        <p:spPr>
          <a:xfrm>
            <a:off x="890961" y="4849573"/>
            <a:ext cx="3590619" cy="1365541"/>
          </a:xfrm>
          <a:prstGeom prst="rect">
            <a:avLst/>
          </a:prstGeom>
          <a:solidFill>
            <a:schemeClr val="tx2">
              <a:lumMod val="20000"/>
              <a:lumOff val="80000"/>
              <a:alpha val="84705"/>
            </a:scheme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1" name="Google Shape;61;p3"/>
          <p:cNvSpPr/>
          <p:nvPr/>
        </p:nvSpPr>
        <p:spPr>
          <a:xfrm>
            <a:off x="720933" y="4741826"/>
            <a:ext cx="374022" cy="384767"/>
          </a:xfrm>
          <a:prstGeom prst="ellipse">
            <a:avLst/>
          </a:prstGeom>
          <a:solidFill>
            <a:schemeClr val="tx2">
              <a:lumMod val="20000"/>
              <a:lumOff val="80000"/>
            </a:schemeClr>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62" name="Google Shape;62;p3"/>
          <p:cNvSpPr/>
          <p:nvPr/>
        </p:nvSpPr>
        <p:spPr>
          <a:xfrm>
            <a:off x="4473111" y="4849573"/>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63" name="Google Shape;63;p3"/>
          <p:cNvSpPr/>
          <p:nvPr/>
        </p:nvSpPr>
        <p:spPr>
          <a:xfrm>
            <a:off x="988787" y="5310885"/>
            <a:ext cx="3457947" cy="454187"/>
          </a:xfrm>
          <a:prstGeom prst="rect">
            <a:avLst/>
          </a:prstGeom>
          <a:noFill/>
          <a:ln>
            <a:noFill/>
          </a:ln>
        </p:spPr>
        <p:txBody>
          <a:bodyPr spcFirstLastPara="1" wrap="square" lIns="91425" tIns="45700" rIns="91425" bIns="45700" anchor="t" anchorCtr="0">
            <a:spAutoFit/>
          </a:bodyPr>
          <a:lstStyle/>
          <a:p>
            <a:pPr lvl="0" algn="ctr"/>
            <a:r>
              <a:rPr lang="en-US" sz="1176" b="1" dirty="0">
                <a:solidFill>
                  <a:srgbClr val="002060"/>
                </a:solidFill>
                <a:latin typeface="Quattrocento Sans"/>
              </a:rPr>
              <a:t>Remodeling houses can be</a:t>
            </a:r>
          </a:p>
          <a:p>
            <a:pPr lvl="0" algn="ctr"/>
            <a:r>
              <a:rPr lang="en-US" sz="1176" b="1" dirty="0">
                <a:solidFill>
                  <a:srgbClr val="002060"/>
                </a:solidFill>
                <a:latin typeface="Quattrocento Sans"/>
              </a:rPr>
              <a:t>an effective business strategy </a:t>
            </a:r>
            <a:endParaRPr sz="1176" b="1" dirty="0">
              <a:solidFill>
                <a:srgbClr val="002060"/>
              </a:solidFill>
              <a:latin typeface="Quattrocento Sans"/>
            </a:endParaRPr>
          </a:p>
        </p:txBody>
      </p:sp>
      <p:sp>
        <p:nvSpPr>
          <p:cNvPr id="64" name="Google Shape;64;p3"/>
          <p:cNvSpPr/>
          <p:nvPr/>
        </p:nvSpPr>
        <p:spPr>
          <a:xfrm>
            <a:off x="4446733" y="4862159"/>
            <a:ext cx="3623744" cy="997027"/>
          </a:xfrm>
          <a:prstGeom prst="rect">
            <a:avLst/>
          </a:prstGeom>
          <a:noFill/>
          <a:ln>
            <a:noFill/>
          </a:ln>
        </p:spPr>
        <p:txBody>
          <a:bodyPr spcFirstLastPara="1" wrap="square" lIns="91425" tIns="45700" rIns="91425" bIns="45700" anchor="t" anchorCtr="0">
            <a:spAutoFit/>
          </a:bodyPr>
          <a:lstStyle/>
          <a:p>
            <a:pPr algn="ctr"/>
            <a:r>
              <a:rPr lang="en-US" sz="1176" b="1" dirty="0">
                <a:solidFill>
                  <a:srgbClr val="002060"/>
                </a:solidFill>
                <a:latin typeface="Quattrocento Sans"/>
              </a:rPr>
              <a:t>The sooner the remodeling the higher the value of the house. Actions should be taken to have more revenue opportunities by determining the top houses which are expected to provide the most revenue opportunities in the case of the remodeling them.</a:t>
            </a:r>
            <a:endParaRPr sz="1176" b="1" dirty="0">
              <a:solidFill>
                <a:srgbClr val="002060"/>
              </a:solidFill>
              <a:latin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53903" y="148155"/>
            <a:ext cx="8705336" cy="646331"/>
          </a:xfrm>
          <a:prstGeom prst="rect">
            <a:avLst/>
          </a:prstGeom>
          <a:noFill/>
          <a:ln>
            <a:noFill/>
          </a:ln>
        </p:spPr>
        <p:txBody>
          <a:bodyPr spcFirstLastPara="1" wrap="square" lIns="0" tIns="0" rIns="0" bIns="0" anchor="t" anchorCtr="0">
            <a:spAutoFit/>
          </a:bodyPr>
          <a:lstStyle/>
          <a:p>
            <a:pPr lvl="0"/>
            <a:r>
              <a:rPr lang="en-US" sz="1400" dirty="0"/>
              <a:t>While June and July are the months in which most houses are sold and most revenues are gained, as of June 2010, </a:t>
            </a:r>
            <a:r>
              <a:rPr lang="en-US" sz="1400" dirty="0" err="1"/>
              <a:t>BlueStone</a:t>
            </a:r>
            <a:r>
              <a:rPr lang="en-US" sz="1400" dirty="0"/>
              <a:t> Realty's revenue started severely decreasing. To remodel houses before the sale can provide more than $29M in revenue in the remaining 5 months of the year.</a:t>
            </a:r>
          </a:p>
        </p:txBody>
      </p:sp>
      <p:sp>
        <p:nvSpPr>
          <p:cNvPr id="71" name="Google Shape;71;p2"/>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sp>
        <p:nvSpPr>
          <p:cNvPr id="72" name="Google Shape;72;p2"/>
          <p:cNvSpPr txBox="1"/>
          <p:nvPr/>
        </p:nvSpPr>
        <p:spPr>
          <a:xfrm>
            <a:off x="117476" y="4415985"/>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3" name="Google Shape;73;p2"/>
          <p:cNvSpPr txBox="1"/>
          <p:nvPr/>
        </p:nvSpPr>
        <p:spPr>
          <a:xfrm>
            <a:off x="188913" y="4779643"/>
            <a:ext cx="8650287" cy="1600398"/>
          </a:xfrm>
          <a:prstGeom prst="rect">
            <a:avLst/>
          </a:prstGeom>
          <a:noFill/>
          <a:ln>
            <a:noFill/>
          </a:ln>
        </p:spPr>
        <p:txBody>
          <a:bodyPr spcFirstLastPara="1" wrap="square" lIns="91425" tIns="45700" rIns="91425" bIns="45700" anchor="t" anchorCtr="0">
            <a:spAutoFit/>
          </a:bodyPr>
          <a:lstStyle/>
          <a:p>
            <a:r>
              <a:rPr lang="en-US" sz="1400" b="1" dirty="0">
                <a:solidFill>
                  <a:schemeClr val="dk1"/>
                </a:solidFill>
                <a:latin typeface="Arial"/>
                <a:ea typeface="Arial"/>
                <a:cs typeface="Arial"/>
                <a:sym typeface="Arial"/>
              </a:rPr>
              <a:t>Decreasing Revenue </a:t>
            </a:r>
            <a:r>
              <a:rPr lang="en-US" dirty="0">
                <a:solidFill>
                  <a:schemeClr val="dk1"/>
                </a:solidFill>
              </a:rPr>
              <a:t>– </a:t>
            </a:r>
            <a:r>
              <a:rPr lang="en-US" dirty="0"/>
              <a:t>The yearly actual revenue is $4M less than the budget revenue as of July 2010. In order to catch the revenue of 2009, </a:t>
            </a:r>
            <a:r>
              <a:rPr lang="en-US" dirty="0" err="1"/>
              <a:t>BlueStone</a:t>
            </a:r>
            <a:r>
              <a:rPr lang="en-US" dirty="0"/>
              <a:t> should reach the target of $29M revenue in the remaining 5 months of the year by increasing its $25M budget revenue by at least 16%.</a:t>
            </a:r>
          </a:p>
          <a:p>
            <a:pPr lvl="0"/>
            <a:endParaRPr lang="en-US" dirty="0">
              <a:solidFill>
                <a:schemeClr val="dk1"/>
              </a:solidFill>
            </a:endParaRPr>
          </a:p>
          <a:p>
            <a:pPr lvl="0"/>
            <a:r>
              <a:rPr lang="en-US" b="1" dirty="0">
                <a:solidFill>
                  <a:schemeClr val="dk1"/>
                </a:solidFill>
              </a:rPr>
              <a:t>Revenue Opportunity </a:t>
            </a:r>
            <a:r>
              <a:rPr lang="en-US" dirty="0">
                <a:solidFill>
                  <a:schemeClr val="dk1"/>
                </a:solidFill>
              </a:rPr>
              <a:t>– </a:t>
            </a:r>
            <a:r>
              <a:rPr lang="en-US" dirty="0"/>
              <a:t>With our predictive model, we identified the top 189 houses which are expected to provide the most revenue opportunities in the case of the newly-remodeling. This strategy can provide $6.7M more revenue opportunities and increase revenue by ~27%.</a:t>
            </a:r>
            <a:endParaRPr dirty="0"/>
          </a:p>
        </p:txBody>
      </p:sp>
      <p:sp>
        <p:nvSpPr>
          <p:cNvPr id="74" name="Google Shape;74;p2"/>
          <p:cNvSpPr/>
          <p:nvPr/>
        </p:nvSpPr>
        <p:spPr>
          <a:xfrm>
            <a:off x="188913" y="4710429"/>
            <a:ext cx="8597900" cy="1669612"/>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4B94D814-2936-4EBF-89C0-9CFC29B413DF}"/>
              </a:ext>
            </a:extLst>
          </p:cNvPr>
          <p:cNvPicPr>
            <a:picLocks noChangeAspect="1"/>
          </p:cNvPicPr>
          <p:nvPr/>
        </p:nvPicPr>
        <p:blipFill rotWithShape="1">
          <a:blip r:embed="rId3"/>
          <a:srcRect l="11309" t="46971" r="68114" b="10097"/>
          <a:stretch/>
        </p:blipFill>
        <p:spPr>
          <a:xfrm>
            <a:off x="1036321" y="940541"/>
            <a:ext cx="2999986" cy="3520645"/>
          </a:xfrm>
          <a:prstGeom prst="rect">
            <a:avLst/>
          </a:prstGeom>
        </p:spPr>
      </p:pic>
      <p:pic>
        <p:nvPicPr>
          <p:cNvPr id="7" name="Picture 6">
            <a:extLst>
              <a:ext uri="{FF2B5EF4-FFF2-40B4-BE49-F238E27FC236}">
                <a16:creationId xmlns:a16="http://schemas.microsoft.com/office/drawing/2014/main" id="{F70676E0-C822-4400-95B7-6585742981E8}"/>
              </a:ext>
            </a:extLst>
          </p:cNvPr>
          <p:cNvPicPr>
            <a:picLocks noChangeAspect="1"/>
          </p:cNvPicPr>
          <p:nvPr/>
        </p:nvPicPr>
        <p:blipFill rotWithShape="1">
          <a:blip r:embed="rId3"/>
          <a:srcRect l="71682" t="46366" r="8846" b="8889"/>
          <a:stretch/>
        </p:blipFill>
        <p:spPr>
          <a:xfrm>
            <a:off x="4905713" y="933618"/>
            <a:ext cx="2798107" cy="36167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82E3-90F4-4832-B79F-86C664146E7A}"/>
              </a:ext>
            </a:extLst>
          </p:cNvPr>
          <p:cNvSpPr>
            <a:spLocks noGrp="1"/>
          </p:cNvSpPr>
          <p:nvPr>
            <p:ph type="title"/>
          </p:nvPr>
        </p:nvSpPr>
        <p:spPr>
          <a:xfrm>
            <a:off x="19049" y="-3562"/>
            <a:ext cx="2466975" cy="276999"/>
          </a:xfrm>
        </p:spPr>
        <p:txBody>
          <a:bodyPr/>
          <a:lstStyle/>
          <a:p>
            <a:r>
              <a:rPr lang="en-US" sz="1800" dirty="0"/>
              <a:t>Remodeling Houses</a:t>
            </a:r>
          </a:p>
        </p:txBody>
      </p:sp>
      <p:sp>
        <p:nvSpPr>
          <p:cNvPr id="11" name="Rectangle 10">
            <a:extLst>
              <a:ext uri="{FF2B5EF4-FFF2-40B4-BE49-F238E27FC236}">
                <a16:creationId xmlns:a16="http://schemas.microsoft.com/office/drawing/2014/main" id="{21B29360-F3E0-408C-9916-39BC78311CEC}"/>
              </a:ext>
            </a:extLst>
          </p:cNvPr>
          <p:cNvSpPr/>
          <p:nvPr/>
        </p:nvSpPr>
        <p:spPr>
          <a:xfrm>
            <a:off x="3922" y="178187"/>
            <a:ext cx="8881316" cy="738664"/>
          </a:xfrm>
          <a:prstGeom prst="rect">
            <a:avLst/>
          </a:prstGeom>
        </p:spPr>
        <p:txBody>
          <a:bodyPr wrap="square">
            <a:spAutoFit/>
          </a:bodyPr>
          <a:lstStyle/>
          <a:p>
            <a:r>
              <a:rPr lang="en-US" dirty="0"/>
              <a:t>Our analysis on the sold houses shows that the sooner the remodeling the higher the value of the house. As a business strategy, remodeling houses before selling them can be an effective solution to receive more revenue opportunities.</a:t>
            </a:r>
          </a:p>
        </p:txBody>
      </p:sp>
      <p:sp>
        <p:nvSpPr>
          <p:cNvPr id="6" name="Google Shape;71;p2">
            <a:extLst>
              <a:ext uri="{FF2B5EF4-FFF2-40B4-BE49-F238E27FC236}">
                <a16:creationId xmlns:a16="http://schemas.microsoft.com/office/drawing/2014/main" id="{AC012D3C-0F1F-4A24-B798-5C93BD9B67A4}"/>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sp>
        <p:nvSpPr>
          <p:cNvPr id="5" name="Rectangle 4">
            <a:extLst>
              <a:ext uri="{FF2B5EF4-FFF2-40B4-BE49-F238E27FC236}">
                <a16:creationId xmlns:a16="http://schemas.microsoft.com/office/drawing/2014/main" id="{FAF92F7A-5AC8-4E6D-A449-2BD9247AF4C2}"/>
              </a:ext>
            </a:extLst>
          </p:cNvPr>
          <p:cNvSpPr/>
          <p:nvPr/>
        </p:nvSpPr>
        <p:spPr>
          <a:xfrm>
            <a:off x="188913" y="1706437"/>
            <a:ext cx="2219326" cy="3308598"/>
          </a:xfrm>
          <a:prstGeom prst="rect">
            <a:avLst/>
          </a:prstGeom>
        </p:spPr>
        <p:txBody>
          <a:bodyPr wrap="square">
            <a:spAutoFit/>
          </a:bodyPr>
          <a:lstStyle/>
          <a:p>
            <a:r>
              <a:rPr lang="en-US" b="1" dirty="0">
                <a:solidFill>
                  <a:srgbClr val="4E79A7"/>
                </a:solidFill>
                <a:latin typeface="Tableau Bold"/>
              </a:rPr>
              <a:t>What does it mean</a:t>
            </a:r>
            <a:endParaRPr lang="en-US" dirty="0"/>
          </a:p>
          <a:p>
            <a:r>
              <a:rPr lang="en-US" b="1" dirty="0">
                <a:solidFill>
                  <a:srgbClr val="4E79A7"/>
                </a:solidFill>
                <a:latin typeface="Tableau Bold"/>
              </a:rPr>
              <a:t>Newly-Remodeled House?</a:t>
            </a:r>
            <a:endParaRPr lang="en-US" dirty="0"/>
          </a:p>
          <a:p>
            <a:endParaRPr lang="en-US" b="1" dirty="0">
              <a:solidFill>
                <a:srgbClr val="4E79A7"/>
              </a:solidFill>
              <a:latin typeface="Tableau Regular"/>
            </a:endParaRPr>
          </a:p>
          <a:p>
            <a:r>
              <a:rPr lang="en-US" sz="1300" dirty="0">
                <a:solidFill>
                  <a:srgbClr val="4E79A7"/>
                </a:solidFill>
                <a:latin typeface="Tableau Regular"/>
              </a:rPr>
              <a:t>If a house was remodeled one year or less time before it was sold, it shows this house was remodeled for sale. We will call these houses </a:t>
            </a:r>
            <a:r>
              <a:rPr lang="en-US" sz="1300" i="1" dirty="0">
                <a:solidFill>
                  <a:srgbClr val="4E79A7"/>
                </a:solidFill>
                <a:latin typeface="Tableau Regular"/>
              </a:rPr>
              <a:t>Newly-Remodeled</a:t>
            </a:r>
            <a:r>
              <a:rPr lang="en-US" sz="1300" dirty="0">
                <a:solidFill>
                  <a:srgbClr val="4E79A7"/>
                </a:solidFill>
                <a:latin typeface="Tableau Regular"/>
              </a:rPr>
              <a:t>.</a:t>
            </a:r>
            <a:endParaRPr lang="en-US" sz="1300" dirty="0"/>
          </a:p>
          <a:p>
            <a:endParaRPr lang="en-US" sz="1300" dirty="0">
              <a:solidFill>
                <a:srgbClr val="4E79A7"/>
              </a:solidFill>
              <a:latin typeface="Tableau Regular"/>
            </a:endParaRPr>
          </a:p>
          <a:p>
            <a:r>
              <a:rPr lang="en-US" sz="1300" dirty="0">
                <a:solidFill>
                  <a:srgbClr val="4E79A7"/>
                </a:solidFill>
                <a:latin typeface="Tableau Regular"/>
              </a:rPr>
              <a:t>We will call other houses as </a:t>
            </a:r>
            <a:r>
              <a:rPr lang="en-US" sz="1300" i="1" dirty="0">
                <a:solidFill>
                  <a:srgbClr val="4E79A7"/>
                </a:solidFill>
                <a:latin typeface="Tableau Regular"/>
              </a:rPr>
              <a:t>Others</a:t>
            </a:r>
            <a:r>
              <a:rPr lang="en-US" sz="1300" dirty="0">
                <a:solidFill>
                  <a:srgbClr val="4E79A7"/>
                </a:solidFill>
                <a:latin typeface="Tableau Regular"/>
              </a:rPr>
              <a:t>  or </a:t>
            </a:r>
            <a:r>
              <a:rPr lang="en-US" sz="1300" i="1" dirty="0">
                <a:solidFill>
                  <a:srgbClr val="4E79A7"/>
                </a:solidFill>
                <a:latin typeface="Tableau Regular"/>
              </a:rPr>
              <a:t>Non-Newly-Remodeled</a:t>
            </a:r>
            <a:r>
              <a:rPr lang="en-US" sz="1300" dirty="0">
                <a:solidFill>
                  <a:srgbClr val="4E79A7"/>
                </a:solidFill>
                <a:latin typeface="Tableau Regular"/>
              </a:rPr>
              <a:t> which weren't remodeled or were remodeled more than one year before sales.</a:t>
            </a:r>
            <a:endParaRPr lang="en-US" sz="1300" dirty="0"/>
          </a:p>
        </p:txBody>
      </p:sp>
      <p:pic>
        <p:nvPicPr>
          <p:cNvPr id="9" name="Picture 8">
            <a:extLst>
              <a:ext uri="{FF2B5EF4-FFF2-40B4-BE49-F238E27FC236}">
                <a16:creationId xmlns:a16="http://schemas.microsoft.com/office/drawing/2014/main" id="{C9D5E838-0A8E-48B5-88FF-7625BBBCAF31}"/>
              </a:ext>
            </a:extLst>
          </p:cNvPr>
          <p:cNvPicPr>
            <a:picLocks noChangeAspect="1"/>
          </p:cNvPicPr>
          <p:nvPr/>
        </p:nvPicPr>
        <p:blipFill rotWithShape="1">
          <a:blip r:embed="rId2"/>
          <a:srcRect l="28911" t="26563" r="50000" b="15767"/>
          <a:stretch/>
        </p:blipFill>
        <p:spPr>
          <a:xfrm>
            <a:off x="2486024" y="1017119"/>
            <a:ext cx="3587115" cy="5517618"/>
          </a:xfrm>
          <a:prstGeom prst="rect">
            <a:avLst/>
          </a:prstGeom>
        </p:spPr>
      </p:pic>
      <p:sp>
        <p:nvSpPr>
          <p:cNvPr id="10" name="Rectangle 9">
            <a:extLst>
              <a:ext uri="{FF2B5EF4-FFF2-40B4-BE49-F238E27FC236}">
                <a16:creationId xmlns:a16="http://schemas.microsoft.com/office/drawing/2014/main" id="{E37ECD7C-CF8A-4076-888E-BC778A4E860B}"/>
              </a:ext>
            </a:extLst>
          </p:cNvPr>
          <p:cNvSpPr/>
          <p:nvPr/>
        </p:nvSpPr>
        <p:spPr>
          <a:xfrm>
            <a:off x="6073139" y="2802387"/>
            <a:ext cx="2621281" cy="2677656"/>
          </a:xfrm>
          <a:prstGeom prst="rect">
            <a:avLst/>
          </a:prstGeom>
          <a:ln>
            <a:solidFill>
              <a:schemeClr val="tx1"/>
            </a:solidFill>
            <a:prstDash val="dash"/>
          </a:ln>
        </p:spPr>
        <p:txBody>
          <a:bodyPr wrap="square">
            <a:spAutoFit/>
          </a:bodyPr>
          <a:lstStyle/>
          <a:p>
            <a:r>
              <a:rPr lang="en-US" dirty="0"/>
              <a:t>There are 100 newly-remodeled and 1360 non-newly-remodeled sold houses.</a:t>
            </a:r>
            <a:br>
              <a:rPr lang="en-US" dirty="0"/>
            </a:br>
            <a:endParaRPr lang="en-US" dirty="0"/>
          </a:p>
          <a:p>
            <a:r>
              <a:rPr lang="en-US" dirty="0"/>
              <a:t>The average sale price of newly-remodeled houses is 243K$. The average sale price of non-newly-remodeled houses is 176K$. It looks 67K$ difference between the average sale price of newly-remodeled houses and others'.</a:t>
            </a:r>
          </a:p>
        </p:txBody>
      </p:sp>
    </p:spTree>
    <p:extLst>
      <p:ext uri="{BB962C8B-B14F-4D97-AF65-F5344CB8AC3E}">
        <p14:creationId xmlns:p14="http://schemas.microsoft.com/office/powerpoint/2010/main" val="317658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39CD4F1-FB53-432E-B6A4-8AF08C1A48D3}"/>
              </a:ext>
            </a:extLst>
          </p:cNvPr>
          <p:cNvSpPr>
            <a:spLocks noGrp="1"/>
          </p:cNvSpPr>
          <p:nvPr>
            <p:ph type="title"/>
          </p:nvPr>
        </p:nvSpPr>
        <p:spPr>
          <a:xfrm>
            <a:off x="19049" y="-3562"/>
            <a:ext cx="2561189" cy="276999"/>
          </a:xfrm>
        </p:spPr>
        <p:txBody>
          <a:bodyPr/>
          <a:lstStyle/>
          <a:p>
            <a:r>
              <a:rPr lang="en-US" sz="1800" dirty="0"/>
              <a:t>The Influence of Space</a:t>
            </a:r>
          </a:p>
        </p:txBody>
      </p:sp>
      <p:sp>
        <p:nvSpPr>
          <p:cNvPr id="3" name="Rectangle 2">
            <a:extLst>
              <a:ext uri="{FF2B5EF4-FFF2-40B4-BE49-F238E27FC236}">
                <a16:creationId xmlns:a16="http://schemas.microsoft.com/office/drawing/2014/main" id="{619EB937-3C99-4942-81A1-6313321D467B}"/>
              </a:ext>
            </a:extLst>
          </p:cNvPr>
          <p:cNvSpPr/>
          <p:nvPr/>
        </p:nvSpPr>
        <p:spPr>
          <a:xfrm>
            <a:off x="188913" y="312496"/>
            <a:ext cx="8597900" cy="523220"/>
          </a:xfrm>
          <a:prstGeom prst="rect">
            <a:avLst/>
          </a:prstGeom>
        </p:spPr>
        <p:txBody>
          <a:bodyPr wrap="square">
            <a:spAutoFit/>
          </a:bodyPr>
          <a:lstStyle/>
          <a:p>
            <a:r>
              <a:rPr lang="en-US" dirty="0"/>
              <a:t>Overall Quality, Total Area, Ground above Living Area, Garage Area, Total Basement Area, and Lot Size are the top variables that have a strong relationship with Sale Price.</a:t>
            </a:r>
          </a:p>
        </p:txBody>
      </p:sp>
      <p:sp>
        <p:nvSpPr>
          <p:cNvPr id="6" name="Google Shape;71;p2">
            <a:extLst>
              <a:ext uri="{FF2B5EF4-FFF2-40B4-BE49-F238E27FC236}">
                <a16:creationId xmlns:a16="http://schemas.microsoft.com/office/drawing/2014/main" id="{322C813B-5247-40C6-829B-F43601FD17F2}"/>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4" name="Picture 3">
            <a:extLst>
              <a:ext uri="{FF2B5EF4-FFF2-40B4-BE49-F238E27FC236}">
                <a16:creationId xmlns:a16="http://schemas.microsoft.com/office/drawing/2014/main" id="{9E06FA09-B6BB-4131-BD5B-FF19B9797C40}"/>
              </a:ext>
            </a:extLst>
          </p:cNvPr>
          <p:cNvPicPr>
            <a:picLocks noChangeAspect="1"/>
          </p:cNvPicPr>
          <p:nvPr/>
        </p:nvPicPr>
        <p:blipFill rotWithShape="1">
          <a:blip r:embed="rId2"/>
          <a:srcRect l="12123" t="36672" r="8874" b="13039"/>
          <a:stretch/>
        </p:blipFill>
        <p:spPr>
          <a:xfrm>
            <a:off x="119050" y="1799014"/>
            <a:ext cx="8723337" cy="3123446"/>
          </a:xfrm>
          <a:prstGeom prst="rect">
            <a:avLst/>
          </a:prstGeom>
        </p:spPr>
      </p:pic>
    </p:spTree>
    <p:extLst>
      <p:ext uri="{BB962C8B-B14F-4D97-AF65-F5344CB8AC3E}">
        <p14:creationId xmlns:p14="http://schemas.microsoft.com/office/powerpoint/2010/main" val="235897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927E8CA-F721-41B3-A9A0-5002AD1854F7}"/>
              </a:ext>
            </a:extLst>
          </p:cNvPr>
          <p:cNvSpPr>
            <a:spLocks noGrp="1"/>
          </p:cNvSpPr>
          <p:nvPr>
            <p:ph type="title"/>
          </p:nvPr>
        </p:nvSpPr>
        <p:spPr>
          <a:xfrm>
            <a:off x="19050" y="-3562"/>
            <a:ext cx="2887112" cy="276999"/>
          </a:xfrm>
        </p:spPr>
        <p:txBody>
          <a:bodyPr/>
          <a:lstStyle/>
          <a:p>
            <a:r>
              <a:rPr lang="en-US" sz="1800" dirty="0"/>
              <a:t>Last Construction Age</a:t>
            </a:r>
          </a:p>
        </p:txBody>
      </p:sp>
      <p:sp>
        <p:nvSpPr>
          <p:cNvPr id="3" name="Rectangle 2">
            <a:extLst>
              <a:ext uri="{FF2B5EF4-FFF2-40B4-BE49-F238E27FC236}">
                <a16:creationId xmlns:a16="http://schemas.microsoft.com/office/drawing/2014/main" id="{DC31F320-0343-4241-94B1-BDCEABA5225C}"/>
              </a:ext>
            </a:extLst>
          </p:cNvPr>
          <p:cNvSpPr/>
          <p:nvPr/>
        </p:nvSpPr>
        <p:spPr>
          <a:xfrm>
            <a:off x="188913" y="319685"/>
            <a:ext cx="8597900" cy="523220"/>
          </a:xfrm>
          <a:prstGeom prst="rect">
            <a:avLst/>
          </a:prstGeom>
        </p:spPr>
        <p:txBody>
          <a:bodyPr wrap="square">
            <a:spAutoFit/>
          </a:bodyPr>
          <a:lstStyle/>
          <a:p>
            <a:r>
              <a:rPr lang="en-US" dirty="0"/>
              <a:t>Houses in the high price range were remodeled sooner. The sooner the </a:t>
            </a:r>
            <a:r>
              <a:rPr lang="en-US" dirty="0" err="1"/>
              <a:t>remodelation</a:t>
            </a:r>
            <a:r>
              <a:rPr lang="en-US" dirty="0"/>
              <a:t> the higher the value of the house.</a:t>
            </a:r>
          </a:p>
        </p:txBody>
      </p:sp>
      <p:sp>
        <p:nvSpPr>
          <p:cNvPr id="6" name="Google Shape;71;p2">
            <a:extLst>
              <a:ext uri="{FF2B5EF4-FFF2-40B4-BE49-F238E27FC236}">
                <a16:creationId xmlns:a16="http://schemas.microsoft.com/office/drawing/2014/main" id="{A91ABA13-836C-435F-81D6-C57B8BDDE366}"/>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4" name="Picture 3">
            <a:extLst>
              <a:ext uri="{FF2B5EF4-FFF2-40B4-BE49-F238E27FC236}">
                <a16:creationId xmlns:a16="http://schemas.microsoft.com/office/drawing/2014/main" id="{ED49E36D-13D4-448B-8EA2-86938A2B2D01}"/>
              </a:ext>
            </a:extLst>
          </p:cNvPr>
          <p:cNvPicPr>
            <a:picLocks noChangeAspect="1"/>
          </p:cNvPicPr>
          <p:nvPr/>
        </p:nvPicPr>
        <p:blipFill rotWithShape="1">
          <a:blip r:embed="rId2"/>
          <a:srcRect l="48897" t="36650" r="12908" b="24246"/>
          <a:stretch/>
        </p:blipFill>
        <p:spPr>
          <a:xfrm>
            <a:off x="896293" y="1114359"/>
            <a:ext cx="7387628" cy="4254368"/>
          </a:xfrm>
          <a:prstGeom prst="rect">
            <a:avLst/>
          </a:prstGeom>
        </p:spPr>
      </p:pic>
      <p:sp>
        <p:nvSpPr>
          <p:cNvPr id="5" name="Rectangle 4">
            <a:extLst>
              <a:ext uri="{FF2B5EF4-FFF2-40B4-BE49-F238E27FC236}">
                <a16:creationId xmlns:a16="http://schemas.microsoft.com/office/drawing/2014/main" id="{F157A3BA-12BA-4CE9-9815-5DCF008D9292}"/>
              </a:ext>
            </a:extLst>
          </p:cNvPr>
          <p:cNvSpPr/>
          <p:nvPr/>
        </p:nvSpPr>
        <p:spPr>
          <a:xfrm>
            <a:off x="697117" y="5611654"/>
            <a:ext cx="7387628" cy="523220"/>
          </a:xfrm>
          <a:prstGeom prst="rect">
            <a:avLst/>
          </a:prstGeom>
          <a:ln>
            <a:solidFill>
              <a:schemeClr val="tx1"/>
            </a:solidFill>
            <a:prstDash val="dash"/>
          </a:ln>
        </p:spPr>
        <p:txBody>
          <a:bodyPr wrap="square">
            <a:spAutoFit/>
          </a:bodyPr>
          <a:lstStyle/>
          <a:p>
            <a:r>
              <a:rPr lang="en-US" dirty="0"/>
              <a:t>It seems remodeling houses before selling them can increase sale prices.</a:t>
            </a:r>
          </a:p>
          <a:p>
            <a:r>
              <a:rPr lang="en-US" dirty="0"/>
              <a:t>This insight supports our hypothesis of the effect of newly-remodeling on the sale price.</a:t>
            </a:r>
          </a:p>
        </p:txBody>
      </p:sp>
    </p:spTree>
    <p:extLst>
      <p:ext uri="{BB962C8B-B14F-4D97-AF65-F5344CB8AC3E}">
        <p14:creationId xmlns:p14="http://schemas.microsoft.com/office/powerpoint/2010/main" val="290505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CC2A51D-1260-49C1-A7D8-04D44F587AD3}"/>
              </a:ext>
            </a:extLst>
          </p:cNvPr>
          <p:cNvSpPr>
            <a:spLocks noGrp="1"/>
          </p:cNvSpPr>
          <p:nvPr>
            <p:ph type="title"/>
          </p:nvPr>
        </p:nvSpPr>
        <p:spPr>
          <a:xfrm>
            <a:off x="19049" y="-3562"/>
            <a:ext cx="2905125" cy="276999"/>
          </a:xfrm>
        </p:spPr>
        <p:txBody>
          <a:bodyPr/>
          <a:lstStyle/>
          <a:p>
            <a:r>
              <a:rPr lang="en-US" sz="1800" dirty="0"/>
              <a:t>Overall Quality</a:t>
            </a:r>
          </a:p>
        </p:txBody>
      </p:sp>
      <p:sp>
        <p:nvSpPr>
          <p:cNvPr id="13" name="Rectangle 12">
            <a:extLst>
              <a:ext uri="{FF2B5EF4-FFF2-40B4-BE49-F238E27FC236}">
                <a16:creationId xmlns:a16="http://schemas.microsoft.com/office/drawing/2014/main" id="{F112A735-8ACE-4A73-BEBA-213120DC08CA}"/>
              </a:ext>
            </a:extLst>
          </p:cNvPr>
          <p:cNvSpPr/>
          <p:nvPr/>
        </p:nvSpPr>
        <p:spPr>
          <a:xfrm>
            <a:off x="19049" y="191488"/>
            <a:ext cx="8816384" cy="738664"/>
          </a:xfrm>
          <a:prstGeom prst="rect">
            <a:avLst/>
          </a:prstGeom>
        </p:spPr>
        <p:txBody>
          <a:bodyPr wrap="square">
            <a:spAutoFit/>
          </a:bodyPr>
          <a:lstStyle/>
          <a:p>
            <a:r>
              <a:rPr lang="en-US" dirty="0"/>
              <a:t>Our analysis shows that the quality of the house is one of the factors that mostly impacts Sale Price. It seems house remodeling makes overall quality increased by 1 point. Moving the quality of a house to the next level by remodeling it can increase its Sale Price.</a:t>
            </a:r>
            <a:endParaRPr lang="en-US" sz="1500" dirty="0"/>
          </a:p>
        </p:txBody>
      </p:sp>
      <p:sp>
        <p:nvSpPr>
          <p:cNvPr id="7" name="Google Shape;71;p2">
            <a:extLst>
              <a:ext uri="{FF2B5EF4-FFF2-40B4-BE49-F238E27FC236}">
                <a16:creationId xmlns:a16="http://schemas.microsoft.com/office/drawing/2014/main" id="{98A5804B-0FFD-4003-ACC5-EE8285288BD0}"/>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3" name="Picture 2">
            <a:extLst>
              <a:ext uri="{FF2B5EF4-FFF2-40B4-BE49-F238E27FC236}">
                <a16:creationId xmlns:a16="http://schemas.microsoft.com/office/drawing/2014/main" id="{7089A26A-DB98-4423-805A-B6E64D9E2E1A}"/>
              </a:ext>
            </a:extLst>
          </p:cNvPr>
          <p:cNvPicPr>
            <a:picLocks noChangeAspect="1"/>
          </p:cNvPicPr>
          <p:nvPr/>
        </p:nvPicPr>
        <p:blipFill rotWithShape="1">
          <a:blip r:embed="rId2"/>
          <a:srcRect l="27883" t="37031" r="13521" b="12499"/>
          <a:stretch/>
        </p:blipFill>
        <p:spPr>
          <a:xfrm>
            <a:off x="90535" y="1296547"/>
            <a:ext cx="8834691" cy="4280388"/>
          </a:xfrm>
          <a:prstGeom prst="rect">
            <a:avLst/>
          </a:prstGeom>
        </p:spPr>
      </p:pic>
    </p:spTree>
    <p:extLst>
      <p:ext uri="{BB962C8B-B14F-4D97-AF65-F5344CB8AC3E}">
        <p14:creationId xmlns:p14="http://schemas.microsoft.com/office/powerpoint/2010/main" val="107735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D20DAA0-1155-4925-8515-715DEDB918F4}"/>
              </a:ext>
            </a:extLst>
          </p:cNvPr>
          <p:cNvSpPr>
            <a:spLocks noGrp="1"/>
          </p:cNvSpPr>
          <p:nvPr>
            <p:ph type="title"/>
          </p:nvPr>
        </p:nvSpPr>
        <p:spPr>
          <a:xfrm>
            <a:off x="19049" y="-3562"/>
            <a:ext cx="2905125" cy="276999"/>
          </a:xfrm>
        </p:spPr>
        <p:txBody>
          <a:bodyPr/>
          <a:lstStyle/>
          <a:p>
            <a:r>
              <a:rPr lang="en-US" sz="1800" dirty="0"/>
              <a:t>Current Market</a:t>
            </a:r>
          </a:p>
        </p:txBody>
      </p:sp>
      <p:sp>
        <p:nvSpPr>
          <p:cNvPr id="3" name="Rectangle 2">
            <a:extLst>
              <a:ext uri="{FF2B5EF4-FFF2-40B4-BE49-F238E27FC236}">
                <a16:creationId xmlns:a16="http://schemas.microsoft.com/office/drawing/2014/main" id="{C92800C9-F850-4696-860B-1A44948F250A}"/>
              </a:ext>
            </a:extLst>
          </p:cNvPr>
          <p:cNvSpPr/>
          <p:nvPr/>
        </p:nvSpPr>
        <p:spPr>
          <a:xfrm>
            <a:off x="175816" y="294402"/>
            <a:ext cx="8610997" cy="523220"/>
          </a:xfrm>
          <a:prstGeom prst="rect">
            <a:avLst/>
          </a:prstGeom>
        </p:spPr>
        <p:txBody>
          <a:bodyPr wrap="square">
            <a:spAutoFit/>
          </a:bodyPr>
          <a:lstStyle/>
          <a:p>
            <a:r>
              <a:rPr lang="en-US" dirty="0"/>
              <a:t>There are 1459 houses in the current market. 218 of them with 5.3 average quality are based in North Ames. Stone Brook has highest overall quality rate with 8.5.</a:t>
            </a:r>
            <a:endParaRPr lang="en-US" sz="1300" dirty="0"/>
          </a:p>
        </p:txBody>
      </p:sp>
      <p:sp>
        <p:nvSpPr>
          <p:cNvPr id="6" name="Google Shape;71;p2">
            <a:extLst>
              <a:ext uri="{FF2B5EF4-FFF2-40B4-BE49-F238E27FC236}">
                <a16:creationId xmlns:a16="http://schemas.microsoft.com/office/drawing/2014/main" id="{7C611EE7-A430-48F2-8E0F-AC94FA4E80BE}"/>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4" name="Picture 3">
            <a:extLst>
              <a:ext uri="{FF2B5EF4-FFF2-40B4-BE49-F238E27FC236}">
                <a16:creationId xmlns:a16="http://schemas.microsoft.com/office/drawing/2014/main" id="{F033D193-C564-4D0F-853E-8F3F82AE7D0F}"/>
              </a:ext>
            </a:extLst>
          </p:cNvPr>
          <p:cNvPicPr>
            <a:picLocks noChangeAspect="1"/>
          </p:cNvPicPr>
          <p:nvPr/>
        </p:nvPicPr>
        <p:blipFill rotWithShape="1">
          <a:blip r:embed="rId2"/>
          <a:srcRect l="16568" t="37390" r="14734" b="20762"/>
          <a:stretch/>
        </p:blipFill>
        <p:spPr>
          <a:xfrm>
            <a:off x="188913" y="1964602"/>
            <a:ext cx="8640039" cy="2960483"/>
          </a:xfrm>
          <a:prstGeom prst="rect">
            <a:avLst/>
          </a:prstGeom>
        </p:spPr>
      </p:pic>
    </p:spTree>
    <p:extLst>
      <p:ext uri="{BB962C8B-B14F-4D97-AF65-F5344CB8AC3E}">
        <p14:creationId xmlns:p14="http://schemas.microsoft.com/office/powerpoint/2010/main" val="159899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7FA"/>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89B0F45-C1EC-48D0-AB1F-74703825A812}"/>
              </a:ext>
            </a:extLst>
          </p:cNvPr>
          <p:cNvSpPr>
            <a:spLocks noGrp="1"/>
          </p:cNvSpPr>
          <p:nvPr>
            <p:ph type="title"/>
          </p:nvPr>
        </p:nvSpPr>
        <p:spPr>
          <a:xfrm>
            <a:off x="19049" y="-3562"/>
            <a:ext cx="3493696" cy="553998"/>
          </a:xfrm>
        </p:spPr>
        <p:txBody>
          <a:bodyPr/>
          <a:lstStyle/>
          <a:p>
            <a:r>
              <a:rPr lang="en-US" sz="1800" dirty="0"/>
              <a:t>Business Intelligence Analysis</a:t>
            </a:r>
          </a:p>
        </p:txBody>
      </p:sp>
      <p:sp>
        <p:nvSpPr>
          <p:cNvPr id="11" name="Rectangle 10">
            <a:extLst>
              <a:ext uri="{FF2B5EF4-FFF2-40B4-BE49-F238E27FC236}">
                <a16:creationId xmlns:a16="http://schemas.microsoft.com/office/drawing/2014/main" id="{990A5A44-97D4-4A59-9F4F-6D40CD8DBEE5}"/>
              </a:ext>
            </a:extLst>
          </p:cNvPr>
          <p:cNvSpPr/>
          <p:nvPr/>
        </p:nvSpPr>
        <p:spPr>
          <a:xfrm>
            <a:off x="78855" y="282018"/>
            <a:ext cx="8803728" cy="523220"/>
          </a:xfrm>
          <a:prstGeom prst="rect">
            <a:avLst/>
          </a:prstGeom>
        </p:spPr>
        <p:txBody>
          <a:bodyPr wrap="square">
            <a:spAutoFit/>
          </a:bodyPr>
          <a:lstStyle/>
          <a:p>
            <a:r>
              <a:rPr lang="en-US" dirty="0"/>
              <a:t>By using regression analysis and predictive model, it is possible to identify the top houses in the market and calculate that if we sell these target houses by remodeling them, how much more revenue we will gain.</a:t>
            </a:r>
          </a:p>
        </p:txBody>
      </p:sp>
      <p:sp>
        <p:nvSpPr>
          <p:cNvPr id="15" name="Google Shape;71;p2">
            <a:extLst>
              <a:ext uri="{FF2B5EF4-FFF2-40B4-BE49-F238E27FC236}">
                <a16:creationId xmlns:a16="http://schemas.microsoft.com/office/drawing/2014/main" id="{C38727D8-BEB3-4C17-B058-9616101D1481}"/>
              </a:ext>
            </a:extLst>
          </p:cNvPr>
          <p:cNvSpPr/>
          <p:nvPr/>
        </p:nvSpPr>
        <p:spPr>
          <a:xfrm>
            <a:off x="539451" y="6485919"/>
            <a:ext cx="2452916" cy="215403"/>
          </a:xfrm>
          <a:prstGeom prst="rect">
            <a:avLst/>
          </a:prstGeom>
          <a:noFill/>
          <a:ln>
            <a:noFill/>
          </a:ln>
        </p:spPr>
        <p:txBody>
          <a:bodyPr spcFirstLastPara="1" wrap="square" lIns="91425" tIns="45700" rIns="91425" bIns="45700" anchor="t" anchorCtr="0">
            <a:spAutoFit/>
          </a:bodyPr>
          <a:lstStyle/>
          <a:p>
            <a:pPr lvl="0"/>
            <a:r>
              <a:rPr lang="en-AU" sz="800" b="1" i="0" u="none" strike="noStrike" cap="none" dirty="0">
                <a:solidFill>
                  <a:schemeClr val="dk1"/>
                </a:solidFill>
                <a:latin typeface="Arial"/>
                <a:ea typeface="Arial"/>
                <a:cs typeface="Arial"/>
                <a:sym typeface="Arial"/>
              </a:rPr>
              <a:t>Source: </a:t>
            </a:r>
            <a:r>
              <a:rPr lang="en-US" sz="800" dirty="0">
                <a:solidFill>
                  <a:schemeClr val="dk1"/>
                </a:solidFill>
              </a:rPr>
              <a:t>Ames, Iowa Housing Data (Kaggle)</a:t>
            </a:r>
            <a:endParaRPr sz="800" dirty="0">
              <a:solidFill>
                <a:schemeClr val="dk1"/>
              </a:solidFill>
            </a:endParaRPr>
          </a:p>
        </p:txBody>
      </p:sp>
      <p:pic>
        <p:nvPicPr>
          <p:cNvPr id="3" name="Picture 2" descr="A close up of a logo&#10;&#10;Description automatically generated">
            <a:extLst>
              <a:ext uri="{FF2B5EF4-FFF2-40B4-BE49-F238E27FC236}">
                <a16:creationId xmlns:a16="http://schemas.microsoft.com/office/drawing/2014/main" id="{0C5B534A-1C25-4B7D-ADD0-7EA6720DB253}"/>
              </a:ext>
            </a:extLst>
          </p:cNvPr>
          <p:cNvPicPr>
            <a:picLocks noChangeAspect="1"/>
          </p:cNvPicPr>
          <p:nvPr/>
        </p:nvPicPr>
        <p:blipFill>
          <a:blip r:embed="rId2"/>
          <a:stretch>
            <a:fillRect/>
          </a:stretch>
        </p:blipFill>
        <p:spPr>
          <a:xfrm>
            <a:off x="489055" y="1090818"/>
            <a:ext cx="7422349" cy="4175071"/>
          </a:xfrm>
          <a:prstGeom prst="rect">
            <a:avLst/>
          </a:prstGeom>
        </p:spPr>
      </p:pic>
      <p:sp>
        <p:nvSpPr>
          <p:cNvPr id="4" name="Rectangle 3">
            <a:extLst>
              <a:ext uri="{FF2B5EF4-FFF2-40B4-BE49-F238E27FC236}">
                <a16:creationId xmlns:a16="http://schemas.microsoft.com/office/drawing/2014/main" id="{22BD14D0-9B87-4E33-8CE9-3C3A9CEF8B9D}"/>
              </a:ext>
            </a:extLst>
          </p:cNvPr>
          <p:cNvSpPr/>
          <p:nvPr/>
        </p:nvSpPr>
        <p:spPr>
          <a:xfrm>
            <a:off x="325925" y="5398850"/>
            <a:ext cx="8460888" cy="954107"/>
          </a:xfrm>
          <a:prstGeom prst="rect">
            <a:avLst/>
          </a:prstGeom>
        </p:spPr>
        <p:txBody>
          <a:bodyPr wrap="square">
            <a:spAutoFit/>
          </a:bodyPr>
          <a:lstStyle/>
          <a:p>
            <a:r>
              <a:rPr lang="en-US" dirty="0">
                <a:solidFill>
                  <a:schemeClr val="tx1"/>
                </a:solidFill>
                <a:latin typeface="+mj-lt"/>
              </a:rPr>
              <a:t>To see the sale price difference in the case of remodeling, we copied dataset of houses in the market, then modified one of them by assuming the houses were newly remodeled in 2010 and their overall quality moved to the next level. Thus we were able to compare the predicted sale prices of newly-remodeled houses and non-newly-remodeled houses.</a:t>
            </a:r>
          </a:p>
        </p:txBody>
      </p:sp>
    </p:spTree>
    <p:extLst>
      <p:ext uri="{BB962C8B-B14F-4D97-AF65-F5344CB8AC3E}">
        <p14:creationId xmlns:p14="http://schemas.microsoft.com/office/powerpoint/2010/main" val="293903877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TotalTime>
  <Words>1039</Words>
  <Application>Microsoft Office PowerPoint</Application>
  <PresentationFormat>Custom</PresentationFormat>
  <Paragraphs>59</Paragraphs>
  <Slides>10</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8" baseType="lpstr">
      <vt:lpstr>Quattrocento Sans</vt:lpstr>
      <vt:lpstr>Tableau Bold</vt:lpstr>
      <vt:lpstr>Tableau Regular</vt:lpstr>
      <vt:lpstr>Arial</vt:lpstr>
      <vt:lpstr>Trebuchet MS</vt:lpstr>
      <vt:lpstr>Synergy_CF_YNR002</vt:lpstr>
      <vt:lpstr>1_Synergy_CF_YNR002</vt:lpstr>
      <vt:lpstr>TCLayout.ActiveDocument.1</vt:lpstr>
      <vt:lpstr>PowerPoint Presentation</vt:lpstr>
      <vt:lpstr>The yearly actual revenue is $4M less than the budget revenue as of July 2010. It is necessary to increase the revenue by at least 16% with respect to the budget of $25M until the end of the year. Remodeling houses before selling them can be an effective strategy to have more revenue opportunities.</vt:lpstr>
      <vt:lpstr>While June and July are the months in which most houses are sold and most revenues are gained, as of June 2010, BlueStone Realty's revenue started severely decreasing. To remodel houses before the sale can provide more than $29M in revenue in the remaining 5 months of the year.</vt:lpstr>
      <vt:lpstr>Remodeling Houses</vt:lpstr>
      <vt:lpstr>The Influence of Space</vt:lpstr>
      <vt:lpstr>Last Construction Age</vt:lpstr>
      <vt:lpstr>Overall Quality</vt:lpstr>
      <vt:lpstr>Current Market</vt:lpstr>
      <vt:lpstr>Business Intelligence Analysis</vt:lpstr>
      <vt:lpstr>Revenue Opportunity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Hüseyin Korkmaz</cp:lastModifiedBy>
  <cp:revision>91</cp:revision>
  <dcterms:created xsi:type="dcterms:W3CDTF">2015-09-14T11:37:31Z</dcterms:created>
  <dcterms:modified xsi:type="dcterms:W3CDTF">2020-07-18T21:35:09Z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