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1"/>
  </p:notesMasterIdLst>
  <p:sldIdLst>
    <p:sldId id="262" r:id="rId3"/>
    <p:sldId id="257" r:id="rId4"/>
    <p:sldId id="273" r:id="rId5"/>
    <p:sldId id="263" r:id="rId6"/>
    <p:sldId id="267" r:id="rId7"/>
    <p:sldId id="274" r:id="rId8"/>
    <p:sldId id="268" r:id="rId9"/>
    <p:sldId id="264" r:id="rId10"/>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userDrawn="1">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4"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6289CD"/>
    <a:srgbClr val="F0F7FA"/>
    <a:srgbClr val="5B9BD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6" autoAdjust="0"/>
    <p:restoredTop sz="94660"/>
  </p:normalViewPr>
  <p:slideViewPr>
    <p:cSldViewPr snapToGrid="0">
      <p:cViewPr varScale="1">
        <p:scale>
          <a:sx n="106" d="100"/>
          <a:sy n="106" d="100"/>
        </p:scale>
        <p:origin x="1104" y="114"/>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2</a:t>
            </a:fld>
            <a:endParaRPr/>
          </a:p>
        </p:txBody>
      </p:sp>
    </p:spTree>
    <p:extLst>
      <p:ext uri="{BB962C8B-B14F-4D97-AF65-F5344CB8AC3E}">
        <p14:creationId xmlns:p14="http://schemas.microsoft.com/office/powerpoint/2010/main" val="1826830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1"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3" r:id="rId4" imgW="158750" imgH="158750" progId="TCLayout.ActiveDocument.1">
                  <p:embed/>
                </p:oleObj>
              </mc:Choice>
              <mc:Fallback>
                <p:oleObj r:id="rId4" imgW="158750" imgH="158750" progId="TCLayout.ActiveDocument.1">
                  <p:embed/>
                  <p:pic>
                    <p:nvPicPr>
                      <p:cNvPr id="8" name="Google Shape;8;p7"/>
                      <p:cNvPicPr preferRelativeResize="0"/>
                      <p:nvPr/>
                    </p:nvPicPr>
                    <p:blipFill rotWithShape="1">
                      <a:blip r:embed="rId5">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3" name="Google Shape;41;p1">
            <a:extLst>
              <a:ext uri="{FF2B5EF4-FFF2-40B4-BE49-F238E27FC236}">
                <a16:creationId xmlns:a16="http://schemas.microsoft.com/office/drawing/2014/main" id="{9E45A6F8-7EC8-4C52-A6E1-FB195E0EBE4C}"/>
              </a:ext>
            </a:extLst>
          </p:cNvPr>
          <p:cNvSpPr txBox="1">
            <a:spLocks/>
          </p:cNvSpPr>
          <p:nvPr/>
        </p:nvSpPr>
        <p:spPr>
          <a:xfrm>
            <a:off x="107433" y="1059378"/>
            <a:ext cx="7368890" cy="110799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r>
              <a:rPr lang="en-US" sz="3200" dirty="0">
                <a:solidFill>
                  <a:schemeClr val="accent6">
                    <a:lumMod val="75000"/>
                  </a:schemeClr>
                </a:solidFill>
              </a:rPr>
              <a:t>Business Intelligence Analysis</a:t>
            </a:r>
          </a:p>
          <a:p>
            <a:r>
              <a:rPr lang="en-US" sz="2500" dirty="0">
                <a:solidFill>
                  <a:schemeClr val="accent6">
                    <a:lumMod val="75000"/>
                  </a:schemeClr>
                </a:solidFill>
              </a:rPr>
              <a:t>on House Prices</a:t>
            </a:r>
          </a:p>
          <a:p>
            <a:r>
              <a:rPr lang="en-US" sz="1500" dirty="0">
                <a:solidFill>
                  <a:schemeClr val="accent6">
                    <a:lumMod val="75000"/>
                  </a:schemeClr>
                </a:solidFill>
              </a:rPr>
              <a:t>Technical Presentation</a:t>
            </a:r>
          </a:p>
        </p:txBody>
      </p:sp>
      <p:sp>
        <p:nvSpPr>
          <p:cNvPr id="4" name="Google Shape;42;p1">
            <a:extLst>
              <a:ext uri="{FF2B5EF4-FFF2-40B4-BE49-F238E27FC236}">
                <a16:creationId xmlns:a16="http://schemas.microsoft.com/office/drawing/2014/main" id="{59054A4F-7962-47A9-9292-3720C2BCBB48}"/>
              </a:ext>
            </a:extLst>
          </p:cNvPr>
          <p:cNvSpPr txBox="1"/>
          <p:nvPr/>
        </p:nvSpPr>
        <p:spPr>
          <a:xfrm>
            <a:off x="188914" y="58954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accent6">
                    <a:lumMod val="75000"/>
                  </a:schemeClr>
                </a:solidFill>
                <a:latin typeface="Arial"/>
                <a:ea typeface="Arial"/>
                <a:cs typeface="Arial"/>
                <a:sym typeface="Arial"/>
              </a:rPr>
              <a:t>Date	    : </a:t>
            </a:r>
            <a:r>
              <a:rPr lang="en-AU" sz="1400" b="0" i="0" u="none" strike="noStrike" cap="none" dirty="0">
                <a:solidFill>
                  <a:schemeClr val="accent6">
                    <a:lumMod val="75000"/>
                  </a:schemeClr>
                </a:solidFill>
                <a:sym typeface="Arial"/>
              </a:rPr>
              <a:t>7/18/2020 </a:t>
            </a:r>
            <a:endParaRPr dirty="0">
              <a:solidFill>
                <a:schemeClr val="accent6">
                  <a:lumMod val="75000"/>
                </a:schemeClr>
              </a:solidFill>
            </a:endParaRPr>
          </a:p>
        </p:txBody>
      </p:sp>
      <p:sp>
        <p:nvSpPr>
          <p:cNvPr id="5" name="Google Shape;43;p1">
            <a:extLst>
              <a:ext uri="{FF2B5EF4-FFF2-40B4-BE49-F238E27FC236}">
                <a16:creationId xmlns:a16="http://schemas.microsoft.com/office/drawing/2014/main" id="{D67F8E17-697B-412E-88A4-70C802B32E10}"/>
              </a:ext>
            </a:extLst>
          </p:cNvPr>
          <p:cNvSpPr txBox="1"/>
          <p:nvPr/>
        </p:nvSpPr>
        <p:spPr>
          <a:xfrm>
            <a:off x="188913" y="62033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accent6">
                    <a:lumMod val="75000"/>
                  </a:schemeClr>
                </a:solidFill>
                <a:latin typeface="Arial"/>
                <a:ea typeface="Arial"/>
                <a:cs typeface="Arial"/>
                <a:sym typeface="Arial"/>
              </a:rPr>
              <a:t>Presented By : </a:t>
            </a:r>
            <a:r>
              <a:rPr lang="en-AU" sz="1400" b="0" i="0" u="none" strike="noStrike" cap="none" dirty="0" err="1">
                <a:solidFill>
                  <a:schemeClr val="accent6">
                    <a:lumMod val="75000"/>
                  </a:schemeClr>
                </a:solidFill>
                <a:latin typeface="Arial"/>
                <a:ea typeface="Arial"/>
                <a:cs typeface="Arial"/>
                <a:sym typeface="Arial"/>
              </a:rPr>
              <a:t>Huseyin</a:t>
            </a:r>
            <a:r>
              <a:rPr lang="en-AU" sz="1400" b="0" i="0" u="none" strike="noStrike" cap="none" dirty="0">
                <a:solidFill>
                  <a:schemeClr val="accent6">
                    <a:lumMod val="75000"/>
                  </a:schemeClr>
                </a:solidFill>
                <a:sym typeface="Arial"/>
              </a:rPr>
              <a:t> Korkmaz</a:t>
            </a:r>
            <a:endParaRPr dirty="0">
              <a:solidFill>
                <a:schemeClr val="accent6">
                  <a:lumMod val="75000"/>
                </a:schemeClr>
              </a:solidFill>
            </a:endParaRPr>
          </a:p>
        </p:txBody>
      </p:sp>
      <p:sp>
        <p:nvSpPr>
          <p:cNvPr id="2" name="Rectangle 1">
            <a:extLst>
              <a:ext uri="{FF2B5EF4-FFF2-40B4-BE49-F238E27FC236}">
                <a16:creationId xmlns:a16="http://schemas.microsoft.com/office/drawing/2014/main" id="{A75BAB2E-DE51-4A2F-A49B-26EF4A09AFC4}"/>
              </a:ext>
            </a:extLst>
          </p:cNvPr>
          <p:cNvSpPr/>
          <p:nvPr/>
        </p:nvSpPr>
        <p:spPr>
          <a:xfrm>
            <a:off x="107433" y="110513"/>
            <a:ext cx="4636584" cy="677108"/>
          </a:xfrm>
          <a:prstGeom prst="rect">
            <a:avLst/>
          </a:prstGeom>
          <a:solidFill>
            <a:schemeClr val="accent3">
              <a:lumMod val="75000"/>
              <a:lumOff val="25000"/>
            </a:schemeClr>
          </a:solidFill>
          <a:ln>
            <a:solidFill>
              <a:schemeClr val="accent3">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err="1">
                <a:latin typeface="Trebuchet MS" panose="020B0603020202020204" pitchFamily="34" charset="0"/>
              </a:rPr>
              <a:t>BlueStone</a:t>
            </a:r>
            <a:r>
              <a:rPr lang="en-US" sz="3500" b="1" dirty="0">
                <a:latin typeface="Trebuchet MS" panose="020B0603020202020204" pitchFamily="34" charset="0"/>
              </a:rPr>
              <a:t> Realty Inc.</a:t>
            </a:r>
          </a:p>
        </p:txBody>
      </p:sp>
      <p:sp>
        <p:nvSpPr>
          <p:cNvPr id="8" name="Google Shape;41;p1">
            <a:extLst>
              <a:ext uri="{FF2B5EF4-FFF2-40B4-BE49-F238E27FC236}">
                <a16:creationId xmlns:a16="http://schemas.microsoft.com/office/drawing/2014/main" id="{5DD4FB87-F068-4D02-A36C-7902FFB97EDD}"/>
              </a:ext>
            </a:extLst>
          </p:cNvPr>
          <p:cNvSpPr txBox="1">
            <a:spLocks/>
          </p:cNvSpPr>
          <p:nvPr/>
        </p:nvSpPr>
        <p:spPr>
          <a:xfrm>
            <a:off x="107433" y="4705128"/>
            <a:ext cx="7368890"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r>
              <a:rPr lang="en-US" sz="1800" dirty="0">
                <a:solidFill>
                  <a:schemeClr val="accent6">
                    <a:lumMod val="75000"/>
                  </a:schemeClr>
                </a:solidFill>
              </a:rPr>
              <a:t>Springboard Data Analytics</a:t>
            </a:r>
          </a:p>
          <a:p>
            <a:r>
              <a:rPr lang="en-US" sz="1800" dirty="0">
                <a:solidFill>
                  <a:schemeClr val="accent6">
                    <a:lumMod val="75000"/>
                  </a:schemeClr>
                </a:solidFill>
              </a:rPr>
              <a:t>Capstone - 2</a:t>
            </a:r>
          </a:p>
        </p:txBody>
      </p:sp>
    </p:spTree>
    <p:extLst>
      <p:ext uri="{BB962C8B-B14F-4D97-AF65-F5344CB8AC3E}">
        <p14:creationId xmlns:p14="http://schemas.microsoft.com/office/powerpoint/2010/main" val="198682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Shape 47"/>
        <p:cNvGrpSpPr/>
        <p:nvPr/>
      </p:nvGrpSpPr>
      <p:grpSpPr>
        <a:xfrm>
          <a:off x="0" y="0"/>
          <a:ext cx="0" cy="0"/>
          <a:chOff x="0" y="0"/>
          <a:chExt cx="0" cy="0"/>
        </a:xfrm>
      </p:grpSpPr>
      <p:grpSp>
        <p:nvGrpSpPr>
          <p:cNvPr id="49" name="Google Shape;49;p3"/>
          <p:cNvGrpSpPr/>
          <p:nvPr/>
        </p:nvGrpSpPr>
        <p:grpSpPr>
          <a:xfrm>
            <a:off x="695481" y="1384768"/>
            <a:ext cx="7341870" cy="1462353"/>
            <a:chOff x="709649" y="1412776"/>
            <a:chExt cx="7491440" cy="1492136"/>
          </a:xfrm>
        </p:grpSpPr>
        <p:sp>
          <p:nvSpPr>
            <p:cNvPr id="50" name="Google Shape;50;p3"/>
            <p:cNvSpPr/>
            <p:nvPr/>
          </p:nvSpPr>
          <p:spPr>
            <a:xfrm>
              <a:off x="883141" y="1511552"/>
              <a:ext cx="3663767" cy="1393360"/>
            </a:xfrm>
            <a:prstGeom prst="rect">
              <a:avLst/>
            </a:prstGeom>
            <a:solidFill>
              <a:schemeClr val="tx2">
                <a:lumMod val="20000"/>
                <a:lumOff val="80000"/>
                <a:alpha val="84705"/>
              </a:scheme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dirty="0">
                <a:solidFill>
                  <a:srgbClr val="888C92"/>
                </a:solidFill>
                <a:latin typeface="Arial"/>
                <a:ea typeface="Arial"/>
                <a:cs typeface="Arial"/>
                <a:sym typeface="Arial"/>
              </a:endParaRPr>
            </a:p>
          </p:txBody>
        </p:sp>
        <p:sp>
          <p:nvSpPr>
            <p:cNvPr id="51" name="Google Shape;51;p3"/>
            <p:cNvSpPr/>
            <p:nvPr/>
          </p:nvSpPr>
          <p:spPr>
            <a:xfrm>
              <a:off x="952547" y="2004939"/>
              <a:ext cx="3528392" cy="278805"/>
            </a:xfrm>
            <a:prstGeom prst="rect">
              <a:avLst/>
            </a:prstGeom>
            <a:noFill/>
            <a:ln>
              <a:noFill/>
            </a:ln>
          </p:spPr>
          <p:txBody>
            <a:bodyPr spcFirstLastPara="1" wrap="square" lIns="91425" tIns="45700" rIns="91425" bIns="45700" anchor="t" anchorCtr="0">
              <a:spAutoFit/>
            </a:bodyPr>
            <a:lstStyle/>
            <a:p>
              <a:pPr lvl="0" algn="ctr"/>
              <a:r>
                <a:rPr lang="en-US" sz="1176" b="1" dirty="0">
                  <a:solidFill>
                    <a:srgbClr val="002060"/>
                  </a:solidFill>
                  <a:latin typeface="Quattrocento Sans"/>
                </a:rPr>
                <a:t>Actual revenue is $4M behind the budget revenue</a:t>
              </a:r>
              <a:endParaRPr sz="1176" b="1" dirty="0">
                <a:solidFill>
                  <a:srgbClr val="002060"/>
                </a:solidFill>
                <a:latin typeface="Quattrocento Sans"/>
              </a:endParaRPr>
            </a:p>
          </p:txBody>
        </p:sp>
        <p:sp>
          <p:nvSpPr>
            <p:cNvPr id="52" name="Google Shape;52;p3"/>
            <p:cNvSpPr/>
            <p:nvPr/>
          </p:nvSpPr>
          <p:spPr>
            <a:xfrm>
              <a:off x="709649" y="1412776"/>
              <a:ext cx="381642" cy="392605"/>
            </a:xfrm>
            <a:prstGeom prst="ellipse">
              <a:avLst/>
            </a:prstGeom>
            <a:solidFill>
              <a:schemeClr val="tx2">
                <a:lumMod val="20000"/>
                <a:lumOff val="80000"/>
              </a:schemeClr>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537323" y="1527057"/>
              <a:ext cx="3654132" cy="1201965"/>
            </a:xfrm>
            <a:prstGeom prst="rect">
              <a:avLst/>
            </a:prstGeom>
            <a:noFill/>
            <a:ln>
              <a:noFill/>
            </a:ln>
          </p:spPr>
          <p:txBody>
            <a:bodyPr spcFirstLastPara="1" wrap="square" lIns="91425" tIns="45700" rIns="91425" bIns="45700" anchor="t" anchorCtr="0">
              <a:spAutoFit/>
            </a:bodyPr>
            <a:lstStyle/>
            <a:p>
              <a:pPr algn="ctr"/>
              <a:r>
                <a:rPr lang="en-US" sz="1176" b="1" dirty="0">
                  <a:solidFill>
                    <a:srgbClr val="002060"/>
                  </a:solidFill>
                  <a:latin typeface="Quattrocento Sans"/>
                </a:rPr>
                <a:t>While June and July are the months in which most houses are sold, this period of 2010 is `the worst June and July ever' for </a:t>
              </a:r>
              <a:r>
                <a:rPr lang="en-US" sz="1176" b="1" dirty="0" err="1">
                  <a:solidFill>
                    <a:srgbClr val="002060"/>
                  </a:solidFill>
                  <a:latin typeface="Quattrocento Sans"/>
                </a:rPr>
                <a:t>BlueStone</a:t>
              </a:r>
              <a:r>
                <a:rPr lang="en-US" sz="1176" b="1" dirty="0">
                  <a:solidFill>
                    <a:srgbClr val="002060"/>
                  </a:solidFill>
                  <a:latin typeface="Quattrocento Sans"/>
                </a:rPr>
                <a:t>. Despite the monthly sale price is $10.8M in June 2009, it is $6.5M in June 2010. As of July 2010, </a:t>
              </a:r>
              <a:r>
                <a:rPr lang="en-US" sz="1176" b="1" dirty="0" err="1">
                  <a:solidFill>
                    <a:srgbClr val="002060"/>
                  </a:solidFill>
                  <a:latin typeface="Quattrocento Sans"/>
                </a:rPr>
                <a:t>BlueStone's</a:t>
              </a:r>
              <a:r>
                <a:rPr lang="en-US" sz="1176" b="1" dirty="0">
                  <a:solidFill>
                    <a:srgbClr val="002060"/>
                  </a:solidFill>
                  <a:latin typeface="Quattrocento Sans"/>
                </a:rPr>
                <a:t> actual revenue is $4M behind budget revenue. </a:t>
              </a:r>
              <a:endParaRPr sz="1176" b="1" dirty="0">
                <a:solidFill>
                  <a:srgbClr val="002060"/>
                </a:solidFill>
                <a:latin typeface="Quattrocento Sans"/>
              </a:endParaRPr>
            </a:p>
          </p:txBody>
        </p:sp>
      </p:grpSp>
      <p:sp>
        <p:nvSpPr>
          <p:cNvPr id="55" name="Google Shape;55;p3"/>
          <p:cNvSpPr/>
          <p:nvPr/>
        </p:nvSpPr>
        <p:spPr>
          <a:xfrm>
            <a:off x="873978" y="3175260"/>
            <a:ext cx="3590619" cy="1365541"/>
          </a:xfrm>
          <a:prstGeom prst="rect">
            <a:avLst/>
          </a:prstGeom>
          <a:solidFill>
            <a:schemeClr val="tx2">
              <a:lumMod val="20000"/>
              <a:lumOff val="80000"/>
              <a:alpha val="84705"/>
            </a:scheme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57296" y="3693717"/>
            <a:ext cx="3457947" cy="273240"/>
          </a:xfrm>
          <a:prstGeom prst="rect">
            <a:avLst/>
          </a:prstGeom>
          <a:noFill/>
          <a:ln>
            <a:noFill/>
          </a:ln>
        </p:spPr>
        <p:txBody>
          <a:bodyPr spcFirstLastPara="1" wrap="square" lIns="91425" tIns="45700" rIns="91425" bIns="45700" anchor="t" anchorCtr="0">
            <a:spAutoFit/>
          </a:bodyPr>
          <a:lstStyle/>
          <a:p>
            <a:pPr lvl="0" algn="ctr"/>
            <a:r>
              <a:rPr lang="en-US" sz="1176" b="1" dirty="0">
                <a:solidFill>
                  <a:srgbClr val="002060"/>
                </a:solidFill>
                <a:latin typeface="Quattrocento Sans"/>
                <a:sym typeface="Quattrocento Sans"/>
              </a:rPr>
              <a:t>To increase the revenue by at least 16% is necessary</a:t>
            </a:r>
            <a:endParaRPr sz="1176" b="1" dirty="0">
              <a:solidFill>
                <a:srgbClr val="002060"/>
              </a:solidFill>
              <a:latin typeface="Quattrocento Sans"/>
              <a:sym typeface="Quattrocento Sans"/>
            </a:endParaRPr>
          </a:p>
        </p:txBody>
      </p:sp>
      <p:sp>
        <p:nvSpPr>
          <p:cNvPr id="57" name="Google Shape;57;p3"/>
          <p:cNvSpPr/>
          <p:nvPr/>
        </p:nvSpPr>
        <p:spPr>
          <a:xfrm>
            <a:off x="703950" y="3078456"/>
            <a:ext cx="374022" cy="384767"/>
          </a:xfrm>
          <a:prstGeom prst="ellipse">
            <a:avLst/>
          </a:prstGeom>
          <a:solidFill>
            <a:schemeClr val="tx2">
              <a:lumMod val="20000"/>
              <a:lumOff val="80000"/>
            </a:schemeClr>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56128" y="3175260"/>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395933" y="3374878"/>
            <a:ext cx="3640727" cy="816080"/>
          </a:xfrm>
          <a:prstGeom prst="rect">
            <a:avLst/>
          </a:prstGeom>
          <a:noFill/>
          <a:ln>
            <a:noFill/>
          </a:ln>
        </p:spPr>
        <p:txBody>
          <a:bodyPr spcFirstLastPara="1" wrap="square" lIns="91425" tIns="45700" rIns="91425" bIns="45700" anchor="t" anchorCtr="0">
            <a:spAutoFit/>
          </a:bodyPr>
          <a:lstStyle/>
          <a:p>
            <a:pPr algn="ctr"/>
            <a:r>
              <a:rPr lang="en-US" sz="1176" b="1" dirty="0">
                <a:solidFill>
                  <a:srgbClr val="002060"/>
                </a:solidFill>
                <a:latin typeface="Quattrocento Sans"/>
              </a:rPr>
              <a:t>In order to catch the revenue of 2009, </a:t>
            </a:r>
            <a:r>
              <a:rPr lang="en-US" sz="1176" b="1" dirty="0" err="1">
                <a:solidFill>
                  <a:srgbClr val="002060"/>
                </a:solidFill>
                <a:latin typeface="Quattrocento Sans"/>
              </a:rPr>
              <a:t>BlueStone</a:t>
            </a:r>
            <a:r>
              <a:rPr lang="en-US" sz="1176" b="1" dirty="0">
                <a:solidFill>
                  <a:srgbClr val="002060"/>
                </a:solidFill>
                <a:latin typeface="Quattrocento Sans"/>
              </a:rPr>
              <a:t> should reach the target of $29M revenue in the remaining 5 months of the year by increasing its $25M budget revenue by at least 16%.</a:t>
            </a:r>
            <a:endParaRPr sz="1176" b="1" dirty="0">
              <a:solidFill>
                <a:srgbClr val="002060"/>
              </a:solidFill>
              <a:latin typeface="Quattrocento Sans"/>
            </a:endParaRPr>
          </a:p>
        </p:txBody>
      </p:sp>
      <p:sp>
        <p:nvSpPr>
          <p:cNvPr id="60" name="Google Shape;60;p3"/>
          <p:cNvSpPr/>
          <p:nvPr/>
        </p:nvSpPr>
        <p:spPr>
          <a:xfrm>
            <a:off x="890961" y="4849573"/>
            <a:ext cx="3590619" cy="1365541"/>
          </a:xfrm>
          <a:prstGeom prst="rect">
            <a:avLst/>
          </a:prstGeom>
          <a:solidFill>
            <a:schemeClr val="tx2">
              <a:lumMod val="20000"/>
              <a:lumOff val="80000"/>
              <a:alpha val="84705"/>
            </a:scheme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61" name="Google Shape;61;p3"/>
          <p:cNvSpPr/>
          <p:nvPr/>
        </p:nvSpPr>
        <p:spPr>
          <a:xfrm>
            <a:off x="720933" y="4741826"/>
            <a:ext cx="374022" cy="384767"/>
          </a:xfrm>
          <a:prstGeom prst="ellipse">
            <a:avLst/>
          </a:prstGeom>
          <a:solidFill>
            <a:schemeClr val="tx2">
              <a:lumMod val="20000"/>
              <a:lumOff val="80000"/>
            </a:schemeClr>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62" name="Google Shape;62;p3"/>
          <p:cNvSpPr/>
          <p:nvPr/>
        </p:nvSpPr>
        <p:spPr>
          <a:xfrm>
            <a:off x="4473111" y="4849573"/>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63" name="Google Shape;63;p3"/>
          <p:cNvSpPr/>
          <p:nvPr/>
        </p:nvSpPr>
        <p:spPr>
          <a:xfrm>
            <a:off x="988787" y="5310885"/>
            <a:ext cx="3457947" cy="454187"/>
          </a:xfrm>
          <a:prstGeom prst="rect">
            <a:avLst/>
          </a:prstGeom>
          <a:noFill/>
          <a:ln>
            <a:noFill/>
          </a:ln>
        </p:spPr>
        <p:txBody>
          <a:bodyPr spcFirstLastPara="1" wrap="square" lIns="91425" tIns="45700" rIns="91425" bIns="45700" anchor="t" anchorCtr="0">
            <a:spAutoFit/>
          </a:bodyPr>
          <a:lstStyle/>
          <a:p>
            <a:pPr lvl="0" algn="ctr"/>
            <a:r>
              <a:rPr lang="en-US" sz="1176" b="1" dirty="0">
                <a:solidFill>
                  <a:srgbClr val="002060"/>
                </a:solidFill>
                <a:latin typeface="Quattrocento Sans"/>
              </a:rPr>
              <a:t>Remodeling houses can be</a:t>
            </a:r>
          </a:p>
          <a:p>
            <a:pPr lvl="0" algn="ctr"/>
            <a:r>
              <a:rPr lang="en-US" sz="1176" b="1" dirty="0">
                <a:solidFill>
                  <a:srgbClr val="002060"/>
                </a:solidFill>
                <a:latin typeface="Quattrocento Sans"/>
              </a:rPr>
              <a:t>an effective business strategy </a:t>
            </a:r>
            <a:endParaRPr sz="1176" b="1" dirty="0">
              <a:solidFill>
                <a:srgbClr val="002060"/>
              </a:solidFill>
              <a:latin typeface="Quattrocento Sans"/>
            </a:endParaRPr>
          </a:p>
        </p:txBody>
      </p:sp>
      <p:sp>
        <p:nvSpPr>
          <p:cNvPr id="64" name="Google Shape;64;p3"/>
          <p:cNvSpPr/>
          <p:nvPr/>
        </p:nvSpPr>
        <p:spPr>
          <a:xfrm>
            <a:off x="4446733" y="4862159"/>
            <a:ext cx="3623744" cy="997027"/>
          </a:xfrm>
          <a:prstGeom prst="rect">
            <a:avLst/>
          </a:prstGeom>
          <a:noFill/>
          <a:ln>
            <a:noFill/>
          </a:ln>
        </p:spPr>
        <p:txBody>
          <a:bodyPr spcFirstLastPara="1" wrap="square" lIns="91425" tIns="45700" rIns="91425" bIns="45700" anchor="t" anchorCtr="0">
            <a:spAutoFit/>
          </a:bodyPr>
          <a:lstStyle/>
          <a:p>
            <a:pPr algn="ctr"/>
            <a:r>
              <a:rPr lang="en-US" sz="1176" b="1" dirty="0">
                <a:solidFill>
                  <a:srgbClr val="002060"/>
                </a:solidFill>
                <a:latin typeface="Quattrocento Sans"/>
              </a:rPr>
              <a:t>The sooner the remodeling the higher the value of the house. Actions should be taken to have more revenue opportunities by determining the top houses which are expected to provide the most revenue opportunities in the case of the remodeling them.</a:t>
            </a:r>
            <a:endParaRPr sz="1176" b="1" dirty="0">
              <a:solidFill>
                <a:srgbClr val="002060"/>
              </a:solidFill>
              <a:latin typeface="Quattrocento Sans"/>
            </a:endParaRPr>
          </a:p>
        </p:txBody>
      </p:sp>
      <p:sp>
        <p:nvSpPr>
          <p:cNvPr id="22" name="Google Shape;48;p3">
            <a:extLst>
              <a:ext uri="{FF2B5EF4-FFF2-40B4-BE49-F238E27FC236}">
                <a16:creationId xmlns:a16="http://schemas.microsoft.com/office/drawing/2014/main" id="{05965A59-DE38-43AD-A6D2-B99E1CCCA7E3}"/>
              </a:ext>
            </a:extLst>
          </p:cNvPr>
          <p:cNvSpPr txBox="1">
            <a:spLocks noGrp="1"/>
          </p:cNvSpPr>
          <p:nvPr>
            <p:ph type="title"/>
          </p:nvPr>
        </p:nvSpPr>
        <p:spPr>
          <a:xfrm>
            <a:off x="45264" y="160266"/>
            <a:ext cx="8870908" cy="646331"/>
          </a:xfrm>
          <a:prstGeom prst="rect">
            <a:avLst/>
          </a:prstGeom>
          <a:noFill/>
          <a:ln>
            <a:noFill/>
          </a:ln>
        </p:spPr>
        <p:txBody>
          <a:bodyPr spcFirstLastPara="1" wrap="square" lIns="0" tIns="0" rIns="0" bIns="0" anchor="t" anchorCtr="0">
            <a:spAutoFit/>
          </a:bodyPr>
          <a:lstStyle/>
          <a:p>
            <a:r>
              <a:rPr lang="en-US" sz="1400" dirty="0"/>
              <a:t>The yearly actual revenue is $4M less than the budget revenue as of July 2010. It is necessary to increase the revenue by at least 16% with respect to the budget of $25M until the end of the year. Remodeling houses before selling them can be an effective strategy to have more revenue opportunities.</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17132" y="102890"/>
            <a:ext cx="8667750" cy="692497"/>
          </a:xfrm>
          <a:prstGeom prst="rect">
            <a:avLst/>
          </a:prstGeom>
          <a:noFill/>
          <a:ln>
            <a:noFill/>
          </a:ln>
        </p:spPr>
        <p:txBody>
          <a:bodyPr spcFirstLastPara="1" wrap="square" lIns="0" tIns="0" rIns="0" bIns="0" anchor="t" anchorCtr="0">
            <a:spAutoFit/>
          </a:bodyPr>
          <a:lstStyle/>
          <a:p>
            <a:pPr lvl="0"/>
            <a:r>
              <a:rPr lang="en-US" sz="1500" dirty="0"/>
              <a:t>By analyzing features of sold houses and then using regression analysis and predictive model, it is possible to identify the top houses in the market and calculate that if we sell these target houses by remodeling them, how much more revenue we will gain.</a:t>
            </a:r>
          </a:p>
        </p:txBody>
      </p:sp>
      <p:sp>
        <p:nvSpPr>
          <p:cNvPr id="71" name="Google Shape;71;p2"/>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3" name="Picture 2" descr="A close up of a logo&#10;&#10;Description automatically generated">
            <a:extLst>
              <a:ext uri="{FF2B5EF4-FFF2-40B4-BE49-F238E27FC236}">
                <a16:creationId xmlns:a16="http://schemas.microsoft.com/office/drawing/2014/main" id="{CEDF149E-4FED-4568-B57B-95564CEEBEDF}"/>
              </a:ext>
            </a:extLst>
          </p:cNvPr>
          <p:cNvPicPr>
            <a:picLocks noChangeAspect="1"/>
          </p:cNvPicPr>
          <p:nvPr/>
        </p:nvPicPr>
        <p:blipFill>
          <a:blip r:embed="rId3"/>
          <a:stretch>
            <a:fillRect/>
          </a:stretch>
        </p:blipFill>
        <p:spPr>
          <a:xfrm>
            <a:off x="857250" y="981714"/>
            <a:ext cx="7010399" cy="3943350"/>
          </a:xfrm>
          <a:prstGeom prst="rect">
            <a:avLst/>
          </a:prstGeom>
        </p:spPr>
      </p:pic>
      <p:sp>
        <p:nvSpPr>
          <p:cNvPr id="6" name="Rectangle 5">
            <a:extLst>
              <a:ext uri="{FF2B5EF4-FFF2-40B4-BE49-F238E27FC236}">
                <a16:creationId xmlns:a16="http://schemas.microsoft.com/office/drawing/2014/main" id="{E99EC494-4F81-4136-BC25-286B2D817131}"/>
              </a:ext>
            </a:extLst>
          </p:cNvPr>
          <p:cNvSpPr/>
          <p:nvPr/>
        </p:nvSpPr>
        <p:spPr>
          <a:xfrm>
            <a:off x="117132" y="4914597"/>
            <a:ext cx="8750643" cy="1492716"/>
          </a:xfrm>
          <a:prstGeom prst="rect">
            <a:avLst/>
          </a:prstGeom>
          <a:ln>
            <a:solidFill>
              <a:schemeClr val="tx1"/>
            </a:solidFill>
            <a:prstDash val="dash"/>
          </a:ln>
        </p:spPr>
        <p:txBody>
          <a:bodyPr wrap="square">
            <a:spAutoFit/>
          </a:bodyPr>
          <a:lstStyle/>
          <a:p>
            <a:pPr marL="285750" indent="-285750">
              <a:buFont typeface="Arial" panose="020B0604020202020204" pitchFamily="34" charset="0"/>
              <a:buChar char="•"/>
            </a:pPr>
            <a:r>
              <a:rPr lang="en-US" sz="1300" b="1" dirty="0">
                <a:solidFill>
                  <a:schemeClr val="tx1"/>
                </a:solidFill>
                <a:latin typeface="Tableau Bold"/>
              </a:rPr>
              <a:t>Feature Engineering: </a:t>
            </a:r>
            <a:r>
              <a:rPr lang="en-US" sz="1300" dirty="0">
                <a:solidFill>
                  <a:schemeClr val="tx1"/>
                </a:solidFill>
                <a:latin typeface="Tableau Bold"/>
              </a:rPr>
              <a:t>For the more accurate analysis, while we added some features such as 'Total </a:t>
            </a:r>
            <a:r>
              <a:rPr lang="en-US" sz="1300" dirty="0" err="1">
                <a:solidFill>
                  <a:schemeClr val="tx1"/>
                </a:solidFill>
                <a:latin typeface="Tableau Bold"/>
              </a:rPr>
              <a:t>Sq</a:t>
            </a:r>
            <a:r>
              <a:rPr lang="en-US" sz="1300" dirty="0">
                <a:solidFill>
                  <a:schemeClr val="tx1"/>
                </a:solidFill>
                <a:latin typeface="Tableau Bold"/>
              </a:rPr>
              <a:t> Footage’, 'House Age’, ‘Remodeled’, and ‘Newly-Remodeled’, we transformed some variables that have some missing values.</a:t>
            </a:r>
          </a:p>
          <a:p>
            <a:pPr marL="285750" indent="-285750">
              <a:buFont typeface="Arial" panose="020B0604020202020204" pitchFamily="34" charset="0"/>
              <a:buChar char="•"/>
            </a:pPr>
            <a:r>
              <a:rPr lang="en-US" sz="1300" b="1" dirty="0">
                <a:solidFill>
                  <a:schemeClr val="tx1"/>
                </a:solidFill>
                <a:latin typeface="Tableau Bold"/>
              </a:rPr>
              <a:t>Statistical Analysis: </a:t>
            </a:r>
            <a:r>
              <a:rPr lang="en-US" sz="1300" dirty="0">
                <a:solidFill>
                  <a:schemeClr val="tx1"/>
                </a:solidFill>
                <a:latin typeface="Tableau Bold"/>
              </a:rPr>
              <a:t>We applied descriptive and inferential statistical analysis to have a better understanding of the features involved in our data and especially focused on the features that have the highest correlation towards Sale Price.</a:t>
            </a:r>
          </a:p>
          <a:p>
            <a:pPr marL="285750" indent="-285750">
              <a:buFont typeface="Arial" panose="020B0604020202020204" pitchFamily="34" charset="0"/>
              <a:buChar char="•"/>
            </a:pPr>
            <a:r>
              <a:rPr lang="en-US" sz="1300" b="1" dirty="0">
                <a:solidFill>
                  <a:schemeClr val="tx1"/>
                </a:solidFill>
                <a:latin typeface="Tableau Bold"/>
              </a:rPr>
              <a:t>Regression and Predictive Model: </a:t>
            </a:r>
            <a:r>
              <a:rPr lang="en-US" sz="1300" dirty="0">
                <a:solidFill>
                  <a:schemeClr val="tx1"/>
                </a:solidFill>
                <a:latin typeface="Tableau Bold"/>
              </a:rPr>
              <a:t>We implemented regression analysis and predictive model on the data of sold houses with an average accuracy of 81%, then applied the same model on the data of houses in the current market to see the predicted sale prices.</a:t>
            </a:r>
          </a:p>
        </p:txBody>
      </p:sp>
      <p:sp>
        <p:nvSpPr>
          <p:cNvPr id="7" name="TextBox 6">
            <a:extLst>
              <a:ext uri="{FF2B5EF4-FFF2-40B4-BE49-F238E27FC236}">
                <a16:creationId xmlns:a16="http://schemas.microsoft.com/office/drawing/2014/main" id="{D2CE2A17-4E28-4199-ABC4-069AAF42555A}"/>
              </a:ext>
            </a:extLst>
          </p:cNvPr>
          <p:cNvSpPr txBox="1"/>
          <p:nvPr/>
        </p:nvSpPr>
        <p:spPr>
          <a:xfrm>
            <a:off x="117132" y="3908952"/>
            <a:ext cx="2045043" cy="830997"/>
          </a:xfrm>
          <a:prstGeom prst="rect">
            <a:avLst/>
          </a:prstGeom>
          <a:noFill/>
          <a:ln>
            <a:solidFill>
              <a:schemeClr val="tx1"/>
            </a:solidFill>
            <a:prstDash val="dash"/>
          </a:ln>
        </p:spPr>
        <p:txBody>
          <a:bodyPr wrap="square" rtlCol="0">
            <a:spAutoFit/>
          </a:bodyPr>
          <a:lstStyle/>
          <a:p>
            <a:r>
              <a:rPr lang="en-US" sz="1200" b="1" dirty="0"/>
              <a:t>Number of Variables</a:t>
            </a:r>
          </a:p>
          <a:p>
            <a:r>
              <a:rPr lang="en-US" sz="1200" dirty="0"/>
              <a:t>(</a:t>
            </a:r>
            <a:r>
              <a:rPr lang="en-US" sz="1200" i="1" dirty="0"/>
              <a:t>After Feature Engineering</a:t>
            </a:r>
            <a:r>
              <a:rPr lang="en-US" sz="1200" dirty="0"/>
              <a:t>)</a:t>
            </a:r>
          </a:p>
          <a:p>
            <a:r>
              <a:rPr lang="en-US" sz="1200" dirty="0"/>
              <a:t>42 Categorical variables</a:t>
            </a:r>
          </a:p>
          <a:p>
            <a:r>
              <a:rPr lang="en-US" sz="1200" dirty="0"/>
              <a:t>41 Numerical variables</a:t>
            </a:r>
          </a:p>
        </p:txBody>
      </p:sp>
      <p:pic>
        <p:nvPicPr>
          <p:cNvPr id="5122" name="Picture 2" descr="Compare Icons - Download Free Vector Icons | Noun Project">
            <a:extLst>
              <a:ext uri="{FF2B5EF4-FFF2-40B4-BE49-F238E27FC236}">
                <a16:creationId xmlns:a16="http://schemas.microsoft.com/office/drawing/2014/main" id="{B8962B38-2AF9-4ED6-B0B5-456BB804A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604" y="3809364"/>
            <a:ext cx="988982" cy="6487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C305209-61E7-4269-86DF-96B90838E8A5}"/>
              </a:ext>
            </a:extLst>
          </p:cNvPr>
          <p:cNvSpPr txBox="1"/>
          <p:nvPr/>
        </p:nvSpPr>
        <p:spPr>
          <a:xfrm>
            <a:off x="5375604" y="3655475"/>
            <a:ext cx="988982" cy="307777"/>
          </a:xfrm>
          <a:prstGeom prst="rect">
            <a:avLst/>
          </a:prstGeom>
          <a:noFill/>
        </p:spPr>
        <p:txBody>
          <a:bodyPr wrap="square" rtlCol="0">
            <a:spAutoFit/>
          </a:bodyPr>
          <a:lstStyle/>
          <a:p>
            <a:pPr algn="ctr"/>
            <a:r>
              <a:rPr lang="en-US" b="1" dirty="0">
                <a:solidFill>
                  <a:srgbClr val="ED7D31"/>
                </a:solidFill>
              </a:rPr>
              <a:t>Compare</a:t>
            </a:r>
          </a:p>
        </p:txBody>
      </p:sp>
    </p:spTree>
    <p:extLst>
      <p:ext uri="{BB962C8B-B14F-4D97-AF65-F5344CB8AC3E}">
        <p14:creationId xmlns:p14="http://schemas.microsoft.com/office/powerpoint/2010/main" val="338516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6" name="Google Shape;71;p2">
            <a:extLst>
              <a:ext uri="{FF2B5EF4-FFF2-40B4-BE49-F238E27FC236}">
                <a16:creationId xmlns:a16="http://schemas.microsoft.com/office/drawing/2014/main" id="{AC012D3C-0F1F-4A24-B798-5C93BD9B67A4}"/>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sp>
        <p:nvSpPr>
          <p:cNvPr id="5" name="Rectangle 4">
            <a:extLst>
              <a:ext uri="{FF2B5EF4-FFF2-40B4-BE49-F238E27FC236}">
                <a16:creationId xmlns:a16="http://schemas.microsoft.com/office/drawing/2014/main" id="{FAF92F7A-5AC8-4E6D-A449-2BD9247AF4C2}"/>
              </a:ext>
            </a:extLst>
          </p:cNvPr>
          <p:cNvSpPr/>
          <p:nvPr/>
        </p:nvSpPr>
        <p:spPr>
          <a:xfrm>
            <a:off x="188913" y="1706437"/>
            <a:ext cx="2219326" cy="3308598"/>
          </a:xfrm>
          <a:prstGeom prst="rect">
            <a:avLst/>
          </a:prstGeom>
        </p:spPr>
        <p:txBody>
          <a:bodyPr wrap="square">
            <a:spAutoFit/>
          </a:bodyPr>
          <a:lstStyle/>
          <a:p>
            <a:r>
              <a:rPr lang="en-US" b="1" dirty="0">
                <a:solidFill>
                  <a:srgbClr val="4E79A7"/>
                </a:solidFill>
                <a:latin typeface="Tableau Bold"/>
              </a:rPr>
              <a:t>What does it mean</a:t>
            </a:r>
            <a:endParaRPr lang="en-US" dirty="0"/>
          </a:p>
          <a:p>
            <a:r>
              <a:rPr lang="en-US" b="1" dirty="0">
                <a:solidFill>
                  <a:srgbClr val="4E79A7"/>
                </a:solidFill>
                <a:latin typeface="Tableau Bold"/>
              </a:rPr>
              <a:t>Newly-Remodeled House?</a:t>
            </a:r>
            <a:endParaRPr lang="en-US" dirty="0"/>
          </a:p>
          <a:p>
            <a:endParaRPr lang="en-US" b="1" dirty="0">
              <a:solidFill>
                <a:srgbClr val="4E79A7"/>
              </a:solidFill>
              <a:latin typeface="Tableau Regular"/>
            </a:endParaRPr>
          </a:p>
          <a:p>
            <a:r>
              <a:rPr lang="en-US" sz="1300" dirty="0">
                <a:solidFill>
                  <a:srgbClr val="4E79A7"/>
                </a:solidFill>
                <a:latin typeface="Tableau Regular"/>
              </a:rPr>
              <a:t>If a house was remodeled one year or less time before it was sold, it shows this house was remodeled for sale. We will call these houses </a:t>
            </a:r>
            <a:r>
              <a:rPr lang="en-US" sz="1300" i="1" dirty="0">
                <a:solidFill>
                  <a:srgbClr val="4E79A7"/>
                </a:solidFill>
                <a:latin typeface="Tableau Regular"/>
              </a:rPr>
              <a:t>Newly-Remodeled</a:t>
            </a:r>
            <a:r>
              <a:rPr lang="en-US" sz="1300" dirty="0">
                <a:solidFill>
                  <a:srgbClr val="4E79A7"/>
                </a:solidFill>
                <a:latin typeface="Tableau Regular"/>
              </a:rPr>
              <a:t>.</a:t>
            </a:r>
            <a:endParaRPr lang="en-US" sz="1300" dirty="0"/>
          </a:p>
          <a:p>
            <a:endParaRPr lang="en-US" sz="1300" dirty="0">
              <a:solidFill>
                <a:srgbClr val="4E79A7"/>
              </a:solidFill>
              <a:latin typeface="Tableau Regular"/>
            </a:endParaRPr>
          </a:p>
          <a:p>
            <a:r>
              <a:rPr lang="en-US" sz="1300" dirty="0">
                <a:solidFill>
                  <a:srgbClr val="4E79A7"/>
                </a:solidFill>
                <a:latin typeface="Tableau Regular"/>
              </a:rPr>
              <a:t>We will call other houses as </a:t>
            </a:r>
            <a:r>
              <a:rPr lang="en-US" sz="1300" i="1" dirty="0">
                <a:solidFill>
                  <a:srgbClr val="4E79A7"/>
                </a:solidFill>
                <a:latin typeface="Tableau Regular"/>
              </a:rPr>
              <a:t>Others</a:t>
            </a:r>
            <a:r>
              <a:rPr lang="en-US" sz="1300" dirty="0">
                <a:solidFill>
                  <a:srgbClr val="4E79A7"/>
                </a:solidFill>
                <a:latin typeface="Tableau Regular"/>
              </a:rPr>
              <a:t>  or </a:t>
            </a:r>
            <a:r>
              <a:rPr lang="en-US" sz="1300" i="1" dirty="0">
                <a:solidFill>
                  <a:srgbClr val="4E79A7"/>
                </a:solidFill>
                <a:latin typeface="Tableau Regular"/>
              </a:rPr>
              <a:t>Non-Newly-Remodeled</a:t>
            </a:r>
            <a:r>
              <a:rPr lang="en-US" sz="1300" dirty="0">
                <a:solidFill>
                  <a:srgbClr val="4E79A7"/>
                </a:solidFill>
                <a:latin typeface="Tableau Regular"/>
              </a:rPr>
              <a:t> which weren't remodeled or were remodeled more than one year before sales.</a:t>
            </a:r>
            <a:endParaRPr lang="en-US" sz="1300" dirty="0"/>
          </a:p>
        </p:txBody>
      </p:sp>
      <p:sp>
        <p:nvSpPr>
          <p:cNvPr id="8" name="Title 7">
            <a:extLst>
              <a:ext uri="{FF2B5EF4-FFF2-40B4-BE49-F238E27FC236}">
                <a16:creationId xmlns:a16="http://schemas.microsoft.com/office/drawing/2014/main" id="{11F341DA-19D8-4844-B275-5A018DA64619}"/>
              </a:ext>
            </a:extLst>
          </p:cNvPr>
          <p:cNvSpPr>
            <a:spLocks noGrp="1"/>
          </p:cNvSpPr>
          <p:nvPr>
            <p:ph type="title"/>
          </p:nvPr>
        </p:nvSpPr>
        <p:spPr>
          <a:xfrm>
            <a:off x="171451" y="230188"/>
            <a:ext cx="8618537" cy="430887"/>
          </a:xfrm>
        </p:spPr>
        <p:txBody>
          <a:bodyPr/>
          <a:lstStyle/>
          <a:p>
            <a:r>
              <a:rPr lang="en-US" sz="1400" dirty="0"/>
              <a:t>To understand the effect of remodeling houses before selling them, we split the data into two respective sets indicating newly-remodeled houses and others and compared the sale prices.</a:t>
            </a:r>
          </a:p>
        </p:txBody>
      </p:sp>
      <p:pic>
        <p:nvPicPr>
          <p:cNvPr id="16" name="Picture 15">
            <a:extLst>
              <a:ext uri="{FF2B5EF4-FFF2-40B4-BE49-F238E27FC236}">
                <a16:creationId xmlns:a16="http://schemas.microsoft.com/office/drawing/2014/main" id="{398961D2-B4F0-4394-92F6-566AD66B9C86}"/>
              </a:ext>
            </a:extLst>
          </p:cNvPr>
          <p:cNvPicPr>
            <a:picLocks noChangeAspect="1"/>
          </p:cNvPicPr>
          <p:nvPr/>
        </p:nvPicPr>
        <p:blipFill rotWithShape="1">
          <a:blip r:embed="rId2"/>
          <a:srcRect l="27427" t="59734" r="54278" b="26621"/>
          <a:stretch/>
        </p:blipFill>
        <p:spPr>
          <a:xfrm>
            <a:off x="6040527" y="5410575"/>
            <a:ext cx="2669856" cy="1120078"/>
          </a:xfrm>
          <a:prstGeom prst="rect">
            <a:avLst/>
          </a:prstGeom>
        </p:spPr>
      </p:pic>
      <p:pic>
        <p:nvPicPr>
          <p:cNvPr id="18" name="Picture 17">
            <a:extLst>
              <a:ext uri="{FF2B5EF4-FFF2-40B4-BE49-F238E27FC236}">
                <a16:creationId xmlns:a16="http://schemas.microsoft.com/office/drawing/2014/main" id="{8A3718F4-D113-4917-B131-D1D8C8C6D06B}"/>
              </a:ext>
            </a:extLst>
          </p:cNvPr>
          <p:cNvPicPr>
            <a:picLocks noChangeAspect="1"/>
          </p:cNvPicPr>
          <p:nvPr/>
        </p:nvPicPr>
        <p:blipFill rotWithShape="1">
          <a:blip r:embed="rId3"/>
          <a:srcRect l="27849" t="51732" r="21771" b="20113"/>
          <a:stretch/>
        </p:blipFill>
        <p:spPr>
          <a:xfrm>
            <a:off x="2487378" y="3360736"/>
            <a:ext cx="6223005" cy="1956178"/>
          </a:xfrm>
          <a:prstGeom prst="rect">
            <a:avLst/>
          </a:prstGeom>
        </p:spPr>
      </p:pic>
      <p:pic>
        <p:nvPicPr>
          <p:cNvPr id="20" name="Picture 19">
            <a:extLst>
              <a:ext uri="{FF2B5EF4-FFF2-40B4-BE49-F238E27FC236}">
                <a16:creationId xmlns:a16="http://schemas.microsoft.com/office/drawing/2014/main" id="{7867FE66-5504-4630-9C28-1748F5FEF3DA}"/>
              </a:ext>
            </a:extLst>
          </p:cNvPr>
          <p:cNvPicPr>
            <a:picLocks noChangeAspect="1"/>
          </p:cNvPicPr>
          <p:nvPr/>
        </p:nvPicPr>
        <p:blipFill rotWithShape="1">
          <a:blip r:embed="rId4"/>
          <a:srcRect l="28050" t="28553" r="21570" b="40332"/>
          <a:stretch/>
        </p:blipFill>
        <p:spPr>
          <a:xfrm>
            <a:off x="2487378" y="1105215"/>
            <a:ext cx="6223005" cy="2161860"/>
          </a:xfrm>
          <a:prstGeom prst="rect">
            <a:avLst/>
          </a:prstGeom>
        </p:spPr>
      </p:pic>
    </p:spTree>
    <p:extLst>
      <p:ext uri="{BB962C8B-B14F-4D97-AF65-F5344CB8AC3E}">
        <p14:creationId xmlns:p14="http://schemas.microsoft.com/office/powerpoint/2010/main" val="317658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6" name="Google Shape;71;p2">
            <a:extLst>
              <a:ext uri="{FF2B5EF4-FFF2-40B4-BE49-F238E27FC236}">
                <a16:creationId xmlns:a16="http://schemas.microsoft.com/office/drawing/2014/main" id="{322C813B-5247-40C6-829B-F43601FD17F2}"/>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sp>
        <p:nvSpPr>
          <p:cNvPr id="11" name="Title 10">
            <a:extLst>
              <a:ext uri="{FF2B5EF4-FFF2-40B4-BE49-F238E27FC236}">
                <a16:creationId xmlns:a16="http://schemas.microsoft.com/office/drawing/2014/main" id="{35EA9261-FFCC-4DCA-B0F8-EC59F15B06AA}"/>
              </a:ext>
            </a:extLst>
          </p:cNvPr>
          <p:cNvSpPr>
            <a:spLocks noGrp="1"/>
          </p:cNvSpPr>
          <p:nvPr>
            <p:ph type="title"/>
          </p:nvPr>
        </p:nvSpPr>
        <p:spPr>
          <a:xfrm>
            <a:off x="171451" y="230188"/>
            <a:ext cx="8618537" cy="646331"/>
          </a:xfrm>
        </p:spPr>
        <p:txBody>
          <a:bodyPr/>
          <a:lstStyle/>
          <a:p>
            <a:r>
              <a:rPr lang="en-US" sz="1400" dirty="0"/>
              <a:t>The top variables with the most predictive strength are Overall Quality, Total Area, Ground above Living Area, Garage Area, Total Basement Area, and Lot Size which are further reinforced by the scatter plots below. </a:t>
            </a:r>
          </a:p>
        </p:txBody>
      </p:sp>
      <p:sp>
        <p:nvSpPr>
          <p:cNvPr id="12" name="Rectangle 11">
            <a:extLst>
              <a:ext uri="{FF2B5EF4-FFF2-40B4-BE49-F238E27FC236}">
                <a16:creationId xmlns:a16="http://schemas.microsoft.com/office/drawing/2014/main" id="{D59AF240-DC46-4023-89CF-94F51948832E}"/>
              </a:ext>
            </a:extLst>
          </p:cNvPr>
          <p:cNvSpPr/>
          <p:nvPr/>
        </p:nvSpPr>
        <p:spPr>
          <a:xfrm>
            <a:off x="188913" y="5214363"/>
            <a:ext cx="8597900" cy="738664"/>
          </a:xfrm>
          <a:prstGeom prst="rect">
            <a:avLst/>
          </a:prstGeom>
        </p:spPr>
        <p:txBody>
          <a:bodyPr wrap="square">
            <a:spAutoFit/>
          </a:bodyPr>
          <a:lstStyle/>
          <a:p>
            <a:r>
              <a:rPr lang="en-US" dirty="0"/>
              <a:t>Overall Quality, Total Area, Ground above Living Area, Garage Area, Total Basement Area, and Lot Size are the top variables that have a strong relationship with Sale Price.</a:t>
            </a:r>
            <a:br>
              <a:rPr lang="en-US" dirty="0"/>
            </a:br>
            <a:endParaRPr lang="en-US" dirty="0"/>
          </a:p>
        </p:txBody>
      </p:sp>
      <p:pic>
        <p:nvPicPr>
          <p:cNvPr id="13" name="Picture 12">
            <a:extLst>
              <a:ext uri="{FF2B5EF4-FFF2-40B4-BE49-F238E27FC236}">
                <a16:creationId xmlns:a16="http://schemas.microsoft.com/office/drawing/2014/main" id="{A1B43C96-2365-4043-AD74-6FAD463837DC}"/>
              </a:ext>
            </a:extLst>
          </p:cNvPr>
          <p:cNvPicPr>
            <a:picLocks noChangeAspect="1"/>
          </p:cNvPicPr>
          <p:nvPr/>
        </p:nvPicPr>
        <p:blipFill rotWithShape="1">
          <a:blip r:embed="rId2"/>
          <a:srcRect l="12123" t="36672" r="8874" b="13039"/>
          <a:stretch/>
        </p:blipFill>
        <p:spPr>
          <a:xfrm>
            <a:off x="119050" y="1332289"/>
            <a:ext cx="8723337" cy="3123446"/>
          </a:xfrm>
          <a:prstGeom prst="rect">
            <a:avLst/>
          </a:prstGeom>
        </p:spPr>
      </p:pic>
    </p:spTree>
    <p:extLst>
      <p:ext uri="{BB962C8B-B14F-4D97-AF65-F5344CB8AC3E}">
        <p14:creationId xmlns:p14="http://schemas.microsoft.com/office/powerpoint/2010/main" val="235897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7" name="Google Shape;71;p2">
            <a:extLst>
              <a:ext uri="{FF2B5EF4-FFF2-40B4-BE49-F238E27FC236}">
                <a16:creationId xmlns:a16="http://schemas.microsoft.com/office/drawing/2014/main" id="{98A5804B-0FFD-4003-ACC5-EE8285288BD0}"/>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8" name="Picture 7">
            <a:extLst>
              <a:ext uri="{FF2B5EF4-FFF2-40B4-BE49-F238E27FC236}">
                <a16:creationId xmlns:a16="http://schemas.microsoft.com/office/drawing/2014/main" id="{9EB55E0E-EE6B-4F5A-9FCD-66F2739038D0}"/>
              </a:ext>
            </a:extLst>
          </p:cNvPr>
          <p:cNvPicPr>
            <a:picLocks noChangeAspect="1"/>
          </p:cNvPicPr>
          <p:nvPr/>
        </p:nvPicPr>
        <p:blipFill rotWithShape="1">
          <a:blip r:embed="rId2"/>
          <a:srcRect l="27989" t="42159" r="32294" b="10098"/>
          <a:stretch/>
        </p:blipFill>
        <p:spPr>
          <a:xfrm>
            <a:off x="312737" y="1514174"/>
            <a:ext cx="5058456" cy="3420437"/>
          </a:xfrm>
          <a:prstGeom prst="rect">
            <a:avLst/>
          </a:prstGeom>
        </p:spPr>
      </p:pic>
      <p:pic>
        <p:nvPicPr>
          <p:cNvPr id="3" name="Picture 2">
            <a:extLst>
              <a:ext uri="{FF2B5EF4-FFF2-40B4-BE49-F238E27FC236}">
                <a16:creationId xmlns:a16="http://schemas.microsoft.com/office/drawing/2014/main" id="{0FB02464-8D6F-4E74-8422-408A4EE678DF}"/>
              </a:ext>
            </a:extLst>
          </p:cNvPr>
          <p:cNvPicPr>
            <a:picLocks noChangeAspect="1"/>
          </p:cNvPicPr>
          <p:nvPr/>
        </p:nvPicPr>
        <p:blipFill rotWithShape="1">
          <a:blip r:embed="rId3"/>
          <a:srcRect l="67600" t="36994" r="13799" b="26958"/>
          <a:stretch/>
        </p:blipFill>
        <p:spPr>
          <a:xfrm>
            <a:off x="5377768" y="1514174"/>
            <a:ext cx="3137583" cy="3420437"/>
          </a:xfrm>
          <a:prstGeom prst="rect">
            <a:avLst/>
          </a:prstGeom>
        </p:spPr>
      </p:pic>
      <p:sp>
        <p:nvSpPr>
          <p:cNvPr id="10" name="Title 9">
            <a:extLst>
              <a:ext uri="{FF2B5EF4-FFF2-40B4-BE49-F238E27FC236}">
                <a16:creationId xmlns:a16="http://schemas.microsoft.com/office/drawing/2014/main" id="{5C9173A9-CA48-4391-8982-44F697BEEBB2}"/>
              </a:ext>
            </a:extLst>
          </p:cNvPr>
          <p:cNvSpPr>
            <a:spLocks noGrp="1"/>
          </p:cNvSpPr>
          <p:nvPr>
            <p:ph type="title"/>
          </p:nvPr>
        </p:nvSpPr>
        <p:spPr>
          <a:xfrm>
            <a:off x="171451" y="230188"/>
            <a:ext cx="8618537" cy="646331"/>
          </a:xfrm>
        </p:spPr>
        <p:txBody>
          <a:bodyPr/>
          <a:lstStyle/>
          <a:p>
            <a:r>
              <a:rPr lang="en-US" sz="1400" dirty="0"/>
              <a:t>Our analysis shows that the quality of the house is one of the factors that mostly impacts Sale Price. There is almost 1-point difference between the quality of houses newly-remodeled and others. Moving the quality of a house to the next level by remodeling it can increase its Sale Price.</a:t>
            </a:r>
          </a:p>
        </p:txBody>
      </p:sp>
    </p:spTree>
    <p:extLst>
      <p:ext uri="{BB962C8B-B14F-4D97-AF65-F5344CB8AC3E}">
        <p14:creationId xmlns:p14="http://schemas.microsoft.com/office/powerpoint/2010/main" val="329017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6" name="Google Shape;71;p2">
            <a:extLst>
              <a:ext uri="{FF2B5EF4-FFF2-40B4-BE49-F238E27FC236}">
                <a16:creationId xmlns:a16="http://schemas.microsoft.com/office/drawing/2014/main" id="{A91ABA13-836C-435F-81D6-C57B8BDDE366}"/>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7" name="Picture 6" descr="A picture containing food&#10;&#10;Description automatically generated">
            <a:extLst>
              <a:ext uri="{FF2B5EF4-FFF2-40B4-BE49-F238E27FC236}">
                <a16:creationId xmlns:a16="http://schemas.microsoft.com/office/drawing/2014/main" id="{6649D76B-C8DA-409E-BDBA-A58B855B64BF}"/>
              </a:ext>
            </a:extLst>
          </p:cNvPr>
          <p:cNvPicPr>
            <a:picLocks noChangeAspect="1"/>
          </p:cNvPicPr>
          <p:nvPr/>
        </p:nvPicPr>
        <p:blipFill>
          <a:blip r:embed="rId2"/>
          <a:stretch>
            <a:fillRect/>
          </a:stretch>
        </p:blipFill>
        <p:spPr>
          <a:xfrm>
            <a:off x="520979" y="3657247"/>
            <a:ext cx="3199821" cy="2860669"/>
          </a:xfrm>
          <a:prstGeom prst="rect">
            <a:avLst/>
          </a:prstGeom>
        </p:spPr>
      </p:pic>
      <p:pic>
        <p:nvPicPr>
          <p:cNvPr id="9" name="Picture 8">
            <a:extLst>
              <a:ext uri="{FF2B5EF4-FFF2-40B4-BE49-F238E27FC236}">
                <a16:creationId xmlns:a16="http://schemas.microsoft.com/office/drawing/2014/main" id="{2E2564B4-9CFD-42DC-8F9A-882BD2E8DC07}"/>
              </a:ext>
            </a:extLst>
          </p:cNvPr>
          <p:cNvPicPr>
            <a:picLocks noChangeAspect="1"/>
          </p:cNvPicPr>
          <p:nvPr/>
        </p:nvPicPr>
        <p:blipFill rotWithShape="1">
          <a:blip r:embed="rId3"/>
          <a:srcRect l="27949" t="36073" r="21906" b="32077"/>
          <a:stretch/>
        </p:blipFill>
        <p:spPr>
          <a:xfrm>
            <a:off x="785091" y="933717"/>
            <a:ext cx="7557462" cy="2700110"/>
          </a:xfrm>
          <a:prstGeom prst="rect">
            <a:avLst/>
          </a:prstGeom>
        </p:spPr>
      </p:pic>
      <p:sp>
        <p:nvSpPr>
          <p:cNvPr id="13" name="Title 12">
            <a:extLst>
              <a:ext uri="{FF2B5EF4-FFF2-40B4-BE49-F238E27FC236}">
                <a16:creationId xmlns:a16="http://schemas.microsoft.com/office/drawing/2014/main" id="{317D2D71-C1CF-405F-BD34-1ADD1099B19B}"/>
              </a:ext>
            </a:extLst>
          </p:cNvPr>
          <p:cNvSpPr>
            <a:spLocks noGrp="1"/>
          </p:cNvSpPr>
          <p:nvPr>
            <p:ph type="title"/>
          </p:nvPr>
        </p:nvSpPr>
        <p:spPr>
          <a:xfrm>
            <a:off x="171451" y="230188"/>
            <a:ext cx="8618537" cy="623248"/>
          </a:xfrm>
        </p:spPr>
        <p:txBody>
          <a:bodyPr/>
          <a:lstStyle/>
          <a:p>
            <a:r>
              <a:rPr lang="en-US" sz="1350" dirty="0">
                <a:solidFill>
                  <a:schemeClr val="tx1"/>
                </a:solidFill>
                <a:latin typeface="+mj-lt"/>
              </a:rPr>
              <a:t>We chose numerical features to see if they are strong predictors of housing prices. There are a relatively positive linear relationship between Sale Price vs '</a:t>
            </a:r>
            <a:r>
              <a:rPr lang="en-US" sz="1350" dirty="0" err="1">
                <a:solidFill>
                  <a:schemeClr val="tx1"/>
                </a:solidFill>
                <a:latin typeface="+mj-lt"/>
              </a:rPr>
              <a:t>OverallQual</a:t>
            </a:r>
            <a:r>
              <a:rPr lang="en-US" sz="1350" dirty="0">
                <a:solidFill>
                  <a:schemeClr val="tx1"/>
                </a:solidFill>
                <a:latin typeface="+mj-lt"/>
              </a:rPr>
              <a:t>', '</a:t>
            </a:r>
            <a:r>
              <a:rPr lang="en-US" sz="1350" dirty="0" err="1">
                <a:solidFill>
                  <a:schemeClr val="tx1"/>
                </a:solidFill>
                <a:latin typeface="+mj-lt"/>
              </a:rPr>
              <a:t>TotalSF</a:t>
            </a:r>
            <a:r>
              <a:rPr lang="en-US" sz="1350" dirty="0">
                <a:solidFill>
                  <a:schemeClr val="tx1"/>
                </a:solidFill>
                <a:latin typeface="+mj-lt"/>
              </a:rPr>
              <a:t>', '</a:t>
            </a:r>
            <a:r>
              <a:rPr lang="en-US" sz="1350" dirty="0" err="1">
                <a:solidFill>
                  <a:schemeClr val="tx1"/>
                </a:solidFill>
                <a:latin typeface="+mj-lt"/>
              </a:rPr>
              <a:t>GrLivArea</a:t>
            </a:r>
            <a:r>
              <a:rPr lang="en-US" sz="1350" dirty="0">
                <a:solidFill>
                  <a:schemeClr val="tx1"/>
                </a:solidFill>
                <a:latin typeface="+mj-lt"/>
              </a:rPr>
              <a:t>', '</a:t>
            </a:r>
            <a:r>
              <a:rPr lang="en-US" sz="1350" dirty="0" err="1">
                <a:solidFill>
                  <a:schemeClr val="tx1"/>
                </a:solidFill>
                <a:latin typeface="+mj-lt"/>
              </a:rPr>
              <a:t>GarageCars</a:t>
            </a:r>
            <a:r>
              <a:rPr lang="en-US" sz="1350" dirty="0">
                <a:solidFill>
                  <a:schemeClr val="tx1"/>
                </a:solidFill>
                <a:latin typeface="+mj-lt"/>
              </a:rPr>
              <a:t>', '</a:t>
            </a:r>
            <a:r>
              <a:rPr lang="en-US" sz="1350" dirty="0" err="1">
                <a:solidFill>
                  <a:schemeClr val="tx1"/>
                </a:solidFill>
                <a:latin typeface="+mj-lt"/>
              </a:rPr>
              <a:t>GarageArea</a:t>
            </a:r>
            <a:r>
              <a:rPr lang="en-US" sz="1350" dirty="0">
                <a:solidFill>
                  <a:schemeClr val="tx1"/>
                </a:solidFill>
                <a:latin typeface="+mj-lt"/>
              </a:rPr>
              <a:t>', '</a:t>
            </a:r>
            <a:r>
              <a:rPr lang="en-US" sz="1350" dirty="0" err="1">
                <a:solidFill>
                  <a:schemeClr val="tx1"/>
                </a:solidFill>
                <a:latin typeface="+mj-lt"/>
              </a:rPr>
              <a:t>TotalBsmtSF</a:t>
            </a:r>
            <a:r>
              <a:rPr lang="en-US" sz="1350" dirty="0">
                <a:solidFill>
                  <a:schemeClr val="tx1"/>
                </a:solidFill>
                <a:latin typeface="+mj-lt"/>
              </a:rPr>
              <a:t>', '1stFlrSF', '</a:t>
            </a:r>
            <a:r>
              <a:rPr lang="en-US" sz="1350" dirty="0" err="1">
                <a:solidFill>
                  <a:schemeClr val="tx1"/>
                </a:solidFill>
                <a:latin typeface="+mj-lt"/>
              </a:rPr>
              <a:t>FullBath</a:t>
            </a:r>
            <a:r>
              <a:rPr lang="en-US" sz="1350" dirty="0">
                <a:solidFill>
                  <a:schemeClr val="tx1"/>
                </a:solidFill>
                <a:latin typeface="+mj-lt"/>
              </a:rPr>
              <a:t>', '</a:t>
            </a:r>
            <a:r>
              <a:rPr lang="en-US" sz="1350" dirty="0" err="1">
                <a:solidFill>
                  <a:schemeClr val="tx1"/>
                </a:solidFill>
                <a:latin typeface="+mj-lt"/>
              </a:rPr>
              <a:t>TotRmsAbvGrd</a:t>
            </a:r>
            <a:r>
              <a:rPr lang="en-US" sz="1350" dirty="0">
                <a:solidFill>
                  <a:schemeClr val="tx1"/>
                </a:solidFill>
                <a:latin typeface="+mj-lt"/>
              </a:rPr>
              <a:t>’, '</a:t>
            </a:r>
            <a:r>
              <a:rPr lang="en-US" sz="1350" dirty="0" err="1">
                <a:solidFill>
                  <a:schemeClr val="tx1"/>
                </a:solidFill>
                <a:latin typeface="+mj-lt"/>
              </a:rPr>
              <a:t>YearBuilt</a:t>
            </a:r>
            <a:r>
              <a:rPr lang="en-US" sz="1350" dirty="0">
                <a:solidFill>
                  <a:schemeClr val="tx1"/>
                </a:solidFill>
                <a:latin typeface="+mj-lt"/>
              </a:rPr>
              <a:t>', and '</a:t>
            </a:r>
            <a:r>
              <a:rPr lang="en-US" altLang="en-US" sz="1350" dirty="0" err="1">
                <a:solidFill>
                  <a:schemeClr val="tx1"/>
                </a:solidFill>
                <a:latin typeface="+mj-lt"/>
              </a:rPr>
              <a:t>YearRemodAdd</a:t>
            </a:r>
            <a:r>
              <a:rPr lang="en-US" sz="1350" dirty="0">
                <a:solidFill>
                  <a:schemeClr val="tx1"/>
                </a:solidFill>
                <a:latin typeface="+mj-lt"/>
              </a:rPr>
              <a:t>'. </a:t>
            </a:r>
          </a:p>
        </p:txBody>
      </p:sp>
      <p:sp>
        <p:nvSpPr>
          <p:cNvPr id="17" name="TextBox 16">
            <a:extLst>
              <a:ext uri="{FF2B5EF4-FFF2-40B4-BE49-F238E27FC236}">
                <a16:creationId xmlns:a16="http://schemas.microsoft.com/office/drawing/2014/main" id="{18B4ABEC-5E98-43FF-8317-AF616DAE9504}"/>
              </a:ext>
            </a:extLst>
          </p:cNvPr>
          <p:cNvSpPr txBox="1"/>
          <p:nvPr/>
        </p:nvSpPr>
        <p:spPr>
          <a:xfrm>
            <a:off x="3823854" y="4144194"/>
            <a:ext cx="4868913" cy="1892826"/>
          </a:xfrm>
          <a:prstGeom prst="rect">
            <a:avLst/>
          </a:prstGeom>
          <a:noFill/>
          <a:ln w="19050">
            <a:solidFill>
              <a:schemeClr val="accent1"/>
            </a:solidFill>
          </a:ln>
        </p:spPr>
        <p:txBody>
          <a:bodyPr wrap="square" rtlCol="0">
            <a:spAutoFit/>
          </a:bodyPr>
          <a:lstStyle/>
          <a:p>
            <a:r>
              <a:rPr lang="en-US" sz="1300" dirty="0"/>
              <a:t>Expanding on initial insights from descriptive statistics, this was further reinforced with our Pearson-Correlation which came to a similar conclusion </a:t>
            </a:r>
            <a:r>
              <a:rPr lang="en-US" sz="1300" b="1" dirty="0"/>
              <a:t>highlighting </a:t>
            </a:r>
            <a:r>
              <a:rPr lang="en-US" altLang="en-US" sz="1300" b="1" dirty="0" err="1"/>
              <a:t>OverallQual</a:t>
            </a:r>
            <a:r>
              <a:rPr lang="en-US" sz="1300" b="1" dirty="0"/>
              <a:t>, </a:t>
            </a:r>
            <a:r>
              <a:rPr lang="en-US" altLang="en-US" sz="1300" b="1" dirty="0" err="1"/>
              <a:t>TotalSF</a:t>
            </a:r>
            <a:r>
              <a:rPr lang="en-US" altLang="en-US" sz="1300" b="1" dirty="0"/>
              <a:t>, </a:t>
            </a:r>
            <a:r>
              <a:rPr lang="en-US" altLang="en-US" sz="1300" b="1" dirty="0" err="1"/>
              <a:t>GrLivArea</a:t>
            </a:r>
            <a:r>
              <a:rPr lang="en-US" altLang="en-US" sz="1300" b="1" dirty="0"/>
              <a:t>, </a:t>
            </a:r>
            <a:r>
              <a:rPr lang="en-US" altLang="en-US" sz="1300" b="1" dirty="0" err="1"/>
              <a:t>GarageArea</a:t>
            </a:r>
            <a:r>
              <a:rPr lang="en-US" altLang="en-US" sz="1300" b="1" dirty="0"/>
              <a:t>, </a:t>
            </a:r>
            <a:r>
              <a:rPr lang="en-US" altLang="en-US" sz="1300" b="1" dirty="0" err="1"/>
              <a:t>TotalBsmtSF</a:t>
            </a:r>
            <a:r>
              <a:rPr lang="en-US" altLang="en-US" sz="1300" b="1" dirty="0"/>
              <a:t>, 1stFlrSF, </a:t>
            </a:r>
            <a:r>
              <a:rPr lang="en-US" altLang="en-US" sz="1300" b="1" dirty="0" err="1"/>
              <a:t>FullBath</a:t>
            </a:r>
            <a:r>
              <a:rPr lang="en-US" altLang="en-US" sz="1300" b="1" dirty="0"/>
              <a:t>, </a:t>
            </a:r>
            <a:r>
              <a:rPr lang="en-US" altLang="en-US" sz="1300" b="1" dirty="0" err="1"/>
              <a:t>TotRmsAbvGrd</a:t>
            </a:r>
            <a:r>
              <a:rPr lang="en-US" altLang="en-US" sz="1300" b="1" dirty="0"/>
              <a:t>, </a:t>
            </a:r>
            <a:r>
              <a:rPr lang="en-US" altLang="en-US" sz="1300" b="1" dirty="0" err="1"/>
              <a:t>YearBuilt</a:t>
            </a:r>
            <a:r>
              <a:rPr lang="en-US" altLang="en-US" sz="1300" b="1" dirty="0"/>
              <a:t>, </a:t>
            </a:r>
            <a:r>
              <a:rPr lang="en-US" sz="1300" b="1" dirty="0"/>
              <a:t>and </a:t>
            </a:r>
            <a:r>
              <a:rPr lang="en-US" altLang="en-US" sz="1300" b="1" dirty="0" err="1"/>
              <a:t>YearRemodAdd</a:t>
            </a:r>
            <a:r>
              <a:rPr lang="en-US" altLang="en-US" sz="1300" b="1" dirty="0"/>
              <a:t> </a:t>
            </a:r>
            <a:r>
              <a:rPr lang="en-US" sz="1300" b="1" dirty="0"/>
              <a:t>as strongly (&gt;0.5) correlated with Pump Failure.</a:t>
            </a:r>
          </a:p>
          <a:p>
            <a:endParaRPr lang="en-US" sz="1300" b="1" dirty="0"/>
          </a:p>
          <a:p>
            <a:r>
              <a:rPr lang="en-US" sz="1300" b="1" dirty="0"/>
              <a:t>Note: </a:t>
            </a:r>
            <a:r>
              <a:rPr lang="en-US" sz="1300" dirty="0"/>
              <a:t>Pearson’s Correlation was calculated for each of the variables.</a:t>
            </a:r>
          </a:p>
        </p:txBody>
      </p:sp>
    </p:spTree>
    <p:extLst>
      <p:ext uri="{BB962C8B-B14F-4D97-AF65-F5344CB8AC3E}">
        <p14:creationId xmlns:p14="http://schemas.microsoft.com/office/powerpoint/2010/main" val="290505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7" name="Google Shape;71;p2">
            <a:extLst>
              <a:ext uri="{FF2B5EF4-FFF2-40B4-BE49-F238E27FC236}">
                <a16:creationId xmlns:a16="http://schemas.microsoft.com/office/drawing/2014/main" id="{98A5804B-0FFD-4003-ACC5-EE8285288BD0}"/>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4" name="Picture 3" descr="A picture containing bird&#10;&#10;Description automatically generated">
            <a:extLst>
              <a:ext uri="{FF2B5EF4-FFF2-40B4-BE49-F238E27FC236}">
                <a16:creationId xmlns:a16="http://schemas.microsoft.com/office/drawing/2014/main" id="{B0E4E6A0-171B-40A3-95FB-AD619663CBC8}"/>
              </a:ext>
            </a:extLst>
          </p:cNvPr>
          <p:cNvPicPr>
            <a:picLocks noChangeAspect="1"/>
          </p:cNvPicPr>
          <p:nvPr/>
        </p:nvPicPr>
        <p:blipFill>
          <a:blip r:embed="rId2"/>
          <a:stretch>
            <a:fillRect/>
          </a:stretch>
        </p:blipFill>
        <p:spPr>
          <a:xfrm>
            <a:off x="188913" y="2149466"/>
            <a:ext cx="4699957" cy="1443294"/>
          </a:xfrm>
          <a:prstGeom prst="rect">
            <a:avLst/>
          </a:prstGeom>
        </p:spPr>
      </p:pic>
      <p:sp>
        <p:nvSpPr>
          <p:cNvPr id="5" name="Rectangle 4">
            <a:extLst>
              <a:ext uri="{FF2B5EF4-FFF2-40B4-BE49-F238E27FC236}">
                <a16:creationId xmlns:a16="http://schemas.microsoft.com/office/drawing/2014/main" id="{31973470-0944-4DDC-9487-5A23A6FE80C3}"/>
              </a:ext>
            </a:extLst>
          </p:cNvPr>
          <p:cNvSpPr/>
          <p:nvPr/>
        </p:nvSpPr>
        <p:spPr>
          <a:xfrm>
            <a:off x="146520" y="5296270"/>
            <a:ext cx="6209013" cy="1092607"/>
          </a:xfrm>
          <a:prstGeom prst="rect">
            <a:avLst/>
          </a:prstGeom>
        </p:spPr>
        <p:txBody>
          <a:bodyPr wrap="square">
            <a:spAutoFit/>
          </a:bodyPr>
          <a:lstStyle/>
          <a:p>
            <a:r>
              <a:rPr lang="en-US" sz="1300" dirty="0"/>
              <a:t>To see the sale price difference in the case of remodeling, we copied dataset of houses in the market, then modified one of them by assuming the houses were newly remodeled in 2010 and their overall quality moved to the next level. Thus we were able to compare the predicted sale prices of newly-remodeled houses and non-newly-remodeled houses.</a:t>
            </a:r>
          </a:p>
        </p:txBody>
      </p:sp>
      <p:sp>
        <p:nvSpPr>
          <p:cNvPr id="11" name="Rectangle 10">
            <a:extLst>
              <a:ext uri="{FF2B5EF4-FFF2-40B4-BE49-F238E27FC236}">
                <a16:creationId xmlns:a16="http://schemas.microsoft.com/office/drawing/2014/main" id="{B7B638C8-D1C9-413F-B3B4-A662177D4DAA}"/>
              </a:ext>
            </a:extLst>
          </p:cNvPr>
          <p:cNvSpPr/>
          <p:nvPr/>
        </p:nvSpPr>
        <p:spPr>
          <a:xfrm>
            <a:off x="4871407" y="2149466"/>
            <a:ext cx="3901118" cy="692497"/>
          </a:xfrm>
          <a:prstGeom prst="rect">
            <a:avLst/>
          </a:prstGeom>
        </p:spPr>
        <p:txBody>
          <a:bodyPr wrap="square">
            <a:spAutoFit/>
          </a:bodyPr>
          <a:lstStyle/>
          <a:p>
            <a:r>
              <a:rPr lang="en-US" sz="1300" dirty="0"/>
              <a:t>With an average accuracy of 81%, the improved pricing predictive model can be utilized to estimate the sale prices of houses in the current market.</a:t>
            </a:r>
          </a:p>
        </p:txBody>
      </p:sp>
      <p:sp>
        <p:nvSpPr>
          <p:cNvPr id="12" name="TextBox 11">
            <a:extLst>
              <a:ext uri="{FF2B5EF4-FFF2-40B4-BE49-F238E27FC236}">
                <a16:creationId xmlns:a16="http://schemas.microsoft.com/office/drawing/2014/main" id="{427E4338-DB8B-4CE2-B3CE-6C99CF5F64BC}"/>
              </a:ext>
            </a:extLst>
          </p:cNvPr>
          <p:cNvSpPr txBox="1"/>
          <p:nvPr/>
        </p:nvSpPr>
        <p:spPr>
          <a:xfrm>
            <a:off x="4888871" y="1395724"/>
            <a:ext cx="3965418" cy="492443"/>
          </a:xfrm>
          <a:prstGeom prst="rect">
            <a:avLst/>
          </a:prstGeom>
          <a:noFill/>
        </p:spPr>
        <p:txBody>
          <a:bodyPr wrap="square" rtlCol="0">
            <a:spAutoFit/>
          </a:bodyPr>
          <a:lstStyle/>
          <a:p>
            <a:r>
              <a:rPr lang="en-US" sz="1300" dirty="0"/>
              <a:t>We randomly split all numeric variables into a train (85%) and a test data (15%).</a:t>
            </a:r>
          </a:p>
        </p:txBody>
      </p:sp>
      <p:pic>
        <p:nvPicPr>
          <p:cNvPr id="15" name="Picture 14">
            <a:extLst>
              <a:ext uri="{FF2B5EF4-FFF2-40B4-BE49-F238E27FC236}">
                <a16:creationId xmlns:a16="http://schemas.microsoft.com/office/drawing/2014/main" id="{1869F8E5-9030-44B0-9298-C5EDA77718C6}"/>
              </a:ext>
            </a:extLst>
          </p:cNvPr>
          <p:cNvPicPr>
            <a:picLocks noChangeAspect="1"/>
          </p:cNvPicPr>
          <p:nvPr/>
        </p:nvPicPr>
        <p:blipFill rotWithShape="1">
          <a:blip r:embed="rId3"/>
          <a:srcRect l="27556" t="54252" r="31480" b="36804"/>
          <a:stretch/>
        </p:blipFill>
        <p:spPr>
          <a:xfrm>
            <a:off x="188914" y="1397069"/>
            <a:ext cx="4699958" cy="577226"/>
          </a:xfrm>
          <a:prstGeom prst="rect">
            <a:avLst/>
          </a:prstGeom>
        </p:spPr>
      </p:pic>
      <p:pic>
        <p:nvPicPr>
          <p:cNvPr id="16" name="Picture 15">
            <a:extLst>
              <a:ext uri="{FF2B5EF4-FFF2-40B4-BE49-F238E27FC236}">
                <a16:creationId xmlns:a16="http://schemas.microsoft.com/office/drawing/2014/main" id="{55CF36A0-C48E-4BD0-9A1F-540BCFB4E81E}"/>
              </a:ext>
            </a:extLst>
          </p:cNvPr>
          <p:cNvPicPr>
            <a:picLocks noChangeAspect="1"/>
          </p:cNvPicPr>
          <p:nvPr/>
        </p:nvPicPr>
        <p:blipFill rotWithShape="1">
          <a:blip r:embed="rId4"/>
          <a:srcRect l="27372" t="25656" r="42179" b="61180"/>
          <a:stretch/>
        </p:blipFill>
        <p:spPr>
          <a:xfrm>
            <a:off x="188913" y="4148381"/>
            <a:ext cx="4720297" cy="1147889"/>
          </a:xfrm>
          <a:prstGeom prst="rect">
            <a:avLst/>
          </a:prstGeom>
        </p:spPr>
      </p:pic>
      <p:sp>
        <p:nvSpPr>
          <p:cNvPr id="17" name="Title 12">
            <a:extLst>
              <a:ext uri="{FF2B5EF4-FFF2-40B4-BE49-F238E27FC236}">
                <a16:creationId xmlns:a16="http://schemas.microsoft.com/office/drawing/2014/main" id="{02B29856-18A9-45A4-82D9-CE64190BCFB0}"/>
              </a:ext>
            </a:extLst>
          </p:cNvPr>
          <p:cNvSpPr>
            <a:spLocks noGrp="1"/>
          </p:cNvSpPr>
          <p:nvPr>
            <p:ph type="title"/>
          </p:nvPr>
        </p:nvSpPr>
        <p:spPr>
          <a:xfrm>
            <a:off x="171451" y="230188"/>
            <a:ext cx="8618537" cy="638636"/>
          </a:xfrm>
        </p:spPr>
        <p:txBody>
          <a:bodyPr/>
          <a:lstStyle/>
          <a:p>
            <a:r>
              <a:rPr lang="en-US" sz="1350" dirty="0">
                <a:solidFill>
                  <a:schemeClr val="tx1"/>
                </a:solidFill>
                <a:latin typeface="+mj-lt"/>
              </a:rPr>
              <a:t>We implemented regression analysis and predictive model on the data of sold houses with an average accuracy of 81%, then applied the same model on the data of houses in the current market to see the predicted sale prices.</a:t>
            </a:r>
          </a:p>
        </p:txBody>
      </p:sp>
      <p:sp>
        <p:nvSpPr>
          <p:cNvPr id="18" name="TextBox 17">
            <a:extLst>
              <a:ext uri="{FF2B5EF4-FFF2-40B4-BE49-F238E27FC236}">
                <a16:creationId xmlns:a16="http://schemas.microsoft.com/office/drawing/2014/main" id="{B48D2508-84B5-42BC-9623-8091EA9F5E65}"/>
              </a:ext>
            </a:extLst>
          </p:cNvPr>
          <p:cNvSpPr txBox="1"/>
          <p:nvPr/>
        </p:nvSpPr>
        <p:spPr>
          <a:xfrm>
            <a:off x="171450" y="1012421"/>
            <a:ext cx="6546221" cy="307777"/>
          </a:xfrm>
          <a:prstGeom prst="rect">
            <a:avLst/>
          </a:prstGeom>
          <a:noFill/>
        </p:spPr>
        <p:txBody>
          <a:bodyPr wrap="square" rtlCol="0">
            <a:spAutoFit/>
          </a:bodyPr>
          <a:lstStyle/>
          <a:p>
            <a:r>
              <a:rPr lang="en-US" b="1" dirty="0">
                <a:solidFill>
                  <a:srgbClr val="ED7D31"/>
                </a:solidFill>
              </a:rPr>
              <a:t>Implementing Regression Analysis and Predictive Model on Sold Houses</a:t>
            </a:r>
          </a:p>
        </p:txBody>
      </p:sp>
      <p:sp>
        <p:nvSpPr>
          <p:cNvPr id="19" name="TextBox 18">
            <a:extLst>
              <a:ext uri="{FF2B5EF4-FFF2-40B4-BE49-F238E27FC236}">
                <a16:creationId xmlns:a16="http://schemas.microsoft.com/office/drawing/2014/main" id="{48CEA32A-477C-496D-888B-0CFA5EE6F95A}"/>
              </a:ext>
            </a:extLst>
          </p:cNvPr>
          <p:cNvSpPr txBox="1"/>
          <p:nvPr/>
        </p:nvSpPr>
        <p:spPr>
          <a:xfrm>
            <a:off x="171449" y="3820207"/>
            <a:ext cx="6546221" cy="307777"/>
          </a:xfrm>
          <a:prstGeom prst="rect">
            <a:avLst/>
          </a:prstGeom>
          <a:noFill/>
        </p:spPr>
        <p:txBody>
          <a:bodyPr wrap="square" rtlCol="0">
            <a:spAutoFit/>
          </a:bodyPr>
          <a:lstStyle/>
          <a:p>
            <a:r>
              <a:rPr lang="en-US" b="1" dirty="0">
                <a:solidFill>
                  <a:srgbClr val="ED7D31"/>
                </a:solidFill>
              </a:rPr>
              <a:t>Implementing The Same Model on Houses in the Market</a:t>
            </a:r>
          </a:p>
        </p:txBody>
      </p:sp>
      <p:pic>
        <p:nvPicPr>
          <p:cNvPr id="20" name="Picture 19">
            <a:extLst>
              <a:ext uri="{FF2B5EF4-FFF2-40B4-BE49-F238E27FC236}">
                <a16:creationId xmlns:a16="http://schemas.microsoft.com/office/drawing/2014/main" id="{AB88ECF2-8E1D-4055-A7D8-3E4A08DC13B8}"/>
              </a:ext>
            </a:extLst>
          </p:cNvPr>
          <p:cNvPicPr>
            <a:picLocks noChangeAspect="1"/>
          </p:cNvPicPr>
          <p:nvPr/>
        </p:nvPicPr>
        <p:blipFill rotWithShape="1">
          <a:blip r:embed="rId5"/>
          <a:srcRect l="71635" t="44863" r="9278" b="19685"/>
          <a:stretch/>
        </p:blipFill>
        <p:spPr>
          <a:xfrm>
            <a:off x="6067893" y="3748135"/>
            <a:ext cx="2620130" cy="2737411"/>
          </a:xfrm>
          <a:prstGeom prst="rect">
            <a:avLst/>
          </a:prstGeom>
        </p:spPr>
      </p:pic>
    </p:spTree>
    <p:extLst>
      <p:ext uri="{BB962C8B-B14F-4D97-AF65-F5344CB8AC3E}">
        <p14:creationId xmlns:p14="http://schemas.microsoft.com/office/powerpoint/2010/main" val="1077359509"/>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1037</TotalTime>
  <Words>1009</Words>
  <Application>Microsoft Office PowerPoint</Application>
  <PresentationFormat>Custom</PresentationFormat>
  <Paragraphs>55</Paragraphs>
  <Slides>8</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6" baseType="lpstr">
      <vt:lpstr>Tableau Bold</vt:lpstr>
      <vt:lpstr>Tableau Regular</vt:lpstr>
      <vt:lpstr>Arial</vt:lpstr>
      <vt:lpstr>Quattrocento Sans</vt:lpstr>
      <vt:lpstr>Trebuchet MS</vt:lpstr>
      <vt:lpstr>Synergy_CF_YNR002</vt:lpstr>
      <vt:lpstr>1_Synergy_CF_YNR002</vt:lpstr>
      <vt:lpstr>TCLayout.ActiveDocument.1</vt:lpstr>
      <vt:lpstr>PowerPoint Presentation</vt:lpstr>
      <vt:lpstr>The yearly actual revenue is $4M less than the budget revenue as of July 2010. It is necessary to increase the revenue by at least 16% with respect to the budget of $25M until the end of the year. Remodeling houses before selling them can be an effective strategy to have more revenue opportunities.</vt:lpstr>
      <vt:lpstr>By analyzing features of sold houses and then using regression analysis and predictive model, it is possible to identify the top houses in the market and calculate that if we sell these target houses by remodeling them, how much more revenue we will gain.</vt:lpstr>
      <vt:lpstr>To understand the effect of remodeling houses before selling them, we split the data into two respective sets indicating newly-remodeled houses and others and compared the sale prices.</vt:lpstr>
      <vt:lpstr>The top variables with the most predictive strength are Overall Quality, Total Area, Ground above Living Area, Garage Area, Total Basement Area, and Lot Size which are further reinforced by the scatter plots below. </vt:lpstr>
      <vt:lpstr>Our analysis shows that the quality of the house is one of the factors that mostly impacts Sale Price. There is almost 1-point difference between the quality of houses newly-remodeled and others. Moving the quality of a house to the next level by remodeling it can increase its Sale Price.</vt:lpstr>
      <vt:lpstr>We chose numerical features to see if they are strong predictors of housing prices. There are a relatively positive linear relationship between Sale Price vs 'OverallQual', 'TotalSF', 'GrLivArea', 'GarageCars', 'GarageArea', 'TotalBsmtSF', '1stFlrSF', 'FullBath', 'TotRmsAbvGrd’, 'YearBuilt', and 'YearRemodAdd'. </vt:lpstr>
      <vt:lpstr>We implemented regression analysis and predictive model on the data of sold houses with an average accuracy of 81%, then applied the same model on the data of houses in the current market to see the predicted sale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Hüseyin Korkmaz</cp:lastModifiedBy>
  <cp:revision>112</cp:revision>
  <dcterms:created xsi:type="dcterms:W3CDTF">2015-09-14T11:37:31Z</dcterms:created>
  <dcterms:modified xsi:type="dcterms:W3CDTF">2020-07-19T04:03:44Z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