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6EE"/>
          </a:solidFill>
        </a:fill>
      </a:tcStyle>
    </a:wholeTbl>
    <a:band2H>
      <a:tcTxStyle/>
      <a:tcStyle>
        <a:tcBdr/>
        <a:fill>
          <a:solidFill>
            <a:srgbClr val="E8F3F7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7CB"/>
          </a:solidFill>
        </a:fill>
      </a:tcStyle>
    </a:wholeTbl>
    <a:band2H>
      <a:tcTxStyle/>
      <a:tcStyle>
        <a:tcBdr/>
        <a:fill>
          <a:solidFill>
            <a:srgbClr val="EEF3E7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CD"/>
          </a:solidFill>
        </a:fill>
      </a:tcStyle>
    </a:wholeTbl>
    <a:band2H>
      <a:tcTxStyle/>
      <a:tcStyle>
        <a:tcBdr/>
        <a:fill>
          <a:solidFill>
            <a:srgbClr val="F7E7E8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Rectangle 7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69847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/>
            </a:lvl1pPr>
          </a:lstStyle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00015" y="4670245"/>
            <a:ext cx="7315201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>
                <a:solidFill>
                  <a:srgbClr val="D9F1F6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rgbClr val="D9F1F6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rgbClr val="D9F1F6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rgbClr val="D9F1F6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rgbClr val="D9F1F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1" cy="5120641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867911" y="1298447"/>
            <a:ext cx="7315201" cy="3255266"/>
          </a:xfrm>
          <a:prstGeom prst="rect">
            <a:avLst/>
          </a:prstGeom>
        </p:spPr>
        <p:txBody>
          <a:bodyPr anchor="b"/>
          <a:lstStyle>
            <a:lvl1pPr>
              <a:defRPr sz="5900" spc="-100">
                <a:solidFill>
                  <a:srgbClr val="595959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886200" y="4672584"/>
            <a:ext cx="7315200" cy="914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867911" y="868680"/>
            <a:ext cx="3474722" cy="5120641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867911" y="1023585"/>
            <a:ext cx="3474722" cy="80772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18463" y="1023585"/>
            <a:ext cx="3474721" cy="813172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867911" y="868680"/>
            <a:ext cx="7315201" cy="5120641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6032" y="3494175"/>
            <a:ext cx="2834640" cy="2321991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758951"/>
            <a:ext cx="3443591" cy="53309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Rectangle 37"/>
          <p:cNvSpPr/>
          <p:nvPr/>
        </p:nvSpPr>
        <p:spPr>
          <a:xfrm>
            <a:off x="11815864" y="758951"/>
            <a:ext cx="384049" cy="5330954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6031" y="1143000"/>
            <a:ext cx="2834641" cy="23774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idx="13"/>
          </p:nvPr>
        </p:nvSpPr>
        <p:spPr>
          <a:xfrm>
            <a:off x="3570644" y="767419"/>
            <a:ext cx="8115231" cy="5330953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10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6031" y="3493008"/>
            <a:ext cx="2834641" cy="232257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08521" y="6404292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FFFFFF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1pPr>
      <a:lvl2pPr marL="706119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2pPr>
      <a:lvl3pPr marL="118871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3pPr>
      <a:lvl4pPr marL="16785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4pPr>
      <a:lvl5pPr marL="2135777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5pPr>
      <a:lvl6pPr marL="26125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6pPr>
      <a:lvl7pPr marL="30697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7pPr>
      <a:lvl8pPr marL="3526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8pPr>
      <a:lvl9pPr marL="39841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 txBox="1">
            <a:spLocks noGrp="1"/>
          </p:cNvSpPr>
          <p:nvPr>
            <p:ph type="ctrTitle"/>
          </p:nvPr>
        </p:nvSpPr>
        <p:spPr>
          <a:xfrm>
            <a:off x="1069847" y="2519889"/>
            <a:ext cx="7315201" cy="1372677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Cycle Trip</a:t>
            </a:r>
          </a:p>
        </p:txBody>
      </p:sp>
      <p:sp>
        <p:nvSpPr>
          <p:cNvPr id="133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100015" y="4345275"/>
            <a:ext cx="731520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Приложение для велосипедистов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12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Rectangle 14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Rectangle 16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Rectangle 18"/>
          <p:cNvSpPr/>
          <p:nvPr/>
        </p:nvSpPr>
        <p:spPr>
          <a:xfrm>
            <a:off x="0" y="4367638"/>
            <a:ext cx="11707367" cy="18521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Заголовок 1"/>
          <p:cNvSpPr txBox="1">
            <a:spLocks noGrp="1"/>
          </p:cNvSpPr>
          <p:nvPr>
            <p:ph type="title"/>
          </p:nvPr>
        </p:nvSpPr>
        <p:spPr>
          <a:xfrm>
            <a:off x="1069847" y="4590660"/>
            <a:ext cx="10210863" cy="1065691"/>
          </a:xfrm>
          <a:prstGeom prst="rect">
            <a:avLst/>
          </a:prstGeom>
        </p:spPr>
        <p:txBody>
          <a:bodyPr anchor="b"/>
          <a:lstStyle/>
          <a:p>
            <a:pPr algn="ctr">
              <a:defRPr sz="5900" spc="-100"/>
            </a:pPr>
            <a:r>
              <a:t>Экран авторизации</a:t>
            </a:r>
          </a:p>
        </p:txBody>
      </p:sp>
      <p:sp>
        <p:nvSpPr>
          <p:cNvPr id="240" name="TextBox 3"/>
          <p:cNvSpPr txBox="1"/>
          <p:nvPr/>
        </p:nvSpPr>
        <p:spPr>
          <a:xfrm>
            <a:off x="8716182" y="3764965"/>
            <a:ext cx="19149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ru-RU" dirty="0" smtClean="0"/>
              <a:t>Забыл пароль</a:t>
            </a:r>
            <a:endParaRPr dirty="0"/>
          </a:p>
        </p:txBody>
      </p:sp>
      <p:sp>
        <p:nvSpPr>
          <p:cNvPr id="242" name="TextBox 13"/>
          <p:cNvSpPr txBox="1"/>
          <p:nvPr/>
        </p:nvSpPr>
        <p:spPr>
          <a:xfrm>
            <a:off x="5938986" y="3764965"/>
            <a:ext cx="191491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 err="1"/>
              <a:t>Авторизация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Facebook</a:t>
            </a:r>
          </a:p>
        </p:txBody>
      </p:sp>
      <p:sp>
        <p:nvSpPr>
          <p:cNvPr id="243" name="TextBox 15"/>
          <p:cNvSpPr txBox="1"/>
          <p:nvPr/>
        </p:nvSpPr>
        <p:spPr>
          <a:xfrm>
            <a:off x="384595" y="3764965"/>
            <a:ext cx="19149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 err="1"/>
              <a:t>Авторизация</a:t>
            </a:r>
            <a:endParaRPr dirty="0"/>
          </a:p>
        </p:txBody>
      </p:sp>
      <p:sp>
        <p:nvSpPr>
          <p:cNvPr id="249" name="TextBox 23"/>
          <p:cNvSpPr txBox="1"/>
          <p:nvPr/>
        </p:nvSpPr>
        <p:spPr>
          <a:xfrm>
            <a:off x="3161791" y="3764965"/>
            <a:ext cx="191491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 err="1"/>
              <a:t>Регистрация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9" y="261868"/>
            <a:ext cx="1723189" cy="3063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91" y="294964"/>
            <a:ext cx="1704573" cy="30303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6" y="261868"/>
            <a:ext cx="1723189" cy="30634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97" y="261868"/>
            <a:ext cx="1720402" cy="30584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12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Rectangle 14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Rectangle 16"/>
          <p:cNvSpPr/>
          <p:nvPr/>
        </p:nvSpPr>
        <p:spPr>
          <a:xfrm>
            <a:off x="-92494" y="-3552"/>
            <a:ext cx="121920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Rectangle 18"/>
          <p:cNvSpPr/>
          <p:nvPr/>
        </p:nvSpPr>
        <p:spPr>
          <a:xfrm>
            <a:off x="0" y="4367638"/>
            <a:ext cx="11707367" cy="18521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Заголовок 1"/>
          <p:cNvSpPr txBox="1">
            <a:spLocks noGrp="1"/>
          </p:cNvSpPr>
          <p:nvPr>
            <p:ph type="title"/>
          </p:nvPr>
        </p:nvSpPr>
        <p:spPr>
          <a:xfrm>
            <a:off x="1069847" y="4590660"/>
            <a:ext cx="10210863" cy="1065691"/>
          </a:xfrm>
          <a:prstGeom prst="rect">
            <a:avLst/>
          </a:prstGeom>
        </p:spPr>
        <p:txBody>
          <a:bodyPr anchor="b"/>
          <a:lstStyle/>
          <a:p>
            <a:pPr algn="ctr">
              <a:defRPr sz="5900" spc="-100"/>
            </a:pPr>
            <a:r>
              <a:rPr dirty="0" err="1" smtClean="0"/>
              <a:t>Экран</a:t>
            </a:r>
            <a:r>
              <a:rPr lang="en-US" dirty="0" smtClean="0"/>
              <a:t> </a:t>
            </a:r>
            <a:r>
              <a:rPr lang="ru-RU" dirty="0" smtClean="0"/>
              <a:t>профиля</a:t>
            </a:r>
            <a:endParaRPr dirty="0"/>
          </a:p>
        </p:txBody>
      </p:sp>
      <p:sp>
        <p:nvSpPr>
          <p:cNvPr id="240" name="TextBox 3"/>
          <p:cNvSpPr txBox="1"/>
          <p:nvPr/>
        </p:nvSpPr>
        <p:spPr>
          <a:xfrm>
            <a:off x="8751528" y="3789612"/>
            <a:ext cx="19149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ru-RU" dirty="0" smtClean="0"/>
              <a:t>Напишите нам!</a:t>
            </a:r>
            <a:endParaRPr dirty="0"/>
          </a:p>
        </p:txBody>
      </p:sp>
      <p:sp>
        <p:nvSpPr>
          <p:cNvPr id="241" name="TextBox 11"/>
          <p:cNvSpPr txBox="1"/>
          <p:nvPr/>
        </p:nvSpPr>
        <p:spPr>
          <a:xfrm>
            <a:off x="7228493" y="3782148"/>
            <a:ext cx="19149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242" name="TextBox 13"/>
          <p:cNvSpPr txBox="1"/>
          <p:nvPr/>
        </p:nvSpPr>
        <p:spPr>
          <a:xfrm>
            <a:off x="6003507" y="3774684"/>
            <a:ext cx="191491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ru-RU" dirty="0" smtClean="0"/>
              <a:t>Выход из аккаунта</a:t>
            </a:r>
            <a:endParaRPr dirty="0"/>
          </a:p>
        </p:txBody>
      </p:sp>
      <p:sp>
        <p:nvSpPr>
          <p:cNvPr id="243" name="TextBox 15"/>
          <p:cNvSpPr txBox="1"/>
          <p:nvPr/>
        </p:nvSpPr>
        <p:spPr>
          <a:xfrm>
            <a:off x="43129" y="3786203"/>
            <a:ext cx="198916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ru-RU" dirty="0" smtClean="0"/>
              <a:t>Основной экран</a:t>
            </a:r>
            <a:endParaRPr dirty="0"/>
          </a:p>
        </p:txBody>
      </p:sp>
      <p:sp>
        <p:nvSpPr>
          <p:cNvPr id="249" name="TextBox 23"/>
          <p:cNvSpPr txBox="1"/>
          <p:nvPr/>
        </p:nvSpPr>
        <p:spPr>
          <a:xfrm>
            <a:off x="3255487" y="3769946"/>
            <a:ext cx="191491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ru-RU" dirty="0" smtClean="0"/>
              <a:t>Изменение пароля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77" y="369340"/>
            <a:ext cx="1746178" cy="31043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05" y="369340"/>
            <a:ext cx="1747126" cy="310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85" y="369340"/>
            <a:ext cx="1744542" cy="31014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5" y="369340"/>
            <a:ext cx="1812370" cy="32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7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Заголовок 1"/>
          <p:cNvSpPr txBox="1">
            <a:spLocks noGrp="1"/>
          </p:cNvSpPr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Сложности во время разработки</a:t>
            </a:r>
          </a:p>
        </p:txBody>
      </p:sp>
      <p:sp>
        <p:nvSpPr>
          <p:cNvPr id="252" name="Заголовок 1"/>
          <p:cNvSpPr txBox="1"/>
          <p:nvPr/>
        </p:nvSpPr>
        <p:spPr>
          <a:xfrm>
            <a:off x="4410383" y="1623457"/>
            <a:ext cx="6438688" cy="3611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280736" indent="-280736">
              <a:lnSpc>
                <a:spcPct val="200000"/>
              </a:lnSpc>
              <a:buSzPct val="100000"/>
              <a:buChar char="•"/>
              <a:defRPr sz="2800" spc="-100"/>
            </a:pPr>
            <a:r>
              <a:t>Организации работы в GitHub</a:t>
            </a:r>
          </a:p>
          <a:p>
            <a:pPr marL="280736" indent="-280736">
              <a:lnSpc>
                <a:spcPct val="200000"/>
              </a:lnSpc>
              <a:buSzPct val="100000"/>
              <a:buChar char="•"/>
              <a:defRPr sz="2800" spc="-100"/>
            </a:pPr>
            <a:r>
              <a:t>Коммуникации в команде</a:t>
            </a:r>
          </a:p>
          <a:p>
            <a:pPr marL="280736" indent="-280736">
              <a:lnSpc>
                <a:spcPct val="200000"/>
              </a:lnSpc>
              <a:buSzPct val="100000"/>
              <a:buChar char="•"/>
              <a:defRPr sz="2800" spc="-100"/>
            </a:pPr>
            <a:r>
              <a:t>Взаимодействия с Firebase</a:t>
            </a:r>
          </a:p>
          <a:p>
            <a:pPr marL="280736" indent="-280736">
              <a:lnSpc>
                <a:spcPct val="200000"/>
              </a:lnSpc>
              <a:buSzPct val="100000"/>
              <a:buChar char="•"/>
              <a:defRPr sz="2800" spc="-100"/>
            </a:pPr>
            <a:r>
              <a:t>Верстка кодом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Заголовок 1"/>
          <p:cNvSpPr txBox="1">
            <a:spLocks noGrp="1"/>
          </p:cNvSpPr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Планы по развитию приложения</a:t>
            </a:r>
          </a:p>
        </p:txBody>
      </p:sp>
      <p:sp>
        <p:nvSpPr>
          <p:cNvPr id="255" name="Заголовок 1"/>
          <p:cNvSpPr txBox="1"/>
          <p:nvPr/>
        </p:nvSpPr>
        <p:spPr>
          <a:xfrm>
            <a:off x="4133258" y="1123835"/>
            <a:ext cx="6487851" cy="461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800" spc="-100"/>
            </a:pPr>
            <a:r>
              <a:t>Доработать социальные составляющие:</a:t>
            </a:r>
          </a:p>
          <a:p>
            <a:pPr marL="280736" indent="-280736">
              <a:lnSpc>
                <a:spcPct val="90000"/>
              </a:lnSpc>
              <a:buSzPct val="100000"/>
              <a:buChar char="•"/>
              <a:defRPr sz="2800" spc="-100"/>
            </a:pPr>
            <a:r>
              <a:t>Добавить чаты</a:t>
            </a:r>
          </a:p>
          <a:p>
            <a:pPr marL="280736" indent="-280736">
              <a:lnSpc>
                <a:spcPct val="90000"/>
              </a:lnSpc>
              <a:buSzPct val="100000"/>
              <a:buChar char="•"/>
              <a:defRPr sz="2800" spc="-100"/>
            </a:pPr>
            <a:r>
              <a:t>Рейтинг пользователей</a:t>
            </a:r>
          </a:p>
          <a:p>
            <a:pPr marL="280736" indent="-280736">
              <a:lnSpc>
                <a:spcPct val="90000"/>
              </a:lnSpc>
              <a:buSzPct val="100000"/>
              <a:buChar char="•"/>
              <a:defRPr sz="2800" spc="-100"/>
            </a:pPr>
            <a:r>
              <a:t>Статистика по маршруту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ctrTitle"/>
          </p:nvPr>
        </p:nvSpPr>
        <p:spPr>
          <a:xfrm>
            <a:off x="1069847" y="1298447"/>
            <a:ext cx="7315201" cy="3255266"/>
          </a:xfrm>
          <a:prstGeom prst="rect">
            <a:avLst/>
          </a:prstGeom>
        </p:spPr>
        <p:txBody>
          <a:bodyPr/>
          <a:lstStyle/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9"/>
          <p:cNvSpPr/>
          <p:nvPr/>
        </p:nvSpPr>
        <p:spPr>
          <a:xfrm>
            <a:off x="0" y="758952"/>
            <a:ext cx="10905978" cy="165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Заголовок 1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Идея</a:t>
            </a:r>
          </a:p>
        </p:txBody>
      </p:sp>
      <p:sp>
        <p:nvSpPr>
          <p:cNvPr id="138" name="Rectangle 11"/>
          <p:cNvSpPr/>
          <p:nvPr/>
        </p:nvSpPr>
        <p:spPr>
          <a:xfrm>
            <a:off x="11014533" y="758952"/>
            <a:ext cx="1185380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Rectangle 13"/>
          <p:cNvSpPr/>
          <p:nvPr/>
        </p:nvSpPr>
        <p:spPr>
          <a:xfrm>
            <a:off x="763" y="2526525"/>
            <a:ext cx="1169701" cy="3563379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Rectangle 15"/>
          <p:cNvSpPr/>
          <p:nvPr/>
        </p:nvSpPr>
        <p:spPr>
          <a:xfrm>
            <a:off x="1279018" y="2526525"/>
            <a:ext cx="10920895" cy="3563379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1753151" y="4359331"/>
            <a:ext cx="8983490" cy="172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Это приложение для отслеживания твоих  любимых маршрутов, которые пользователь может сам составить, сохранить и проехать. </a:t>
            </a:r>
          </a:p>
        </p:txBody>
      </p:sp>
      <p:sp>
        <p:nvSpPr>
          <p:cNvPr id="142" name="Объект 2"/>
          <p:cNvSpPr txBox="1"/>
          <p:nvPr/>
        </p:nvSpPr>
        <p:spPr>
          <a:xfrm>
            <a:off x="1753151" y="2628761"/>
            <a:ext cx="8983490" cy="172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182879" indent="-182879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Char char="●"/>
              <a:defRPr sz="2000"/>
            </a:lvl1pPr>
          </a:lstStyle>
          <a:p>
            <a:r>
              <a:t>Каждый пользователь сможет найти себе товарища для совместной езды на велосипедах при помощи встроенной карты, в которой будут отображаться метки о маршруте других пользователей.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9"/>
          <p:cNvSpPr/>
          <p:nvPr/>
        </p:nvSpPr>
        <p:spPr>
          <a:xfrm>
            <a:off x="0" y="758952"/>
            <a:ext cx="10905978" cy="165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Заголовок 1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			Состав команды</a:t>
            </a:r>
          </a:p>
        </p:txBody>
      </p:sp>
      <p:sp>
        <p:nvSpPr>
          <p:cNvPr id="147" name="Rectangle 11"/>
          <p:cNvSpPr/>
          <p:nvPr/>
        </p:nvSpPr>
        <p:spPr>
          <a:xfrm>
            <a:off x="11014533" y="758952"/>
            <a:ext cx="1185380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Rectangle 13"/>
          <p:cNvSpPr/>
          <p:nvPr/>
        </p:nvSpPr>
        <p:spPr>
          <a:xfrm>
            <a:off x="763" y="2526525"/>
            <a:ext cx="1169701" cy="3563379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Rectangle 15"/>
          <p:cNvSpPr/>
          <p:nvPr/>
        </p:nvSpPr>
        <p:spPr>
          <a:xfrm>
            <a:off x="1279018" y="2526525"/>
            <a:ext cx="10920895" cy="3563379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1829" y="2738507"/>
            <a:ext cx="1487820" cy="198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1014" y="2737289"/>
            <a:ext cx="1972019" cy="198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rcRect l="32135" r="300"/>
          <a:stretch>
            <a:fillRect/>
          </a:stretch>
        </p:blipFill>
        <p:spPr>
          <a:xfrm>
            <a:off x="6726808" y="2764122"/>
            <a:ext cx="2321573" cy="193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Рисунок 8" descr="Рисунок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22301" y="2737289"/>
            <a:ext cx="1862059" cy="198619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Box 10"/>
          <p:cNvSpPr txBox="1"/>
          <p:nvPr/>
        </p:nvSpPr>
        <p:spPr>
          <a:xfrm>
            <a:off x="1614815" y="4850891"/>
            <a:ext cx="148782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        Игорь </a:t>
            </a:r>
          </a:p>
          <a:p>
            <a:r>
              <a:t>      Лебедев</a:t>
            </a:r>
          </a:p>
        </p:txBody>
      </p:sp>
      <p:sp>
        <p:nvSpPr>
          <p:cNvPr id="155" name="TextBox 14"/>
          <p:cNvSpPr txBox="1"/>
          <p:nvPr/>
        </p:nvSpPr>
        <p:spPr>
          <a:xfrm>
            <a:off x="3981014" y="4850891"/>
            <a:ext cx="197201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      Гусейн Агаев</a:t>
            </a:r>
          </a:p>
        </p:txBody>
      </p:sp>
      <p:sp>
        <p:nvSpPr>
          <p:cNvPr id="156" name="TextBox 16"/>
          <p:cNvSpPr txBox="1"/>
          <p:nvPr/>
        </p:nvSpPr>
        <p:spPr>
          <a:xfrm>
            <a:off x="5874227" y="4850891"/>
            <a:ext cx="354125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             Владимир Овсянников</a:t>
            </a:r>
          </a:p>
        </p:txBody>
      </p:sp>
      <p:sp>
        <p:nvSpPr>
          <p:cNvPr id="157" name="TextBox 17"/>
          <p:cNvSpPr txBox="1"/>
          <p:nvPr/>
        </p:nvSpPr>
        <p:spPr>
          <a:xfrm>
            <a:off x="9822301" y="4850891"/>
            <a:ext cx="186205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            Сергей</a:t>
            </a:r>
          </a:p>
          <a:p>
            <a:r>
              <a:t>           Киселев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 txBox="1">
            <a:spLocks noGrp="1"/>
          </p:cNvSpPr>
          <p:nvPr>
            <p:ph type="title"/>
          </p:nvPr>
        </p:nvSpPr>
        <p:spPr>
          <a:xfrm>
            <a:off x="252918" y="1027387"/>
            <a:ext cx="2947484" cy="1107300"/>
          </a:xfrm>
          <a:prstGeom prst="rect">
            <a:avLst/>
          </a:prstGeom>
        </p:spPr>
        <p:txBody>
          <a:bodyPr/>
          <a:lstStyle/>
          <a:p>
            <a:pPr>
              <a:defRPr sz="3200" spc="-100"/>
            </a:pPr>
            <a:r>
              <a:t>Игорь</a:t>
            </a:r>
            <a:br/>
            <a:r>
              <a:t>Лебедев</a:t>
            </a:r>
          </a:p>
        </p:txBody>
      </p:sp>
      <p:sp>
        <p:nvSpPr>
          <p:cNvPr id="160" name="Заголовок 1"/>
          <p:cNvSpPr txBox="1"/>
          <p:nvPr/>
        </p:nvSpPr>
        <p:spPr>
          <a:xfrm>
            <a:off x="252918" y="3241986"/>
            <a:ext cx="2947484" cy="11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3200" spc="-100">
                <a:solidFill>
                  <a:srgbClr val="FFFFFF"/>
                </a:solidFill>
              </a:defRPr>
            </a:pPr>
            <a:r>
              <a:t>Владимир</a:t>
            </a:r>
            <a:endParaRPr sz="3600" spc="-60"/>
          </a:p>
          <a:p>
            <a:pPr>
              <a:lnSpc>
                <a:spcPct val="90000"/>
              </a:lnSpc>
              <a:defRPr sz="3200" spc="-100">
                <a:solidFill>
                  <a:srgbClr val="FFFFFF"/>
                </a:solidFill>
              </a:defRPr>
            </a:pPr>
            <a:r>
              <a:t>Овсянников</a:t>
            </a:r>
          </a:p>
        </p:txBody>
      </p:sp>
      <p:sp>
        <p:nvSpPr>
          <p:cNvPr id="161" name="Заголовок 1"/>
          <p:cNvSpPr txBox="1"/>
          <p:nvPr/>
        </p:nvSpPr>
        <p:spPr>
          <a:xfrm>
            <a:off x="252918" y="4349284"/>
            <a:ext cx="2947484" cy="11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3200" spc="-100">
                <a:solidFill>
                  <a:srgbClr val="FFFFFF"/>
                </a:solidFill>
              </a:defRPr>
            </a:pPr>
            <a:r>
              <a:t>Сергей</a:t>
            </a:r>
            <a:endParaRPr sz="3600" spc="-60"/>
          </a:p>
          <a:p>
            <a:pPr>
              <a:lnSpc>
                <a:spcPct val="90000"/>
              </a:lnSpc>
              <a:defRPr sz="3200" spc="-100">
                <a:solidFill>
                  <a:srgbClr val="FFFFFF"/>
                </a:solidFill>
              </a:defRPr>
            </a:pPr>
            <a:r>
              <a:t>Киселев</a:t>
            </a:r>
          </a:p>
        </p:txBody>
      </p:sp>
      <p:sp>
        <p:nvSpPr>
          <p:cNvPr id="162" name="Заголовок 1"/>
          <p:cNvSpPr txBox="1"/>
          <p:nvPr/>
        </p:nvSpPr>
        <p:spPr>
          <a:xfrm>
            <a:off x="252918" y="2134686"/>
            <a:ext cx="2947484" cy="11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 spc="-100">
                <a:solidFill>
                  <a:srgbClr val="FFFFFF"/>
                </a:solidFill>
              </a:defRPr>
            </a:lvl1pPr>
          </a:lstStyle>
          <a:p>
            <a:r>
              <a:t>Гусейн Агаев</a:t>
            </a:r>
          </a:p>
        </p:txBody>
      </p:sp>
      <p:sp>
        <p:nvSpPr>
          <p:cNvPr id="163" name="Заголовок 1"/>
          <p:cNvSpPr txBox="1"/>
          <p:nvPr/>
        </p:nvSpPr>
        <p:spPr>
          <a:xfrm>
            <a:off x="3941064" y="1027387"/>
            <a:ext cx="6565391" cy="110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 spc="-100"/>
            </a:lvl1pPr>
          </a:lstStyle>
          <a:p>
            <a:r>
              <a:t>Экран карты</a:t>
            </a:r>
          </a:p>
        </p:txBody>
      </p:sp>
      <p:sp>
        <p:nvSpPr>
          <p:cNvPr id="164" name="Заголовок 1"/>
          <p:cNvSpPr txBox="1"/>
          <p:nvPr/>
        </p:nvSpPr>
        <p:spPr>
          <a:xfrm>
            <a:off x="3941064" y="2134685"/>
            <a:ext cx="6565391" cy="11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900" spc="-100"/>
            </a:pPr>
            <a:r>
              <a:t>Экран авторизации и регистрации</a:t>
            </a:r>
            <a:endParaRPr sz="3300" spc="-6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defRPr sz="2900" spc="-100"/>
            </a:pPr>
            <a:r>
              <a:t>Ответственный за GitHub репозиторий</a:t>
            </a:r>
          </a:p>
        </p:txBody>
      </p:sp>
      <p:sp>
        <p:nvSpPr>
          <p:cNvPr id="165" name="Заголовок 1"/>
          <p:cNvSpPr txBox="1"/>
          <p:nvPr/>
        </p:nvSpPr>
        <p:spPr>
          <a:xfrm>
            <a:off x="3941062" y="4349284"/>
            <a:ext cx="6565392" cy="11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200" spc="-100"/>
            </a:lvl1pPr>
          </a:lstStyle>
          <a:p>
            <a:r>
              <a:t>Экран профиля</a:t>
            </a:r>
          </a:p>
        </p:txBody>
      </p:sp>
      <p:sp>
        <p:nvSpPr>
          <p:cNvPr id="166" name="Заголовок 1"/>
          <p:cNvSpPr txBox="1"/>
          <p:nvPr/>
        </p:nvSpPr>
        <p:spPr>
          <a:xfrm>
            <a:off x="3941062" y="3241985"/>
            <a:ext cx="6565391" cy="11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3200" spc="-100"/>
            </a:pPr>
            <a:r>
              <a:t>Экран маршрутов (чат)</a:t>
            </a:r>
          </a:p>
          <a:p>
            <a:pPr>
              <a:lnSpc>
                <a:spcPct val="90000"/>
              </a:lnSpc>
              <a:defRPr sz="3200" spc="-100"/>
            </a:pPr>
            <a:r>
              <a:t>Ответственный за Firebase</a:t>
            </a:r>
          </a:p>
        </p:txBody>
      </p:sp>
      <p:sp>
        <p:nvSpPr>
          <p:cNvPr id="167" name="Заголовок 1"/>
          <p:cNvSpPr txBox="1"/>
          <p:nvPr/>
        </p:nvSpPr>
        <p:spPr>
          <a:xfrm>
            <a:off x="2441448" y="137039"/>
            <a:ext cx="6501386" cy="6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3300" spc="-100"/>
            </a:lvl1pPr>
          </a:lstStyle>
          <a:p>
            <a:r>
              <a:t>          Распределение обязанностей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1"/>
          <p:cNvSpPr txBox="1">
            <a:spLocks noGrp="1"/>
          </p:cNvSpPr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t/>
            </a:r>
            <a:br/>
            <a:r>
              <a:t>Планируемый </a:t>
            </a:r>
            <a:r>
              <a:rPr sz="2800"/>
              <a:t>график работ:</a:t>
            </a:r>
            <a:br>
              <a:rPr sz="2800"/>
            </a:br>
            <a:r>
              <a:rPr sz="2800"/>
              <a:t/>
            </a:r>
            <a:br>
              <a:rPr sz="2800"/>
            </a:br>
            <a:endParaRPr sz="2800"/>
          </a:p>
        </p:txBody>
      </p:sp>
      <p:grpSp>
        <p:nvGrpSpPr>
          <p:cNvPr id="185" name="Объект 2"/>
          <p:cNvGrpSpPr/>
          <p:nvPr/>
        </p:nvGrpSpPr>
        <p:grpSpPr>
          <a:xfrm>
            <a:off x="3869268" y="1387030"/>
            <a:ext cx="7315201" cy="4074796"/>
            <a:chOff x="0" y="0"/>
            <a:chExt cx="7315200" cy="4074795"/>
          </a:xfrm>
        </p:grpSpPr>
        <p:grpSp>
          <p:nvGrpSpPr>
            <p:cNvPr id="172" name="Группа"/>
            <p:cNvGrpSpPr/>
            <p:nvPr/>
          </p:nvGrpSpPr>
          <p:grpSpPr>
            <a:xfrm>
              <a:off x="0" y="0"/>
              <a:ext cx="7315200" cy="743535"/>
              <a:chOff x="0" y="0"/>
              <a:chExt cx="7315200" cy="743534"/>
            </a:xfrm>
          </p:grpSpPr>
          <p:sp>
            <p:nvSpPr>
              <p:cNvPr id="170" name="Прямоугольник с закругленными углами"/>
              <p:cNvSpPr/>
              <p:nvPr/>
            </p:nvSpPr>
            <p:spPr>
              <a:xfrm>
                <a:off x="0" y="0"/>
                <a:ext cx="7315200" cy="743535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77950">
                  <a:lnSpc>
                    <a:spcPct val="90000"/>
                  </a:lnSpc>
                  <a:spcBef>
                    <a:spcPts val="800"/>
                  </a:spcBef>
                  <a:defRPr sz="3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1" name="Делаем интерактивные экраны до 3 мая"/>
              <p:cNvSpPr txBox="1"/>
              <p:nvPr/>
            </p:nvSpPr>
            <p:spPr>
              <a:xfrm>
                <a:off x="36296" y="31407"/>
                <a:ext cx="7242609" cy="680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8110" tIns="118110" rIns="118110" bIns="118110" numCol="1" anchor="ctr">
                <a:spAutoFit/>
              </a:bodyPr>
              <a:lstStyle>
                <a:lvl1pPr marL="182879" indent="-182879" defTabSz="1377950">
                  <a:lnSpc>
                    <a:spcPct val="90000"/>
                  </a:lnSpc>
                  <a:spcBef>
                    <a:spcPts val="1300"/>
                  </a:spcBef>
                  <a:buClr>
                    <a:schemeClr val="accent1"/>
                  </a:buClr>
                  <a:buSzPct val="100000"/>
                  <a:buChar char="●"/>
                  <a:defRPr sz="3100">
                    <a:solidFill>
                      <a:srgbClr val="FFFFFF"/>
                    </a:solidFill>
                  </a:defRPr>
                </a:lvl1pPr>
              </a:lstStyle>
              <a:p>
                <a:r>
                  <a:t>Делаем интерактивные экраны до 3 мая</a:t>
                </a:r>
              </a:p>
            </p:txBody>
          </p:sp>
        </p:grpSp>
        <p:grpSp>
          <p:nvGrpSpPr>
            <p:cNvPr id="175" name="Группа"/>
            <p:cNvGrpSpPr/>
            <p:nvPr/>
          </p:nvGrpSpPr>
          <p:grpSpPr>
            <a:xfrm>
              <a:off x="0" y="832815"/>
              <a:ext cx="7315200" cy="743536"/>
              <a:chOff x="0" y="0"/>
              <a:chExt cx="7315200" cy="743534"/>
            </a:xfrm>
          </p:grpSpPr>
          <p:sp>
            <p:nvSpPr>
              <p:cNvPr id="173" name="Прямоугольник с закругленными углами"/>
              <p:cNvSpPr/>
              <p:nvPr/>
            </p:nvSpPr>
            <p:spPr>
              <a:xfrm>
                <a:off x="0" y="0"/>
                <a:ext cx="7315200" cy="743535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77950">
                  <a:lnSpc>
                    <a:spcPct val="90000"/>
                  </a:lnSpc>
                  <a:spcBef>
                    <a:spcPts val="800"/>
                  </a:spcBef>
                  <a:defRPr sz="3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4" name="Делаем бэкэнд до 10 мая"/>
              <p:cNvSpPr txBox="1"/>
              <p:nvPr/>
            </p:nvSpPr>
            <p:spPr>
              <a:xfrm>
                <a:off x="36296" y="31407"/>
                <a:ext cx="7242609" cy="680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8110" tIns="118110" rIns="118110" bIns="118110" numCol="1" anchor="ctr">
                <a:spAutoFit/>
              </a:bodyPr>
              <a:lstStyle>
                <a:lvl1pPr marL="182879" indent="-182879" defTabSz="1377950">
                  <a:lnSpc>
                    <a:spcPct val="90000"/>
                  </a:lnSpc>
                  <a:spcBef>
                    <a:spcPts val="1300"/>
                  </a:spcBef>
                  <a:buClr>
                    <a:schemeClr val="accent1"/>
                  </a:buClr>
                  <a:buSzPct val="100000"/>
                  <a:buChar char="●"/>
                  <a:defRPr sz="3100">
                    <a:solidFill>
                      <a:srgbClr val="FFFFFF"/>
                    </a:solidFill>
                  </a:defRPr>
                </a:lvl1pPr>
              </a:lstStyle>
              <a:p>
                <a:r>
                  <a:t>Делаем бэкэнд до 10 мая</a:t>
                </a:r>
              </a:p>
            </p:txBody>
          </p:sp>
        </p:grpSp>
        <p:grpSp>
          <p:nvGrpSpPr>
            <p:cNvPr id="178" name="Группа"/>
            <p:cNvGrpSpPr/>
            <p:nvPr/>
          </p:nvGrpSpPr>
          <p:grpSpPr>
            <a:xfrm>
              <a:off x="0" y="1665630"/>
              <a:ext cx="7315200" cy="743536"/>
              <a:chOff x="0" y="0"/>
              <a:chExt cx="7315200" cy="743534"/>
            </a:xfrm>
          </p:grpSpPr>
          <p:sp>
            <p:nvSpPr>
              <p:cNvPr id="176" name="Прямоугольник с закругленными углами"/>
              <p:cNvSpPr/>
              <p:nvPr/>
            </p:nvSpPr>
            <p:spPr>
              <a:xfrm>
                <a:off x="0" y="0"/>
                <a:ext cx="7315200" cy="743535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77950">
                  <a:lnSpc>
                    <a:spcPct val="90000"/>
                  </a:lnSpc>
                  <a:spcBef>
                    <a:spcPts val="800"/>
                  </a:spcBef>
                  <a:defRPr sz="3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Допиливаем и склеиваем до 17 мая"/>
              <p:cNvSpPr txBox="1"/>
              <p:nvPr/>
            </p:nvSpPr>
            <p:spPr>
              <a:xfrm>
                <a:off x="36296" y="31407"/>
                <a:ext cx="7242609" cy="680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8110" tIns="118110" rIns="118110" bIns="118110" numCol="1" anchor="ctr">
                <a:spAutoFit/>
              </a:bodyPr>
              <a:lstStyle>
                <a:lvl1pPr marL="182879" indent="-182879" defTabSz="1377950">
                  <a:lnSpc>
                    <a:spcPct val="90000"/>
                  </a:lnSpc>
                  <a:spcBef>
                    <a:spcPts val="1300"/>
                  </a:spcBef>
                  <a:buClr>
                    <a:schemeClr val="accent1"/>
                  </a:buClr>
                  <a:buSzPct val="100000"/>
                  <a:buChar char="●"/>
                  <a:defRPr sz="3100">
                    <a:solidFill>
                      <a:srgbClr val="FFFFFF"/>
                    </a:solidFill>
                  </a:defRPr>
                </a:lvl1pPr>
              </a:lstStyle>
              <a:p>
                <a:r>
                  <a:t>Допиливаем и склеиваем до 17 мая</a:t>
                </a:r>
              </a:p>
            </p:txBody>
          </p:sp>
        </p:grpSp>
        <p:grpSp>
          <p:nvGrpSpPr>
            <p:cNvPr id="181" name="Группа"/>
            <p:cNvGrpSpPr/>
            <p:nvPr/>
          </p:nvGrpSpPr>
          <p:grpSpPr>
            <a:xfrm>
              <a:off x="0" y="2498444"/>
              <a:ext cx="7315200" cy="743536"/>
              <a:chOff x="0" y="0"/>
              <a:chExt cx="7315200" cy="743534"/>
            </a:xfrm>
          </p:grpSpPr>
          <p:sp>
            <p:nvSpPr>
              <p:cNvPr id="179" name="Прямоугольник с закругленными углами"/>
              <p:cNvSpPr/>
              <p:nvPr/>
            </p:nvSpPr>
            <p:spPr>
              <a:xfrm>
                <a:off x="0" y="0"/>
                <a:ext cx="7315200" cy="743535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77950">
                  <a:lnSpc>
                    <a:spcPct val="90000"/>
                  </a:lnSpc>
                  <a:spcBef>
                    <a:spcPts val="800"/>
                  </a:spcBef>
                  <a:defRPr sz="3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Проводим тесты до 24 мая"/>
              <p:cNvSpPr txBox="1"/>
              <p:nvPr/>
            </p:nvSpPr>
            <p:spPr>
              <a:xfrm>
                <a:off x="36296" y="31407"/>
                <a:ext cx="7242609" cy="680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8110" tIns="118110" rIns="118110" bIns="118110" numCol="1" anchor="ctr">
                <a:spAutoFit/>
              </a:bodyPr>
              <a:lstStyle>
                <a:lvl1pPr marL="182879" indent="-182879" defTabSz="1377950">
                  <a:lnSpc>
                    <a:spcPct val="90000"/>
                  </a:lnSpc>
                  <a:spcBef>
                    <a:spcPts val="1300"/>
                  </a:spcBef>
                  <a:buClr>
                    <a:schemeClr val="accent1"/>
                  </a:buClr>
                  <a:buSzPct val="100000"/>
                  <a:buChar char="●"/>
                  <a:defRPr sz="3100">
                    <a:solidFill>
                      <a:srgbClr val="FFFFFF"/>
                    </a:solidFill>
                  </a:defRPr>
                </a:lvl1pPr>
              </a:lstStyle>
              <a:p>
                <a:r>
                  <a:t>Проводим тесты до 24 мая</a:t>
                </a:r>
              </a:p>
            </p:txBody>
          </p:sp>
        </p:grpSp>
        <p:grpSp>
          <p:nvGrpSpPr>
            <p:cNvPr id="184" name="Группа"/>
            <p:cNvGrpSpPr/>
            <p:nvPr/>
          </p:nvGrpSpPr>
          <p:grpSpPr>
            <a:xfrm>
              <a:off x="0" y="3331260"/>
              <a:ext cx="7315200" cy="743536"/>
              <a:chOff x="0" y="0"/>
              <a:chExt cx="7315200" cy="743534"/>
            </a:xfrm>
          </p:grpSpPr>
          <p:sp>
            <p:nvSpPr>
              <p:cNvPr id="182" name="Прямоугольник с закругленными углами"/>
              <p:cNvSpPr/>
              <p:nvPr/>
            </p:nvSpPr>
            <p:spPr>
              <a:xfrm>
                <a:off x="0" y="0"/>
                <a:ext cx="7315200" cy="743535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77950">
                  <a:lnSpc>
                    <a:spcPct val="90000"/>
                  </a:lnSpc>
                  <a:spcBef>
                    <a:spcPts val="800"/>
                  </a:spcBef>
                  <a:defRPr sz="3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3" name="Проект будет готов к 24 мая"/>
              <p:cNvSpPr txBox="1"/>
              <p:nvPr/>
            </p:nvSpPr>
            <p:spPr>
              <a:xfrm>
                <a:off x="36296" y="31407"/>
                <a:ext cx="7242609" cy="680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8110" tIns="118110" rIns="118110" bIns="118110" numCol="1" anchor="ctr">
                <a:spAutoFit/>
              </a:bodyPr>
              <a:lstStyle>
                <a:lvl1pPr marL="182879" indent="-182879" defTabSz="1377950">
                  <a:lnSpc>
                    <a:spcPct val="90000"/>
                  </a:lnSpc>
                  <a:spcBef>
                    <a:spcPts val="1300"/>
                  </a:spcBef>
                  <a:buClr>
                    <a:schemeClr val="accent1"/>
                  </a:buClr>
                  <a:buSzPct val="100000"/>
                  <a:buChar char="●"/>
                  <a:defRPr sz="3100">
                    <a:solidFill>
                      <a:srgbClr val="FFFFFF"/>
                    </a:solidFill>
                  </a:defRPr>
                </a:lvl1pPr>
              </a:lstStyle>
              <a:p>
                <a:r>
                  <a:t>Проект будет готов к 24 мая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>
            <a:spLocks noGrp="1"/>
          </p:cNvSpPr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t/>
            </a:r>
            <a:br/>
            <a:r>
              <a:t>Реальные даны:</a:t>
            </a:r>
          </a:p>
        </p:txBody>
      </p:sp>
      <p:grpSp>
        <p:nvGrpSpPr>
          <p:cNvPr id="200" name="Объект 2"/>
          <p:cNvGrpSpPr/>
          <p:nvPr/>
        </p:nvGrpSpPr>
        <p:grpSpPr>
          <a:xfrm>
            <a:off x="3869268" y="908027"/>
            <a:ext cx="7315201" cy="5032801"/>
            <a:chOff x="0" y="0"/>
            <a:chExt cx="7315200" cy="5032800"/>
          </a:xfrm>
        </p:grpSpPr>
        <p:grpSp>
          <p:nvGrpSpPr>
            <p:cNvPr id="190" name="Группа"/>
            <p:cNvGrpSpPr/>
            <p:nvPr/>
          </p:nvGrpSpPr>
          <p:grpSpPr>
            <a:xfrm>
              <a:off x="0" y="0"/>
              <a:ext cx="7315200" cy="1193401"/>
              <a:chOff x="0" y="0"/>
              <a:chExt cx="7315200" cy="1193400"/>
            </a:xfrm>
          </p:grpSpPr>
          <p:sp>
            <p:nvSpPr>
              <p:cNvPr id="188" name="Прямоугольник с закругленными углами"/>
              <p:cNvSpPr/>
              <p:nvPr/>
            </p:nvSpPr>
            <p:spPr>
              <a:xfrm>
                <a:off x="0" y="0"/>
                <a:ext cx="7315200" cy="1193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800"/>
                  </a:spcBef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Делаем интерактивные экраны одновременнно с бэкендом"/>
              <p:cNvSpPr txBox="1"/>
              <p:nvPr/>
            </p:nvSpPr>
            <p:spPr>
              <a:xfrm>
                <a:off x="58257" y="72189"/>
                <a:ext cx="7198687" cy="1049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marL="182879" indent="-182879" defTabSz="1333500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●"/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t>Делаем интерактивные экраны одновременнно с бэкендом</a:t>
                </a:r>
              </a:p>
            </p:txBody>
          </p:sp>
        </p:grpSp>
        <p:grpSp>
          <p:nvGrpSpPr>
            <p:cNvPr id="193" name="Группа"/>
            <p:cNvGrpSpPr/>
            <p:nvPr/>
          </p:nvGrpSpPr>
          <p:grpSpPr>
            <a:xfrm>
              <a:off x="0" y="1279800"/>
              <a:ext cx="7315200" cy="1193401"/>
              <a:chOff x="0" y="0"/>
              <a:chExt cx="7315200" cy="1193400"/>
            </a:xfrm>
          </p:grpSpPr>
          <p:sp>
            <p:nvSpPr>
              <p:cNvPr id="191" name="Прямоугольник с закругленными углами"/>
              <p:cNvSpPr/>
              <p:nvPr/>
            </p:nvSpPr>
            <p:spPr>
              <a:xfrm>
                <a:off x="0" y="0"/>
                <a:ext cx="7315200" cy="1193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800"/>
                  </a:spcBef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2" name="Делаем бэкэнд 28 мая"/>
              <p:cNvSpPr txBox="1"/>
              <p:nvPr/>
            </p:nvSpPr>
            <p:spPr>
              <a:xfrm>
                <a:off x="58257" y="266500"/>
                <a:ext cx="7198687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marL="182879" indent="-182879" defTabSz="1333500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●"/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t>Делаем бэкэнд 28 мая</a:t>
                </a:r>
              </a:p>
            </p:txBody>
          </p:sp>
        </p:grpSp>
        <p:grpSp>
          <p:nvGrpSpPr>
            <p:cNvPr id="196" name="Группа"/>
            <p:cNvGrpSpPr/>
            <p:nvPr/>
          </p:nvGrpSpPr>
          <p:grpSpPr>
            <a:xfrm>
              <a:off x="0" y="2559599"/>
              <a:ext cx="7315200" cy="1193402"/>
              <a:chOff x="0" y="0"/>
              <a:chExt cx="7315200" cy="1193400"/>
            </a:xfrm>
          </p:grpSpPr>
          <p:sp>
            <p:nvSpPr>
              <p:cNvPr id="194" name="Прямоугольник с закругленными углами"/>
              <p:cNvSpPr/>
              <p:nvPr/>
            </p:nvSpPr>
            <p:spPr>
              <a:xfrm>
                <a:off x="0" y="0"/>
                <a:ext cx="7315200" cy="1193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800"/>
                  </a:spcBef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Допиливаем и склеиваем 31 мая"/>
              <p:cNvSpPr txBox="1"/>
              <p:nvPr/>
            </p:nvSpPr>
            <p:spPr>
              <a:xfrm>
                <a:off x="58257" y="266500"/>
                <a:ext cx="7198687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marL="182879" indent="-182879" defTabSz="1333500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●"/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t>Допиливаем и склеиваем 31 мая</a:t>
                </a:r>
              </a:p>
            </p:txBody>
          </p:sp>
        </p:grpSp>
        <p:grpSp>
          <p:nvGrpSpPr>
            <p:cNvPr id="199" name="Группа"/>
            <p:cNvGrpSpPr/>
            <p:nvPr/>
          </p:nvGrpSpPr>
          <p:grpSpPr>
            <a:xfrm>
              <a:off x="0" y="3839400"/>
              <a:ext cx="7315200" cy="1193401"/>
              <a:chOff x="0" y="0"/>
              <a:chExt cx="7315200" cy="1193400"/>
            </a:xfrm>
          </p:grpSpPr>
          <p:sp>
            <p:nvSpPr>
              <p:cNvPr id="197" name="Прямоугольник с закругленными углами"/>
              <p:cNvSpPr/>
              <p:nvPr/>
            </p:nvSpPr>
            <p:spPr>
              <a:xfrm>
                <a:off x="0" y="0"/>
                <a:ext cx="7315200" cy="1193401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ts val="800"/>
                  </a:spcBef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" name="Проект готов  31 мая"/>
              <p:cNvSpPr txBox="1"/>
              <p:nvPr/>
            </p:nvSpPr>
            <p:spPr>
              <a:xfrm>
                <a:off x="58257" y="266499"/>
                <a:ext cx="7198687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114300" tIns="114300" rIns="114300" bIns="114300" numCol="1" anchor="ctr">
                <a:spAutoFit/>
              </a:bodyPr>
              <a:lstStyle>
                <a:lvl1pPr marL="182879" indent="-182879" defTabSz="1333500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Char char="●"/>
                  <a:defRPr sz="3000">
                    <a:solidFill>
                      <a:srgbClr val="FFFFFF"/>
                    </a:solidFill>
                  </a:defRPr>
                </a:lvl1pPr>
              </a:lstStyle>
              <a:p>
                <a:r>
                  <a:t>Проект готов  31 мая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Заголовок 1"/>
          <p:cNvSpPr txBox="1">
            <a:spLocks noGrp="1"/>
          </p:cNvSpPr>
          <p:nvPr>
            <p:ph type="title"/>
          </p:nvPr>
        </p:nvSpPr>
        <p:spPr>
          <a:xfrm>
            <a:off x="252918" y="1123836"/>
            <a:ext cx="2947484" cy="460118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Стек технологии</a:t>
            </a:r>
          </a:p>
        </p:txBody>
      </p:sp>
      <p:grpSp>
        <p:nvGrpSpPr>
          <p:cNvPr id="205" name="Группа"/>
          <p:cNvGrpSpPr/>
          <p:nvPr/>
        </p:nvGrpSpPr>
        <p:grpSpPr>
          <a:xfrm>
            <a:off x="3976433" y="585229"/>
            <a:ext cx="7306588" cy="861701"/>
            <a:chOff x="0" y="0"/>
            <a:chExt cx="7306586" cy="861699"/>
          </a:xfrm>
        </p:grpSpPr>
        <p:sp>
          <p:nvSpPr>
            <p:cNvPr id="203" name="Прямоугольник с закругленными углами"/>
            <p:cNvSpPr/>
            <p:nvPr/>
          </p:nvSpPr>
          <p:spPr>
            <a:xfrm>
              <a:off x="0" y="0"/>
              <a:ext cx="7306587" cy="861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689100">
                <a:lnSpc>
                  <a:spcPct val="90000"/>
                </a:lnSpc>
                <a:spcBef>
                  <a:spcPts val="800"/>
                </a:spcBef>
                <a:defRPr sz="3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Язык программирование: Swift"/>
            <p:cNvSpPr txBox="1"/>
            <p:nvPr/>
          </p:nvSpPr>
          <p:spPr>
            <a:xfrm>
              <a:off x="42064" y="35817"/>
              <a:ext cx="7222459" cy="790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4779" tIns="144779" rIns="144779" bIns="144779" numCol="1" anchor="ctr">
              <a:noAutofit/>
            </a:bodyPr>
            <a:lstStyle>
              <a:lvl1pPr marL="182879" indent="-182879" defTabSz="1689100">
                <a:lnSpc>
                  <a:spcPct val="90000"/>
                </a:lnSpc>
                <a:spcBef>
                  <a:spcPts val="1500"/>
                </a:spcBef>
                <a:buClr>
                  <a:schemeClr val="accent1"/>
                </a:buClr>
                <a:buSzPct val="100000"/>
                <a:buChar char="●"/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t>Язык программирование: Swift</a:t>
              </a:r>
            </a:p>
          </p:txBody>
        </p:sp>
      </p:grpSp>
      <p:grpSp>
        <p:nvGrpSpPr>
          <p:cNvPr id="208" name="Группа"/>
          <p:cNvGrpSpPr/>
          <p:nvPr/>
        </p:nvGrpSpPr>
        <p:grpSpPr>
          <a:xfrm>
            <a:off x="3976433" y="1550398"/>
            <a:ext cx="7306588" cy="861700"/>
            <a:chOff x="0" y="0"/>
            <a:chExt cx="7306586" cy="861699"/>
          </a:xfrm>
        </p:grpSpPr>
        <p:sp>
          <p:nvSpPr>
            <p:cNvPr id="206" name="Прямоугольник с закругленными углами"/>
            <p:cNvSpPr/>
            <p:nvPr/>
          </p:nvSpPr>
          <p:spPr>
            <a:xfrm>
              <a:off x="0" y="0"/>
              <a:ext cx="7306587" cy="861700"/>
            </a:xfrm>
            <a:prstGeom prst="roundRect">
              <a:avLst>
                <a:gd name="adj" fmla="val 16667"/>
              </a:avLst>
            </a:prstGeom>
            <a:solidFill>
              <a:srgbClr val="E9CE0A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689100">
                <a:lnSpc>
                  <a:spcPct val="90000"/>
                </a:lnSpc>
                <a:spcBef>
                  <a:spcPts val="800"/>
                </a:spcBef>
                <a:defRPr sz="3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Среда разработки: XCode"/>
            <p:cNvSpPr txBox="1"/>
            <p:nvPr/>
          </p:nvSpPr>
          <p:spPr>
            <a:xfrm>
              <a:off x="42064" y="35817"/>
              <a:ext cx="7222459" cy="790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4779" tIns="144779" rIns="144779" bIns="144779" numCol="1" anchor="ctr">
              <a:noAutofit/>
            </a:bodyPr>
            <a:lstStyle>
              <a:lvl1pPr marL="182879" indent="-182879" defTabSz="1689100">
                <a:lnSpc>
                  <a:spcPct val="90000"/>
                </a:lnSpc>
                <a:spcBef>
                  <a:spcPts val="1500"/>
                </a:spcBef>
                <a:buClr>
                  <a:schemeClr val="accent1"/>
                </a:buClr>
                <a:buSzPct val="100000"/>
                <a:buChar char="●"/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t>Среда разработки: XCode</a:t>
              </a:r>
            </a:p>
          </p:txBody>
        </p:sp>
      </p:grpSp>
      <p:grpSp>
        <p:nvGrpSpPr>
          <p:cNvPr id="211" name="Группа"/>
          <p:cNvGrpSpPr/>
          <p:nvPr/>
        </p:nvGrpSpPr>
        <p:grpSpPr>
          <a:xfrm>
            <a:off x="3976433" y="2515566"/>
            <a:ext cx="7306588" cy="861700"/>
            <a:chOff x="0" y="0"/>
            <a:chExt cx="7306586" cy="861699"/>
          </a:xfrm>
        </p:grpSpPr>
        <p:sp>
          <p:nvSpPr>
            <p:cNvPr id="209" name="Прямоугольник с закругленными углами"/>
            <p:cNvSpPr/>
            <p:nvPr/>
          </p:nvSpPr>
          <p:spPr>
            <a:xfrm>
              <a:off x="0" y="0"/>
              <a:ext cx="7306587" cy="861700"/>
            </a:xfrm>
            <a:prstGeom prst="roundRect">
              <a:avLst>
                <a:gd name="adj" fmla="val 16667"/>
              </a:avLst>
            </a:prstGeom>
            <a:solidFill>
              <a:srgbClr val="D7D913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689100">
                <a:lnSpc>
                  <a:spcPct val="90000"/>
                </a:lnSpc>
                <a:spcBef>
                  <a:spcPts val="800"/>
                </a:spcBef>
                <a:defRPr sz="3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Репозиторий: GitHub"/>
            <p:cNvSpPr txBox="1"/>
            <p:nvPr/>
          </p:nvSpPr>
          <p:spPr>
            <a:xfrm>
              <a:off x="42064" y="35817"/>
              <a:ext cx="7222459" cy="790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4779" tIns="144779" rIns="144779" bIns="144779" numCol="1" anchor="ctr">
              <a:noAutofit/>
            </a:bodyPr>
            <a:lstStyle>
              <a:lvl1pPr marL="182879" indent="-182879" defTabSz="1689100">
                <a:lnSpc>
                  <a:spcPct val="90000"/>
                </a:lnSpc>
                <a:spcBef>
                  <a:spcPts val="1500"/>
                </a:spcBef>
                <a:buClr>
                  <a:schemeClr val="accent1"/>
                </a:buClr>
                <a:buSzPct val="100000"/>
                <a:buChar char="●"/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t>Репозиторий: GitHub</a:t>
              </a:r>
            </a:p>
          </p:txBody>
        </p:sp>
      </p:grpSp>
      <p:grpSp>
        <p:nvGrpSpPr>
          <p:cNvPr id="214" name="Группа"/>
          <p:cNvGrpSpPr/>
          <p:nvPr/>
        </p:nvGrpSpPr>
        <p:grpSpPr>
          <a:xfrm>
            <a:off x="3077720" y="3480733"/>
            <a:ext cx="8205302" cy="1645895"/>
            <a:chOff x="-898713" y="-784194"/>
            <a:chExt cx="8205300" cy="1645894"/>
          </a:xfrm>
        </p:grpSpPr>
        <p:sp>
          <p:nvSpPr>
            <p:cNvPr id="212" name="Прямоугольник с закругленными углами"/>
            <p:cNvSpPr/>
            <p:nvPr/>
          </p:nvSpPr>
          <p:spPr>
            <a:xfrm>
              <a:off x="0" y="-784194"/>
              <a:ext cx="7306587" cy="1645894"/>
            </a:xfrm>
            <a:prstGeom prst="roundRect">
              <a:avLst>
                <a:gd name="adj" fmla="val 8726"/>
              </a:avLst>
            </a:prstGeom>
            <a:solidFill>
              <a:schemeClr val="accent3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689100">
                <a:lnSpc>
                  <a:spcPct val="90000"/>
                </a:lnSpc>
                <a:spcBef>
                  <a:spcPts val="800"/>
                </a:spcBef>
                <a:defRPr sz="3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API: Mapbox, Firebase, PinLayout, FBSDKLoginKit"/>
            <p:cNvSpPr txBox="1"/>
            <p:nvPr/>
          </p:nvSpPr>
          <p:spPr>
            <a:xfrm>
              <a:off x="-898713" y="-629189"/>
              <a:ext cx="7222447" cy="1404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4779" tIns="144779" rIns="144779" bIns="144779" numCol="1" anchor="ctr">
              <a:noAutofit/>
            </a:bodyPr>
            <a:lstStyle/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marL="182879" indent="-182879" algn="ctr" defTabSz="1689100">
                <a:lnSpc>
                  <a:spcPct val="90000"/>
                </a:lnSpc>
                <a:spcBef>
                  <a:spcPts val="1500"/>
                </a:spcBef>
                <a:buClr>
                  <a:schemeClr val="accent1"/>
                </a:buClr>
                <a:buSzPct val="100000"/>
                <a:buChar char="●"/>
                <a:defRPr sz="3800">
                  <a:solidFill>
                    <a:srgbClr val="FFFFFF"/>
                  </a:solidFill>
                </a:defRPr>
              </a:pPr>
              <a:r>
                <a:rPr lang="en-US" dirty="0" smtClean="0"/>
                <a:t> API: </a:t>
              </a:r>
              <a:r>
                <a:rPr lang="en-US" dirty="0" err="1" smtClean="0"/>
                <a:t>Mapbox</a:t>
              </a:r>
              <a:r>
                <a:rPr lang="en-US" dirty="0" smtClean="0"/>
                <a:t>, Firebase, </a:t>
              </a:r>
              <a:r>
                <a:rPr lang="en-US" dirty="0" err="1" smtClean="0"/>
                <a:t>PinLayout</a:t>
              </a:r>
              <a:r>
                <a:rPr lang="en-US" dirty="0" smtClean="0"/>
                <a:t>, </a:t>
              </a:r>
              <a:r>
                <a:rPr lang="en-US" dirty="0" err="1" smtClean="0"/>
                <a:t>FBSDKLoginKit</a:t>
              </a:r>
              <a:endParaRPr lang="en-US" dirty="0" smtClean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  <a:p>
              <a:pPr defTabSz="1689100">
                <a:lnSpc>
                  <a:spcPct val="90000"/>
                </a:lnSpc>
                <a:spcBef>
                  <a:spcPts val="1500"/>
                </a:spcBef>
                <a:defRPr sz="3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pSp>
        <p:nvGrpSpPr>
          <p:cNvPr id="217" name="Группа"/>
          <p:cNvGrpSpPr/>
          <p:nvPr/>
        </p:nvGrpSpPr>
        <p:grpSpPr>
          <a:xfrm>
            <a:off x="3976433" y="5230092"/>
            <a:ext cx="7306588" cy="861700"/>
            <a:chOff x="0" y="0"/>
            <a:chExt cx="7306586" cy="861699"/>
          </a:xfrm>
        </p:grpSpPr>
        <p:sp>
          <p:nvSpPr>
            <p:cNvPr id="215" name="Прямоугольник с закругленными углами"/>
            <p:cNvSpPr/>
            <p:nvPr/>
          </p:nvSpPr>
          <p:spPr>
            <a:xfrm>
              <a:off x="0" y="0"/>
              <a:ext cx="7306587" cy="861700"/>
            </a:xfrm>
            <a:prstGeom prst="roundRect">
              <a:avLst>
                <a:gd name="adj" fmla="val 16667"/>
              </a:avLst>
            </a:prstGeom>
            <a:solidFill>
              <a:srgbClr val="789B1C"/>
            </a:solidFill>
            <a:ln w="1079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689100">
                <a:lnSpc>
                  <a:spcPct val="90000"/>
                </a:lnSpc>
                <a:spcBef>
                  <a:spcPts val="800"/>
                </a:spcBef>
                <a:defRPr sz="3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Паттерн: MVP"/>
            <p:cNvSpPr txBox="1"/>
            <p:nvPr/>
          </p:nvSpPr>
          <p:spPr>
            <a:xfrm>
              <a:off x="42064" y="35817"/>
              <a:ext cx="7222459" cy="7900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44779" tIns="144779" rIns="144779" bIns="144779" numCol="1" anchor="ctr">
              <a:noAutofit/>
            </a:bodyPr>
            <a:lstStyle>
              <a:lvl1pPr marL="182879" indent="-182879" defTabSz="1689100">
                <a:lnSpc>
                  <a:spcPct val="90000"/>
                </a:lnSpc>
                <a:spcBef>
                  <a:spcPts val="1500"/>
                </a:spcBef>
                <a:buClr>
                  <a:schemeClr val="accent1"/>
                </a:buClr>
                <a:buSzPct val="100000"/>
                <a:buChar char="●"/>
                <a:defRPr sz="3800">
                  <a:solidFill>
                    <a:srgbClr val="FFFFFF"/>
                  </a:solidFill>
                </a:defRPr>
              </a:lvl1pPr>
            </a:lstStyle>
            <a:p>
              <a:r>
                <a:t> Паттерн: MVP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очему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Почему </a:t>
            </a:r>
          </a:p>
          <a:p>
            <a:pPr lvl="1"/>
            <a:r>
              <a:t>MapBox?</a:t>
            </a:r>
          </a:p>
        </p:txBody>
      </p:sp>
      <p:pic>
        <p:nvPicPr>
          <p:cNvPr id="220" name="Simulator_Screen_Shot_-_iPhone_SE_-_2020-06-01_at_15.44.20.png" descr="Simulator_Screen_Shot_-_iPhone_SE_-_2020-06-01_at_15.44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5105" y="968638"/>
            <a:ext cx="2653674" cy="470813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12"/>
          <p:cNvSpPr/>
          <p:nvPr/>
        </p:nvSpPr>
        <p:spPr>
          <a:xfrm>
            <a:off x="0" y="761998"/>
            <a:ext cx="9141619" cy="5334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3" name="Rectangle 14"/>
          <p:cNvSpPr/>
          <p:nvPr/>
        </p:nvSpPr>
        <p:spPr>
          <a:xfrm>
            <a:off x="9270262" y="761998"/>
            <a:ext cx="2925319" cy="5334003"/>
          </a:xfrm>
          <a:prstGeom prst="rect">
            <a:avLst/>
          </a:prstGeom>
          <a:solidFill>
            <a:srgbClr val="C8C8C8">
              <a:alpha val="4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Rectangle 18"/>
          <p:cNvSpPr/>
          <p:nvPr/>
        </p:nvSpPr>
        <p:spPr>
          <a:xfrm>
            <a:off x="0" y="4367638"/>
            <a:ext cx="11707367" cy="185218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Заголовок 1"/>
          <p:cNvSpPr txBox="1">
            <a:spLocks noGrp="1"/>
          </p:cNvSpPr>
          <p:nvPr>
            <p:ph type="title"/>
          </p:nvPr>
        </p:nvSpPr>
        <p:spPr>
          <a:xfrm>
            <a:off x="1069847" y="4590660"/>
            <a:ext cx="10210863" cy="1065691"/>
          </a:xfrm>
          <a:prstGeom prst="rect">
            <a:avLst/>
          </a:prstGeom>
        </p:spPr>
        <p:txBody>
          <a:bodyPr anchor="b"/>
          <a:lstStyle/>
          <a:p>
            <a:pPr algn="ctr">
              <a:defRPr sz="5900" spc="-100"/>
            </a:pPr>
            <a:r>
              <a:t>Экраны приложения</a:t>
            </a:r>
          </a:p>
        </p:txBody>
      </p:sp>
      <p:pic>
        <p:nvPicPr>
          <p:cNvPr id="226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143" y="262310"/>
            <a:ext cx="1766114" cy="3175108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227" name="TextBox 10"/>
          <p:cNvSpPr txBox="1"/>
          <p:nvPr/>
        </p:nvSpPr>
        <p:spPr>
          <a:xfrm>
            <a:off x="595144" y="3833445"/>
            <a:ext cx="17661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Авторизация</a:t>
            </a:r>
          </a:p>
        </p:txBody>
      </p:sp>
      <p:sp>
        <p:nvSpPr>
          <p:cNvPr id="228" name="TextBox 20"/>
          <p:cNvSpPr txBox="1"/>
          <p:nvPr/>
        </p:nvSpPr>
        <p:spPr>
          <a:xfrm>
            <a:off x="3520085" y="3837187"/>
            <a:ext cx="17661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Маршруты</a:t>
            </a:r>
          </a:p>
        </p:txBody>
      </p:sp>
      <p:sp>
        <p:nvSpPr>
          <p:cNvPr id="229" name="TextBox 21"/>
          <p:cNvSpPr txBox="1"/>
          <p:nvPr/>
        </p:nvSpPr>
        <p:spPr>
          <a:xfrm>
            <a:off x="6468617" y="3832750"/>
            <a:ext cx="17661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Карта</a:t>
            </a:r>
          </a:p>
        </p:txBody>
      </p:sp>
      <p:sp>
        <p:nvSpPr>
          <p:cNvPr id="230" name="TextBox 22"/>
          <p:cNvSpPr txBox="1"/>
          <p:nvPr/>
        </p:nvSpPr>
        <p:spPr>
          <a:xfrm>
            <a:off x="9363557" y="3832750"/>
            <a:ext cx="17661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Профиль</a:t>
            </a:r>
          </a:p>
        </p:txBody>
      </p:sp>
      <p:pic>
        <p:nvPicPr>
          <p:cNvPr id="231" name="Рисунок 11" descr="Рисунок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8617" y="192347"/>
            <a:ext cx="1766114" cy="3175107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232" name="Рисунок 13" descr="Рисунок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57149" y="192347"/>
            <a:ext cx="1766113" cy="3175107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233" name="Simulator Screen Shot - iPhone SE (2nd generation) - 2020-06-01 at 16.32.38.png" descr="Simulator Screen Shot - iPhone SE (2nd generation) - 2020-06-01 at 16.32.3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43316" y="222849"/>
            <a:ext cx="1829620" cy="3254284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00FF"/>
      </a:hlink>
      <a:folHlink>
        <a:srgbClr val="FF00FF"/>
      </a:folHlink>
    </a:clrScheme>
    <a:fontScheme name="Fra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a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219</Words>
  <Application>Microsoft Office PowerPoint</Application>
  <PresentationFormat>Широкоэкранный</PresentationFormat>
  <Paragraphs>76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Corbel</vt:lpstr>
      <vt:lpstr>Gill Sans</vt:lpstr>
      <vt:lpstr>Frame</vt:lpstr>
      <vt:lpstr>Cycle Trip</vt:lpstr>
      <vt:lpstr>Идея</vt:lpstr>
      <vt:lpstr>   Состав команды</vt:lpstr>
      <vt:lpstr>Игорь Лебедев</vt:lpstr>
      <vt:lpstr> Планируемый график работ:  </vt:lpstr>
      <vt:lpstr> Реальные даны:</vt:lpstr>
      <vt:lpstr>Стек технологии</vt:lpstr>
      <vt:lpstr>Почему  MapBox?</vt:lpstr>
      <vt:lpstr>Экраны приложения</vt:lpstr>
      <vt:lpstr>Экран авторизации</vt:lpstr>
      <vt:lpstr>Экран профиля</vt:lpstr>
      <vt:lpstr>Сложности во время разработки</vt:lpstr>
      <vt:lpstr>Планы по развитию приложения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Trip</dc:title>
  <dc:creator>Sergey</dc:creator>
  <cp:lastModifiedBy>Пользователь Windows</cp:lastModifiedBy>
  <cp:revision>6</cp:revision>
  <dcterms:modified xsi:type="dcterms:W3CDTF">2020-06-01T15:04:19Z</dcterms:modified>
</cp:coreProperties>
</file>