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EC065-8470-4FAC-A44A-F502FC70D8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F6037-47F1-4016-915F-361249A8E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“Hadoop” was the name of a toy elephant belonging to Doug Cutting’s child.</a:t>
          </a:r>
          <a:endParaRPr lang="en-US"/>
        </a:p>
      </dgm:t>
    </dgm:pt>
    <dgm:pt modelId="{8C74E9AB-864C-45EB-9907-CAB6C8D425AC}" type="parTrans" cxnId="{7EBB8C0E-D685-4A84-B5FC-30FB425E0046}">
      <dgm:prSet/>
      <dgm:spPr/>
      <dgm:t>
        <a:bodyPr/>
        <a:lstStyle/>
        <a:p>
          <a:endParaRPr lang="en-US"/>
        </a:p>
      </dgm:t>
    </dgm:pt>
    <dgm:pt modelId="{B1930B5E-6E7C-4F8B-950D-A46610CB1DAD}" type="sibTrans" cxnId="{7EBB8C0E-D685-4A84-B5FC-30FB425E0046}">
      <dgm:prSet/>
      <dgm:spPr/>
      <dgm:t>
        <a:bodyPr/>
        <a:lstStyle/>
        <a:p>
          <a:endParaRPr lang="en-US"/>
        </a:p>
      </dgm:t>
    </dgm:pt>
    <dgm:pt modelId="{9C34F215-D251-4EF5-BBAB-990388781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It was a unique, untrademarked term, making it memorable and easy for an open-source project name. </a:t>
          </a:r>
          <a:endParaRPr lang="en-US"/>
        </a:p>
      </dgm:t>
    </dgm:pt>
    <dgm:pt modelId="{B7AE7AA7-9459-4955-AE33-0970447F8711}" type="parTrans" cxnId="{85B8D741-E768-444C-9030-6825E7E6007D}">
      <dgm:prSet/>
      <dgm:spPr/>
      <dgm:t>
        <a:bodyPr/>
        <a:lstStyle/>
        <a:p>
          <a:endParaRPr lang="en-US"/>
        </a:p>
      </dgm:t>
    </dgm:pt>
    <dgm:pt modelId="{343A5D3E-64D6-46A5-B9AA-0F7211DB17F7}" type="sibTrans" cxnId="{85B8D741-E768-444C-9030-6825E7E6007D}">
      <dgm:prSet/>
      <dgm:spPr/>
      <dgm:t>
        <a:bodyPr/>
        <a:lstStyle/>
        <a:p>
          <a:endParaRPr lang="en-US"/>
        </a:p>
      </dgm:t>
    </dgm:pt>
    <dgm:pt modelId="{C11AD9CE-C095-4B7F-8EDB-A88CEF624194}" type="pres">
      <dgm:prSet presAssocID="{DCDEC065-8470-4FAC-A44A-F502FC70D888}" presName="root" presStyleCnt="0">
        <dgm:presLayoutVars>
          <dgm:dir/>
          <dgm:resizeHandles val="exact"/>
        </dgm:presLayoutVars>
      </dgm:prSet>
      <dgm:spPr/>
    </dgm:pt>
    <dgm:pt modelId="{C686E724-3EB2-469A-8665-ABE324329F25}" type="pres">
      <dgm:prSet presAssocID="{286F6037-47F1-4016-915F-361249A8E408}" presName="compNode" presStyleCnt="0"/>
      <dgm:spPr/>
    </dgm:pt>
    <dgm:pt modelId="{B8AFEAD5-A551-4366-ABEE-E660DC2B51A3}" type="pres">
      <dgm:prSet presAssocID="{286F6037-47F1-4016-915F-361249A8E408}" presName="bgRect" presStyleLbl="bgShp" presStyleIdx="0" presStyleCnt="2"/>
      <dgm:spPr/>
    </dgm:pt>
    <dgm:pt modelId="{9832FB20-DDA0-4FC2-B15D-7206EA70CC20}" type="pres">
      <dgm:prSet presAssocID="{286F6037-47F1-4016-915F-361249A8E4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11041B66-5794-4191-82FA-F17602BE5CE7}" type="pres">
      <dgm:prSet presAssocID="{286F6037-47F1-4016-915F-361249A8E408}" presName="spaceRect" presStyleCnt="0"/>
      <dgm:spPr/>
    </dgm:pt>
    <dgm:pt modelId="{04EB8E21-B531-4DE9-8BDC-BA54B5EFC093}" type="pres">
      <dgm:prSet presAssocID="{286F6037-47F1-4016-915F-361249A8E408}" presName="parTx" presStyleLbl="revTx" presStyleIdx="0" presStyleCnt="2">
        <dgm:presLayoutVars>
          <dgm:chMax val="0"/>
          <dgm:chPref val="0"/>
        </dgm:presLayoutVars>
      </dgm:prSet>
      <dgm:spPr/>
    </dgm:pt>
    <dgm:pt modelId="{C47900AC-F9D3-409D-9552-722E36B866B6}" type="pres">
      <dgm:prSet presAssocID="{B1930B5E-6E7C-4F8B-950D-A46610CB1DAD}" presName="sibTrans" presStyleCnt="0"/>
      <dgm:spPr/>
    </dgm:pt>
    <dgm:pt modelId="{A3A64693-AC32-4B1C-9AA1-9B7E1A6A855B}" type="pres">
      <dgm:prSet presAssocID="{9C34F215-D251-4EF5-BBAB-990388781DDF}" presName="compNode" presStyleCnt="0"/>
      <dgm:spPr/>
    </dgm:pt>
    <dgm:pt modelId="{DAF0D371-B12B-4E25-9EF8-373EAB3E0567}" type="pres">
      <dgm:prSet presAssocID="{9C34F215-D251-4EF5-BBAB-990388781DDF}" presName="bgRect" presStyleLbl="bgShp" presStyleIdx="1" presStyleCnt="2"/>
      <dgm:spPr/>
    </dgm:pt>
    <dgm:pt modelId="{4C623B00-1F85-4D34-BAED-85D8EF7112F3}" type="pres">
      <dgm:prSet presAssocID="{9C34F215-D251-4EF5-BBAB-990388781D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57A36522-E306-435A-A0E9-B2BB76139891}" type="pres">
      <dgm:prSet presAssocID="{9C34F215-D251-4EF5-BBAB-990388781DDF}" presName="spaceRect" presStyleCnt="0"/>
      <dgm:spPr/>
    </dgm:pt>
    <dgm:pt modelId="{ABAE690B-71C3-4FEF-AB48-4736639ECD97}" type="pres">
      <dgm:prSet presAssocID="{9C34F215-D251-4EF5-BBAB-990388781D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9D7F60B-1F85-4BC6-959C-1C1EED9D484A}" type="presOf" srcId="{9C34F215-D251-4EF5-BBAB-990388781DDF}" destId="{ABAE690B-71C3-4FEF-AB48-4736639ECD97}" srcOrd="0" destOrd="0" presId="urn:microsoft.com/office/officeart/2018/2/layout/IconVerticalSolidList"/>
    <dgm:cxn modelId="{7EBB8C0E-D685-4A84-B5FC-30FB425E0046}" srcId="{DCDEC065-8470-4FAC-A44A-F502FC70D888}" destId="{286F6037-47F1-4016-915F-361249A8E408}" srcOrd="0" destOrd="0" parTransId="{8C74E9AB-864C-45EB-9907-CAB6C8D425AC}" sibTransId="{B1930B5E-6E7C-4F8B-950D-A46610CB1DAD}"/>
    <dgm:cxn modelId="{85B8D741-E768-444C-9030-6825E7E6007D}" srcId="{DCDEC065-8470-4FAC-A44A-F502FC70D888}" destId="{9C34F215-D251-4EF5-BBAB-990388781DDF}" srcOrd="1" destOrd="0" parTransId="{B7AE7AA7-9459-4955-AE33-0970447F8711}" sibTransId="{343A5D3E-64D6-46A5-B9AA-0F7211DB17F7}"/>
    <dgm:cxn modelId="{360ABB63-9572-4B62-B409-C28781A93B22}" type="presOf" srcId="{286F6037-47F1-4016-915F-361249A8E408}" destId="{04EB8E21-B531-4DE9-8BDC-BA54B5EFC093}" srcOrd="0" destOrd="0" presId="urn:microsoft.com/office/officeart/2018/2/layout/IconVerticalSolidList"/>
    <dgm:cxn modelId="{62874E7C-A5BE-498D-8FF5-8DE587EBB5A4}" type="presOf" srcId="{DCDEC065-8470-4FAC-A44A-F502FC70D888}" destId="{C11AD9CE-C095-4B7F-8EDB-A88CEF624194}" srcOrd="0" destOrd="0" presId="urn:microsoft.com/office/officeart/2018/2/layout/IconVerticalSolidList"/>
    <dgm:cxn modelId="{A798B552-79CC-4740-BB1C-D6E7E402DD5C}" type="presParOf" srcId="{C11AD9CE-C095-4B7F-8EDB-A88CEF624194}" destId="{C686E724-3EB2-469A-8665-ABE324329F25}" srcOrd="0" destOrd="0" presId="urn:microsoft.com/office/officeart/2018/2/layout/IconVerticalSolidList"/>
    <dgm:cxn modelId="{3709E7EE-ED84-4C24-B024-37CF35331D4A}" type="presParOf" srcId="{C686E724-3EB2-469A-8665-ABE324329F25}" destId="{B8AFEAD5-A551-4366-ABEE-E660DC2B51A3}" srcOrd="0" destOrd="0" presId="urn:microsoft.com/office/officeart/2018/2/layout/IconVerticalSolidList"/>
    <dgm:cxn modelId="{370F595B-44F6-4E7B-9A30-405063BF5A4B}" type="presParOf" srcId="{C686E724-3EB2-469A-8665-ABE324329F25}" destId="{9832FB20-DDA0-4FC2-B15D-7206EA70CC20}" srcOrd="1" destOrd="0" presId="urn:microsoft.com/office/officeart/2018/2/layout/IconVerticalSolidList"/>
    <dgm:cxn modelId="{786F9721-E2E0-4ECA-A6D1-ECD969BEFD19}" type="presParOf" srcId="{C686E724-3EB2-469A-8665-ABE324329F25}" destId="{11041B66-5794-4191-82FA-F17602BE5CE7}" srcOrd="2" destOrd="0" presId="urn:microsoft.com/office/officeart/2018/2/layout/IconVerticalSolidList"/>
    <dgm:cxn modelId="{BF6DCB7F-88FB-42DD-B133-B70A2FB802A5}" type="presParOf" srcId="{C686E724-3EB2-469A-8665-ABE324329F25}" destId="{04EB8E21-B531-4DE9-8BDC-BA54B5EFC093}" srcOrd="3" destOrd="0" presId="urn:microsoft.com/office/officeart/2018/2/layout/IconVerticalSolidList"/>
    <dgm:cxn modelId="{9BCD319A-1D6C-4FE9-9DC4-8D04E73BE4D2}" type="presParOf" srcId="{C11AD9CE-C095-4B7F-8EDB-A88CEF624194}" destId="{C47900AC-F9D3-409D-9552-722E36B866B6}" srcOrd="1" destOrd="0" presId="urn:microsoft.com/office/officeart/2018/2/layout/IconVerticalSolidList"/>
    <dgm:cxn modelId="{7CE2AD85-DA66-45F1-A16D-439B196CBD2D}" type="presParOf" srcId="{C11AD9CE-C095-4B7F-8EDB-A88CEF624194}" destId="{A3A64693-AC32-4B1C-9AA1-9B7E1A6A855B}" srcOrd="2" destOrd="0" presId="urn:microsoft.com/office/officeart/2018/2/layout/IconVerticalSolidList"/>
    <dgm:cxn modelId="{DB2C06CA-2843-4600-A504-282D7D21F898}" type="presParOf" srcId="{A3A64693-AC32-4B1C-9AA1-9B7E1A6A855B}" destId="{DAF0D371-B12B-4E25-9EF8-373EAB3E0567}" srcOrd="0" destOrd="0" presId="urn:microsoft.com/office/officeart/2018/2/layout/IconVerticalSolidList"/>
    <dgm:cxn modelId="{A706F457-164E-4B4D-A320-DAFE7F1295F9}" type="presParOf" srcId="{A3A64693-AC32-4B1C-9AA1-9B7E1A6A855B}" destId="{4C623B00-1F85-4D34-BAED-85D8EF7112F3}" srcOrd="1" destOrd="0" presId="urn:microsoft.com/office/officeart/2018/2/layout/IconVerticalSolidList"/>
    <dgm:cxn modelId="{C363B592-E14B-4719-9693-0B0CC19330B8}" type="presParOf" srcId="{A3A64693-AC32-4B1C-9AA1-9B7E1A6A855B}" destId="{57A36522-E306-435A-A0E9-B2BB76139891}" srcOrd="2" destOrd="0" presId="urn:microsoft.com/office/officeart/2018/2/layout/IconVerticalSolidList"/>
    <dgm:cxn modelId="{29D33C39-1DF9-4B47-977F-21D4A071213E}" type="presParOf" srcId="{A3A64693-AC32-4B1C-9AA1-9B7E1A6A855B}" destId="{ABAE690B-71C3-4FEF-AB48-4736639ECD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F4543-9AA9-47F5-AF73-B041E608C2A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3DE00CA-F46D-4C7D-993A-E1A300542FCF}">
      <dgm:prSet/>
      <dgm:spPr/>
      <dgm:t>
        <a:bodyPr/>
        <a:lstStyle/>
        <a:p>
          <a:r>
            <a:rPr lang="en-US" b="1"/>
            <a:t>Huge Data: </a:t>
          </a:r>
          <a:r>
            <a:rPr lang="en-US"/>
            <a:t>Hadoop can handle massive amounts of data (terabytes daily) by spreading it across many computers.</a:t>
          </a:r>
        </a:p>
      </dgm:t>
    </dgm:pt>
    <dgm:pt modelId="{214D9279-170A-46BD-AB3E-4B5A104BA0FD}" type="parTrans" cxnId="{3DAA7E36-770F-4161-8C01-C65EB05352E8}">
      <dgm:prSet/>
      <dgm:spPr/>
      <dgm:t>
        <a:bodyPr/>
        <a:lstStyle/>
        <a:p>
          <a:endParaRPr lang="en-US"/>
        </a:p>
      </dgm:t>
    </dgm:pt>
    <dgm:pt modelId="{F367AC1D-4669-44A0-80F4-28A72D380CE7}" type="sibTrans" cxnId="{3DAA7E36-770F-4161-8C01-C65EB05352E8}">
      <dgm:prSet/>
      <dgm:spPr/>
      <dgm:t>
        <a:bodyPr/>
        <a:lstStyle/>
        <a:p>
          <a:endParaRPr lang="en-US"/>
        </a:p>
      </dgm:t>
    </dgm:pt>
    <dgm:pt modelId="{8F867CFD-960A-4700-98EE-851804A88141}">
      <dgm:prSet/>
      <dgm:spPr/>
      <dgm:t>
        <a:bodyPr/>
        <a:lstStyle/>
        <a:p>
          <a:r>
            <a:rPr lang="en-US" b="1"/>
            <a:t>Scalable</a:t>
          </a:r>
          <a:r>
            <a:rPr lang="en-US"/>
            <a:t>: Instead of upgrading one powerful machine, you simply add more regular (commodity) computers to the cluster.</a:t>
          </a:r>
        </a:p>
      </dgm:t>
    </dgm:pt>
    <dgm:pt modelId="{8CADCDAA-B91E-41E0-83BF-52777EB16517}" type="parTrans" cxnId="{A05EF0B7-5B9C-4C7D-87EF-1B52D43FE610}">
      <dgm:prSet/>
      <dgm:spPr/>
      <dgm:t>
        <a:bodyPr/>
        <a:lstStyle/>
        <a:p>
          <a:endParaRPr lang="en-US"/>
        </a:p>
      </dgm:t>
    </dgm:pt>
    <dgm:pt modelId="{FB65BF35-6EE2-4A0E-B140-BAD6F56A796E}" type="sibTrans" cxnId="{A05EF0B7-5B9C-4C7D-87EF-1B52D43FE610}">
      <dgm:prSet/>
      <dgm:spPr/>
      <dgm:t>
        <a:bodyPr/>
        <a:lstStyle/>
        <a:p>
          <a:endParaRPr lang="en-US"/>
        </a:p>
      </dgm:t>
    </dgm:pt>
    <dgm:pt modelId="{EF001F07-C4F9-4734-9091-615F65FC6C44}">
      <dgm:prSet/>
      <dgm:spPr/>
      <dgm:t>
        <a:bodyPr/>
        <a:lstStyle/>
        <a:p>
          <a:r>
            <a:rPr lang="en-US" b="1"/>
            <a:t>Fault-Tolerant: </a:t>
          </a:r>
          <a:r>
            <a:rPr lang="en-US"/>
            <a:t>If one machine fails, Hadoop’s data replication ensures no data is lost.</a:t>
          </a:r>
        </a:p>
      </dgm:t>
    </dgm:pt>
    <dgm:pt modelId="{F4566EE6-5755-4F11-8312-6D4E8ACB4DA1}" type="parTrans" cxnId="{39618CE7-D6A5-4474-9BDF-398A73F7B4C7}">
      <dgm:prSet/>
      <dgm:spPr/>
      <dgm:t>
        <a:bodyPr/>
        <a:lstStyle/>
        <a:p>
          <a:endParaRPr lang="en-US"/>
        </a:p>
      </dgm:t>
    </dgm:pt>
    <dgm:pt modelId="{B23D7D33-EE72-4D38-91C5-C25297AD5B38}" type="sibTrans" cxnId="{39618CE7-D6A5-4474-9BDF-398A73F7B4C7}">
      <dgm:prSet/>
      <dgm:spPr/>
      <dgm:t>
        <a:bodyPr/>
        <a:lstStyle/>
        <a:p>
          <a:endParaRPr lang="en-US"/>
        </a:p>
      </dgm:t>
    </dgm:pt>
    <dgm:pt modelId="{B77FD64D-7BA6-4F0A-B13D-2FFCB6B40D9E}">
      <dgm:prSet/>
      <dgm:spPr/>
      <dgm:t>
        <a:bodyPr/>
        <a:lstStyle/>
        <a:p>
          <a:r>
            <a:rPr lang="en-US" b="1"/>
            <a:t>More Than Batch</a:t>
          </a:r>
          <a:r>
            <a:rPr lang="en-US"/>
            <a:t>: Originally for batch processing, Hadoop’s ecosystem (like Spark, Kafka) now supports real-time and interactive tasks.</a:t>
          </a:r>
        </a:p>
      </dgm:t>
    </dgm:pt>
    <dgm:pt modelId="{F0ABCD61-1AC8-4F26-BA77-C49FCD133776}" type="parTrans" cxnId="{3DC1045D-394D-40AB-A501-B106203A6783}">
      <dgm:prSet/>
      <dgm:spPr/>
      <dgm:t>
        <a:bodyPr/>
        <a:lstStyle/>
        <a:p>
          <a:endParaRPr lang="en-US"/>
        </a:p>
      </dgm:t>
    </dgm:pt>
    <dgm:pt modelId="{BD4D2822-6942-4490-84A7-C54B75B67E6D}" type="sibTrans" cxnId="{3DC1045D-394D-40AB-A501-B106203A6783}">
      <dgm:prSet/>
      <dgm:spPr/>
      <dgm:t>
        <a:bodyPr/>
        <a:lstStyle/>
        <a:p>
          <a:endParaRPr lang="en-US"/>
        </a:p>
      </dgm:t>
    </dgm:pt>
    <dgm:pt modelId="{1DAA24CF-6F34-4FD9-BC6E-81CA05E0788F}" type="pres">
      <dgm:prSet presAssocID="{75CF4543-9AA9-47F5-AF73-B041E608C2AF}" presName="root" presStyleCnt="0">
        <dgm:presLayoutVars>
          <dgm:dir/>
          <dgm:resizeHandles val="exact"/>
        </dgm:presLayoutVars>
      </dgm:prSet>
      <dgm:spPr/>
    </dgm:pt>
    <dgm:pt modelId="{FE022A69-3E29-4F60-B162-074D50A83209}" type="pres">
      <dgm:prSet presAssocID="{75CF4543-9AA9-47F5-AF73-B041E608C2AF}" presName="container" presStyleCnt="0">
        <dgm:presLayoutVars>
          <dgm:dir/>
          <dgm:resizeHandles val="exact"/>
        </dgm:presLayoutVars>
      </dgm:prSet>
      <dgm:spPr/>
    </dgm:pt>
    <dgm:pt modelId="{2CA316CA-0B77-46A2-BBA2-4FCF6DB7B5E3}" type="pres">
      <dgm:prSet presAssocID="{43DE00CA-F46D-4C7D-993A-E1A300542FCF}" presName="compNode" presStyleCnt="0"/>
      <dgm:spPr/>
    </dgm:pt>
    <dgm:pt modelId="{77F7CF5B-E61B-411D-BEA9-9333A397EE1F}" type="pres">
      <dgm:prSet presAssocID="{43DE00CA-F46D-4C7D-993A-E1A300542FCF}" presName="iconBgRect" presStyleLbl="bgShp" presStyleIdx="0" presStyleCnt="4"/>
      <dgm:spPr/>
    </dgm:pt>
    <dgm:pt modelId="{B25EFE66-AA2D-4EBD-94C1-B4892849DA9A}" type="pres">
      <dgm:prSet presAssocID="{43DE00CA-F46D-4C7D-993A-E1A300542F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B2F9F5D-74BB-4C4D-A8A6-0FF4002282B3}" type="pres">
      <dgm:prSet presAssocID="{43DE00CA-F46D-4C7D-993A-E1A300542FCF}" presName="spaceRect" presStyleCnt="0"/>
      <dgm:spPr/>
    </dgm:pt>
    <dgm:pt modelId="{1AC3389F-DDFF-4CFC-A31D-A901F07FE173}" type="pres">
      <dgm:prSet presAssocID="{43DE00CA-F46D-4C7D-993A-E1A300542FCF}" presName="textRect" presStyleLbl="revTx" presStyleIdx="0" presStyleCnt="4">
        <dgm:presLayoutVars>
          <dgm:chMax val="1"/>
          <dgm:chPref val="1"/>
        </dgm:presLayoutVars>
      </dgm:prSet>
      <dgm:spPr/>
    </dgm:pt>
    <dgm:pt modelId="{AB82C294-FB82-49E4-8CC5-B61895DBE78F}" type="pres">
      <dgm:prSet presAssocID="{F367AC1D-4669-44A0-80F4-28A72D380CE7}" presName="sibTrans" presStyleLbl="sibTrans2D1" presStyleIdx="0" presStyleCnt="0"/>
      <dgm:spPr/>
    </dgm:pt>
    <dgm:pt modelId="{15DF2BD7-694F-4DAA-A490-1BCF37952484}" type="pres">
      <dgm:prSet presAssocID="{8F867CFD-960A-4700-98EE-851804A88141}" presName="compNode" presStyleCnt="0"/>
      <dgm:spPr/>
    </dgm:pt>
    <dgm:pt modelId="{5EE4E043-24B2-4A6F-B7CC-98114DF342C9}" type="pres">
      <dgm:prSet presAssocID="{8F867CFD-960A-4700-98EE-851804A88141}" presName="iconBgRect" presStyleLbl="bgShp" presStyleIdx="1" presStyleCnt="4"/>
      <dgm:spPr/>
    </dgm:pt>
    <dgm:pt modelId="{93238CE4-B3B2-4303-ACEA-7383C1581F39}" type="pres">
      <dgm:prSet presAssocID="{8F867CFD-960A-4700-98EE-851804A881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DB7C0F-FA24-4D98-AC71-29EBA24EC3E3}" type="pres">
      <dgm:prSet presAssocID="{8F867CFD-960A-4700-98EE-851804A88141}" presName="spaceRect" presStyleCnt="0"/>
      <dgm:spPr/>
    </dgm:pt>
    <dgm:pt modelId="{8BC0D6C0-DE70-4ED3-B6AD-37678F3CA411}" type="pres">
      <dgm:prSet presAssocID="{8F867CFD-960A-4700-98EE-851804A88141}" presName="textRect" presStyleLbl="revTx" presStyleIdx="1" presStyleCnt="4">
        <dgm:presLayoutVars>
          <dgm:chMax val="1"/>
          <dgm:chPref val="1"/>
        </dgm:presLayoutVars>
      </dgm:prSet>
      <dgm:spPr/>
    </dgm:pt>
    <dgm:pt modelId="{CAF400A7-6505-472C-997C-CF7550CC9875}" type="pres">
      <dgm:prSet presAssocID="{FB65BF35-6EE2-4A0E-B140-BAD6F56A796E}" presName="sibTrans" presStyleLbl="sibTrans2D1" presStyleIdx="0" presStyleCnt="0"/>
      <dgm:spPr/>
    </dgm:pt>
    <dgm:pt modelId="{14D6C4CF-8720-42E8-AE2A-95A53590B6F8}" type="pres">
      <dgm:prSet presAssocID="{EF001F07-C4F9-4734-9091-615F65FC6C44}" presName="compNode" presStyleCnt="0"/>
      <dgm:spPr/>
    </dgm:pt>
    <dgm:pt modelId="{94729476-7A65-4FE8-8F0F-4A7A37D76F05}" type="pres">
      <dgm:prSet presAssocID="{EF001F07-C4F9-4734-9091-615F65FC6C44}" presName="iconBgRect" presStyleLbl="bgShp" presStyleIdx="2" presStyleCnt="4"/>
      <dgm:spPr/>
    </dgm:pt>
    <dgm:pt modelId="{FDC89D0A-B2E0-4922-B8CD-7D9DA3CBD167}" type="pres">
      <dgm:prSet presAssocID="{EF001F07-C4F9-4734-9091-615F65FC6C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3B9FD0A-3F0A-4F12-8909-F1FE2E8DD083}" type="pres">
      <dgm:prSet presAssocID="{EF001F07-C4F9-4734-9091-615F65FC6C44}" presName="spaceRect" presStyleCnt="0"/>
      <dgm:spPr/>
    </dgm:pt>
    <dgm:pt modelId="{6C2948B8-631E-4708-9285-1A87D56026AB}" type="pres">
      <dgm:prSet presAssocID="{EF001F07-C4F9-4734-9091-615F65FC6C44}" presName="textRect" presStyleLbl="revTx" presStyleIdx="2" presStyleCnt="4">
        <dgm:presLayoutVars>
          <dgm:chMax val="1"/>
          <dgm:chPref val="1"/>
        </dgm:presLayoutVars>
      </dgm:prSet>
      <dgm:spPr/>
    </dgm:pt>
    <dgm:pt modelId="{F44D829A-BFDA-49FA-9491-61B09934D5A1}" type="pres">
      <dgm:prSet presAssocID="{B23D7D33-EE72-4D38-91C5-C25297AD5B38}" presName="sibTrans" presStyleLbl="sibTrans2D1" presStyleIdx="0" presStyleCnt="0"/>
      <dgm:spPr/>
    </dgm:pt>
    <dgm:pt modelId="{72583F8A-6285-41B4-8181-71FBA16BB3F3}" type="pres">
      <dgm:prSet presAssocID="{B77FD64D-7BA6-4F0A-B13D-2FFCB6B40D9E}" presName="compNode" presStyleCnt="0"/>
      <dgm:spPr/>
    </dgm:pt>
    <dgm:pt modelId="{A17F50E0-5823-4A96-A6AF-D73935FBE1E9}" type="pres">
      <dgm:prSet presAssocID="{B77FD64D-7BA6-4F0A-B13D-2FFCB6B40D9E}" presName="iconBgRect" presStyleLbl="bgShp" presStyleIdx="3" presStyleCnt="4"/>
      <dgm:spPr/>
    </dgm:pt>
    <dgm:pt modelId="{C0562227-A989-43C3-BBEF-4D47D7D98D77}" type="pres">
      <dgm:prSet presAssocID="{B77FD64D-7BA6-4F0A-B13D-2FFCB6B40D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26936272-D02C-4DD4-A6AD-6BD574F38E09}" type="pres">
      <dgm:prSet presAssocID="{B77FD64D-7BA6-4F0A-B13D-2FFCB6B40D9E}" presName="spaceRect" presStyleCnt="0"/>
      <dgm:spPr/>
    </dgm:pt>
    <dgm:pt modelId="{936C1C2D-F504-4BCD-BE39-C32E63621E4C}" type="pres">
      <dgm:prSet presAssocID="{B77FD64D-7BA6-4F0A-B13D-2FFCB6B40D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1BF302-29C2-4614-88EA-62DB932039A6}" type="presOf" srcId="{8F867CFD-960A-4700-98EE-851804A88141}" destId="{8BC0D6C0-DE70-4ED3-B6AD-37678F3CA411}" srcOrd="0" destOrd="0" presId="urn:microsoft.com/office/officeart/2018/2/layout/IconCircleList"/>
    <dgm:cxn modelId="{3DAA7E36-770F-4161-8C01-C65EB05352E8}" srcId="{75CF4543-9AA9-47F5-AF73-B041E608C2AF}" destId="{43DE00CA-F46D-4C7D-993A-E1A300542FCF}" srcOrd="0" destOrd="0" parTransId="{214D9279-170A-46BD-AB3E-4B5A104BA0FD}" sibTransId="{F367AC1D-4669-44A0-80F4-28A72D380CE7}"/>
    <dgm:cxn modelId="{3DC1045D-394D-40AB-A501-B106203A6783}" srcId="{75CF4543-9AA9-47F5-AF73-B041E608C2AF}" destId="{B77FD64D-7BA6-4F0A-B13D-2FFCB6B40D9E}" srcOrd="3" destOrd="0" parTransId="{F0ABCD61-1AC8-4F26-BA77-C49FCD133776}" sibTransId="{BD4D2822-6942-4490-84A7-C54B75B67E6D}"/>
    <dgm:cxn modelId="{7737DF63-9D19-4F9F-8DDA-DDD42A0B39DC}" type="presOf" srcId="{FB65BF35-6EE2-4A0E-B140-BAD6F56A796E}" destId="{CAF400A7-6505-472C-997C-CF7550CC9875}" srcOrd="0" destOrd="0" presId="urn:microsoft.com/office/officeart/2018/2/layout/IconCircleList"/>
    <dgm:cxn modelId="{2BBE6068-39EE-4E51-A3CF-2C3D974AF71E}" type="presOf" srcId="{B23D7D33-EE72-4D38-91C5-C25297AD5B38}" destId="{F44D829A-BFDA-49FA-9491-61B09934D5A1}" srcOrd="0" destOrd="0" presId="urn:microsoft.com/office/officeart/2018/2/layout/IconCircleList"/>
    <dgm:cxn modelId="{DE1F9750-2CEF-4783-917D-383F8709DA15}" type="presOf" srcId="{EF001F07-C4F9-4734-9091-615F65FC6C44}" destId="{6C2948B8-631E-4708-9285-1A87D56026AB}" srcOrd="0" destOrd="0" presId="urn:microsoft.com/office/officeart/2018/2/layout/IconCircleList"/>
    <dgm:cxn modelId="{E0164E82-DD2D-45BB-B838-DB33D2621C00}" type="presOf" srcId="{75CF4543-9AA9-47F5-AF73-B041E608C2AF}" destId="{1DAA24CF-6F34-4FD9-BC6E-81CA05E0788F}" srcOrd="0" destOrd="0" presId="urn:microsoft.com/office/officeart/2018/2/layout/IconCircleList"/>
    <dgm:cxn modelId="{777452A3-C7E5-460F-A1DB-1D9AD1CA3E45}" type="presOf" srcId="{B77FD64D-7BA6-4F0A-B13D-2FFCB6B40D9E}" destId="{936C1C2D-F504-4BCD-BE39-C32E63621E4C}" srcOrd="0" destOrd="0" presId="urn:microsoft.com/office/officeart/2018/2/layout/IconCircleList"/>
    <dgm:cxn modelId="{52B823A6-E23E-4FBF-B47B-BF72ED1AD260}" type="presOf" srcId="{43DE00CA-F46D-4C7D-993A-E1A300542FCF}" destId="{1AC3389F-DDFF-4CFC-A31D-A901F07FE173}" srcOrd="0" destOrd="0" presId="urn:microsoft.com/office/officeart/2018/2/layout/IconCircleList"/>
    <dgm:cxn modelId="{D5203CA8-2D5C-4FB7-8820-FF894E7A3C76}" type="presOf" srcId="{F367AC1D-4669-44A0-80F4-28A72D380CE7}" destId="{AB82C294-FB82-49E4-8CC5-B61895DBE78F}" srcOrd="0" destOrd="0" presId="urn:microsoft.com/office/officeart/2018/2/layout/IconCircleList"/>
    <dgm:cxn modelId="{A05EF0B7-5B9C-4C7D-87EF-1B52D43FE610}" srcId="{75CF4543-9AA9-47F5-AF73-B041E608C2AF}" destId="{8F867CFD-960A-4700-98EE-851804A88141}" srcOrd="1" destOrd="0" parTransId="{8CADCDAA-B91E-41E0-83BF-52777EB16517}" sibTransId="{FB65BF35-6EE2-4A0E-B140-BAD6F56A796E}"/>
    <dgm:cxn modelId="{39618CE7-D6A5-4474-9BDF-398A73F7B4C7}" srcId="{75CF4543-9AA9-47F5-AF73-B041E608C2AF}" destId="{EF001F07-C4F9-4734-9091-615F65FC6C44}" srcOrd="2" destOrd="0" parTransId="{F4566EE6-5755-4F11-8312-6D4E8ACB4DA1}" sibTransId="{B23D7D33-EE72-4D38-91C5-C25297AD5B38}"/>
    <dgm:cxn modelId="{F4B73A0C-7C9B-4B6C-8D32-58D595ADA594}" type="presParOf" srcId="{1DAA24CF-6F34-4FD9-BC6E-81CA05E0788F}" destId="{FE022A69-3E29-4F60-B162-074D50A83209}" srcOrd="0" destOrd="0" presId="urn:microsoft.com/office/officeart/2018/2/layout/IconCircleList"/>
    <dgm:cxn modelId="{2843EEBC-A115-422E-8521-BB85EFB11474}" type="presParOf" srcId="{FE022A69-3E29-4F60-B162-074D50A83209}" destId="{2CA316CA-0B77-46A2-BBA2-4FCF6DB7B5E3}" srcOrd="0" destOrd="0" presId="urn:microsoft.com/office/officeart/2018/2/layout/IconCircleList"/>
    <dgm:cxn modelId="{84E23DE5-20FE-454E-B312-6B0875D5D31A}" type="presParOf" srcId="{2CA316CA-0B77-46A2-BBA2-4FCF6DB7B5E3}" destId="{77F7CF5B-E61B-411D-BEA9-9333A397EE1F}" srcOrd="0" destOrd="0" presId="urn:microsoft.com/office/officeart/2018/2/layout/IconCircleList"/>
    <dgm:cxn modelId="{F1CA5F25-6652-4262-A333-FCD5943BAA32}" type="presParOf" srcId="{2CA316CA-0B77-46A2-BBA2-4FCF6DB7B5E3}" destId="{B25EFE66-AA2D-4EBD-94C1-B4892849DA9A}" srcOrd="1" destOrd="0" presId="urn:microsoft.com/office/officeart/2018/2/layout/IconCircleList"/>
    <dgm:cxn modelId="{5CC26362-0E79-4980-ACCB-AC59B102014C}" type="presParOf" srcId="{2CA316CA-0B77-46A2-BBA2-4FCF6DB7B5E3}" destId="{FB2F9F5D-74BB-4C4D-A8A6-0FF4002282B3}" srcOrd="2" destOrd="0" presId="urn:microsoft.com/office/officeart/2018/2/layout/IconCircleList"/>
    <dgm:cxn modelId="{F1F7967B-B1D9-4EEA-9FDD-FC864F593F37}" type="presParOf" srcId="{2CA316CA-0B77-46A2-BBA2-4FCF6DB7B5E3}" destId="{1AC3389F-DDFF-4CFC-A31D-A901F07FE173}" srcOrd="3" destOrd="0" presId="urn:microsoft.com/office/officeart/2018/2/layout/IconCircleList"/>
    <dgm:cxn modelId="{35D6BFA5-E320-41ED-B550-FCEE3ED7E0F3}" type="presParOf" srcId="{FE022A69-3E29-4F60-B162-074D50A83209}" destId="{AB82C294-FB82-49E4-8CC5-B61895DBE78F}" srcOrd="1" destOrd="0" presId="urn:microsoft.com/office/officeart/2018/2/layout/IconCircleList"/>
    <dgm:cxn modelId="{3494362B-6C3B-4BF3-8DCF-93D8ACD5C11E}" type="presParOf" srcId="{FE022A69-3E29-4F60-B162-074D50A83209}" destId="{15DF2BD7-694F-4DAA-A490-1BCF37952484}" srcOrd="2" destOrd="0" presId="urn:microsoft.com/office/officeart/2018/2/layout/IconCircleList"/>
    <dgm:cxn modelId="{D0504A7D-83F8-4365-A04B-DDF81023C579}" type="presParOf" srcId="{15DF2BD7-694F-4DAA-A490-1BCF37952484}" destId="{5EE4E043-24B2-4A6F-B7CC-98114DF342C9}" srcOrd="0" destOrd="0" presId="urn:microsoft.com/office/officeart/2018/2/layout/IconCircleList"/>
    <dgm:cxn modelId="{D5E5CAD5-1E9A-46EE-8EE0-E6AE504C0010}" type="presParOf" srcId="{15DF2BD7-694F-4DAA-A490-1BCF37952484}" destId="{93238CE4-B3B2-4303-ACEA-7383C1581F39}" srcOrd="1" destOrd="0" presId="urn:microsoft.com/office/officeart/2018/2/layout/IconCircleList"/>
    <dgm:cxn modelId="{604B2C7E-324B-44C6-8B44-EE96909ED4EF}" type="presParOf" srcId="{15DF2BD7-694F-4DAA-A490-1BCF37952484}" destId="{CDDB7C0F-FA24-4D98-AC71-29EBA24EC3E3}" srcOrd="2" destOrd="0" presId="urn:microsoft.com/office/officeart/2018/2/layout/IconCircleList"/>
    <dgm:cxn modelId="{8BE10015-B87C-4FF6-BD6D-CB152E73F71D}" type="presParOf" srcId="{15DF2BD7-694F-4DAA-A490-1BCF37952484}" destId="{8BC0D6C0-DE70-4ED3-B6AD-37678F3CA411}" srcOrd="3" destOrd="0" presId="urn:microsoft.com/office/officeart/2018/2/layout/IconCircleList"/>
    <dgm:cxn modelId="{753FF669-4707-4CDF-90F5-DD0F99EB7853}" type="presParOf" srcId="{FE022A69-3E29-4F60-B162-074D50A83209}" destId="{CAF400A7-6505-472C-997C-CF7550CC9875}" srcOrd="3" destOrd="0" presId="urn:microsoft.com/office/officeart/2018/2/layout/IconCircleList"/>
    <dgm:cxn modelId="{89417C97-D221-46F6-A705-C4B336A8CA70}" type="presParOf" srcId="{FE022A69-3E29-4F60-B162-074D50A83209}" destId="{14D6C4CF-8720-42E8-AE2A-95A53590B6F8}" srcOrd="4" destOrd="0" presId="urn:microsoft.com/office/officeart/2018/2/layout/IconCircleList"/>
    <dgm:cxn modelId="{3BBDAE12-3CEF-4058-8D69-3B3A6FA1E7D5}" type="presParOf" srcId="{14D6C4CF-8720-42E8-AE2A-95A53590B6F8}" destId="{94729476-7A65-4FE8-8F0F-4A7A37D76F05}" srcOrd="0" destOrd="0" presId="urn:microsoft.com/office/officeart/2018/2/layout/IconCircleList"/>
    <dgm:cxn modelId="{373D3288-58CB-43F2-B533-F8699E4AC944}" type="presParOf" srcId="{14D6C4CF-8720-42E8-AE2A-95A53590B6F8}" destId="{FDC89D0A-B2E0-4922-B8CD-7D9DA3CBD167}" srcOrd="1" destOrd="0" presId="urn:microsoft.com/office/officeart/2018/2/layout/IconCircleList"/>
    <dgm:cxn modelId="{C85B8334-4D04-4BDD-800B-51AE9ACFFF71}" type="presParOf" srcId="{14D6C4CF-8720-42E8-AE2A-95A53590B6F8}" destId="{23B9FD0A-3F0A-4F12-8909-F1FE2E8DD083}" srcOrd="2" destOrd="0" presId="urn:microsoft.com/office/officeart/2018/2/layout/IconCircleList"/>
    <dgm:cxn modelId="{71748C08-89DA-4FEF-91F6-B158CFA06C53}" type="presParOf" srcId="{14D6C4CF-8720-42E8-AE2A-95A53590B6F8}" destId="{6C2948B8-631E-4708-9285-1A87D56026AB}" srcOrd="3" destOrd="0" presId="urn:microsoft.com/office/officeart/2018/2/layout/IconCircleList"/>
    <dgm:cxn modelId="{76888D64-D444-42C0-ADFA-2535F1B75DF4}" type="presParOf" srcId="{FE022A69-3E29-4F60-B162-074D50A83209}" destId="{F44D829A-BFDA-49FA-9491-61B09934D5A1}" srcOrd="5" destOrd="0" presId="urn:microsoft.com/office/officeart/2018/2/layout/IconCircleList"/>
    <dgm:cxn modelId="{283E4659-F91A-4E70-94EF-F5BDDD7D4462}" type="presParOf" srcId="{FE022A69-3E29-4F60-B162-074D50A83209}" destId="{72583F8A-6285-41B4-8181-71FBA16BB3F3}" srcOrd="6" destOrd="0" presId="urn:microsoft.com/office/officeart/2018/2/layout/IconCircleList"/>
    <dgm:cxn modelId="{0F1A6172-C98B-4D66-AA57-1C24BA6C2FA2}" type="presParOf" srcId="{72583F8A-6285-41B4-8181-71FBA16BB3F3}" destId="{A17F50E0-5823-4A96-A6AF-D73935FBE1E9}" srcOrd="0" destOrd="0" presId="urn:microsoft.com/office/officeart/2018/2/layout/IconCircleList"/>
    <dgm:cxn modelId="{F8C540E7-E036-4E3C-9102-DED926F488AD}" type="presParOf" srcId="{72583F8A-6285-41B4-8181-71FBA16BB3F3}" destId="{C0562227-A989-43C3-BBEF-4D47D7D98D77}" srcOrd="1" destOrd="0" presId="urn:microsoft.com/office/officeart/2018/2/layout/IconCircleList"/>
    <dgm:cxn modelId="{2E58F49D-6A6D-4D59-8D6D-540D97E16082}" type="presParOf" srcId="{72583F8A-6285-41B4-8181-71FBA16BB3F3}" destId="{26936272-D02C-4DD4-A6AD-6BD574F38E09}" srcOrd="2" destOrd="0" presId="urn:microsoft.com/office/officeart/2018/2/layout/IconCircleList"/>
    <dgm:cxn modelId="{8F2CA91E-493C-4931-AAF4-11185E8D81D0}" type="presParOf" srcId="{72583F8A-6285-41B4-8181-71FBA16BB3F3}" destId="{936C1C2D-F504-4BCD-BE39-C32E63621E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FEAD5-A551-4366-ABEE-E660DC2B51A3}">
      <dsp:nvSpPr>
        <dsp:cNvPr id="0" name=""/>
        <dsp:cNvSpPr/>
      </dsp:nvSpPr>
      <dsp:spPr>
        <a:xfrm>
          <a:off x="0" y="669365"/>
          <a:ext cx="6713552" cy="1235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2FB20-DDA0-4FC2-B15D-7206EA70CC20}">
      <dsp:nvSpPr>
        <dsp:cNvPr id="0" name=""/>
        <dsp:cNvSpPr/>
      </dsp:nvSpPr>
      <dsp:spPr>
        <a:xfrm>
          <a:off x="373814" y="947409"/>
          <a:ext cx="679663" cy="679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B8E21-B531-4DE9-8BDC-BA54B5EFC093}">
      <dsp:nvSpPr>
        <dsp:cNvPr id="0" name=""/>
        <dsp:cNvSpPr/>
      </dsp:nvSpPr>
      <dsp:spPr>
        <a:xfrm>
          <a:off x="1427293" y="669365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“Hadoop” was the name of a toy elephant belonging to Doug Cutting’s child.</a:t>
          </a:r>
          <a:endParaRPr lang="en-US" sz="2000" kern="1200"/>
        </a:p>
      </dsp:txBody>
      <dsp:txXfrm>
        <a:off x="1427293" y="669365"/>
        <a:ext cx="5286258" cy="1235751"/>
      </dsp:txXfrm>
    </dsp:sp>
    <dsp:sp modelId="{DAF0D371-B12B-4E25-9EF8-373EAB3E0567}">
      <dsp:nvSpPr>
        <dsp:cNvPr id="0" name=""/>
        <dsp:cNvSpPr/>
      </dsp:nvSpPr>
      <dsp:spPr>
        <a:xfrm>
          <a:off x="0" y="2214054"/>
          <a:ext cx="6713552" cy="12357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23B00-1F85-4D34-BAED-85D8EF7112F3}">
      <dsp:nvSpPr>
        <dsp:cNvPr id="0" name=""/>
        <dsp:cNvSpPr/>
      </dsp:nvSpPr>
      <dsp:spPr>
        <a:xfrm>
          <a:off x="373814" y="2492099"/>
          <a:ext cx="679663" cy="679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E690B-71C3-4FEF-AB48-4736639ECD97}">
      <dsp:nvSpPr>
        <dsp:cNvPr id="0" name=""/>
        <dsp:cNvSpPr/>
      </dsp:nvSpPr>
      <dsp:spPr>
        <a:xfrm>
          <a:off x="1427293" y="2214054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It was a unique, untrademarked term, making it memorable and easy for an open-source project name. </a:t>
          </a:r>
          <a:endParaRPr lang="en-US" sz="2000" kern="1200"/>
        </a:p>
      </dsp:txBody>
      <dsp:txXfrm>
        <a:off x="1427293" y="2214054"/>
        <a:ext cx="5286258" cy="123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7CF5B-E61B-411D-BEA9-9333A397EE1F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EFE66-AA2D-4EBD-94C1-B4892849DA9A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3389F-DDFF-4CFC-A31D-A901F07FE17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Huge Data: </a:t>
          </a:r>
          <a:r>
            <a:rPr lang="en-US" sz="1900" kern="1200"/>
            <a:t>Hadoop can handle massive amounts of data (terabytes daily) by spreading it across many computers.</a:t>
          </a:r>
        </a:p>
      </dsp:txBody>
      <dsp:txXfrm>
        <a:off x="1948202" y="368029"/>
        <a:ext cx="3233964" cy="1371985"/>
      </dsp:txXfrm>
    </dsp:sp>
    <dsp:sp modelId="{5EE4E043-24B2-4A6F-B7CC-98114DF342C9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38CE4-B3B2-4303-ACEA-7383C1581F3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0D6C0-DE70-4ED3-B6AD-37678F3CA41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Scalable</a:t>
          </a:r>
          <a:r>
            <a:rPr lang="en-US" sz="1900" kern="1200"/>
            <a:t>: Instead of upgrading one powerful machine, you simply add more regular (commodity) computers to the cluster.</a:t>
          </a:r>
        </a:p>
      </dsp:txBody>
      <dsp:txXfrm>
        <a:off x="7411643" y="368029"/>
        <a:ext cx="3233964" cy="1371985"/>
      </dsp:txXfrm>
    </dsp:sp>
    <dsp:sp modelId="{94729476-7A65-4FE8-8F0F-4A7A37D76F0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89D0A-B2E0-4922-B8CD-7D9DA3CBD16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948B8-631E-4708-9285-1A87D56026AB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Fault-Tolerant: </a:t>
          </a:r>
          <a:r>
            <a:rPr lang="en-US" sz="1900" kern="1200"/>
            <a:t>If one machine fails, Hadoop’s data replication ensures no data is lost.</a:t>
          </a:r>
        </a:p>
      </dsp:txBody>
      <dsp:txXfrm>
        <a:off x="1948202" y="2452790"/>
        <a:ext cx="3233964" cy="1371985"/>
      </dsp:txXfrm>
    </dsp:sp>
    <dsp:sp modelId="{A17F50E0-5823-4A96-A6AF-D73935FBE1E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62227-A989-43C3-BBEF-4D47D7D98D77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C1C2D-F504-4BCD-BE39-C32E63621E4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More Than Batch</a:t>
          </a:r>
          <a:r>
            <a:rPr lang="en-US" sz="1900" kern="1200"/>
            <a:t>: Originally for batch processing, Hadoop’s ecosystem (like Spark, Kafka) now supports real-time and interactive tasks.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B797-ABB1-D73D-CAF4-F96203CF4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017F-4347-2113-F57D-FD6F42C46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22019-4073-BB86-09B7-B4C75178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61E2-E52D-0F2A-F020-855629D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2C323-8710-57C2-1496-3ED8E5F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81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6DC7-D6D5-DEA7-49CE-6E768258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79B15-184A-DF92-F67E-4F058D37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FF4C-411E-FCE9-5353-82A25BC3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4D77-5D2A-F6AF-5ED6-92765262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FBB0-0942-4467-78B5-1E06C2F8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7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8CC5C-5340-674B-C50F-979A6C8EB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68360-E40A-D636-1D15-B566CDEF1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EFE2-3443-1F00-F9D4-511CA61C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E48A-7E81-3837-D1F1-9FF6E1E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1D2C-8C52-C66A-E849-013B1A07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5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230E-FCF9-B375-4554-492E670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42FED-4E02-9C9B-50CC-D5A842D9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6611-4AE3-09A4-801B-4945CFC6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65BA-FC68-6857-F1A5-A91D0D88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B852-76AA-E228-AF45-B76699E5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84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7B2-841D-39F9-89C8-2CD027C9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9612-FE05-C507-CC74-0868CEE0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B7613-B5B1-0598-DC5B-24D67A44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30D9-CBB8-6836-5368-7A1253B7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A949-82BD-7C52-56F5-924AB817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6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D32F-077B-E8EE-4B78-29C4AB22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C1C6-541D-C9B8-4D0B-FE0B04B5D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22304-66E5-4D4D-DB73-60BB30E1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D9784-7521-FE20-9F82-0044A96F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1DFC-1551-D052-3445-1E60FE8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754D-B6EF-74EC-4F36-6AAF45FE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96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2D33-F100-27E8-DD8E-448BF224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246AE-83A9-B553-FBD3-B4962CE9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246ED-A3F3-E6BB-7F2A-18469C0C3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50F89-D706-BA9C-F8ED-367FF3398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E9995-D281-5831-C464-04BA533B7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6323F-C4CA-3764-1C7D-7D4A1F03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6B48D-E280-124D-301A-5B39B326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44A21-4635-76AF-7BA7-EEDD914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22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8A64-E2EF-22F6-0EB7-86C89FB2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87C13-893B-C2A3-D9E9-D6E39F6F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076F0-17BB-317A-9C02-C46C5FF7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40080-8E5F-CD14-F776-EB5EEA90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4D446-FC23-EC92-C0DB-14ADACFD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4BF11-303E-B791-690B-AE132FDA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F2CF-A0AB-24D2-C0A5-CCEEB163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BD6E-A12C-5D97-B9CD-0170BA1E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60D4-36A7-EB71-97F9-171093B2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56D8B-925F-297C-4FAB-8ABFE9D76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9D57-50C6-F8A4-2C6D-2B1A43CB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3BC2-8EF8-5022-F2AB-7E3753F5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E915-7868-B271-9621-0C78B305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622B-386E-618F-7C62-DC86F35B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7DF37-4C01-9896-E585-0C5F23C4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6D4C-EEFE-3563-0091-BF6EED3C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88A92-F9BE-F9FC-7B26-F6DF5A2E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19A-FAE9-8F7F-463C-04792305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065C-337D-0056-079B-BC9E0FCA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23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EA4D1-879C-A23D-4163-C95B4EED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34C6B-648E-1FF6-5C30-ADBE45172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4CC7-2ED9-6795-8A50-C9CB4AB19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808B6-6BD5-4B39-90A7-F9BB3CA932D9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EC27-E898-A5BD-AEC3-087E4E9DC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463D-596C-47C7-8D6B-CCB4D5B3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7C87C-5DC1-4EB4-BC09-4E994594ED1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3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DD5A28-9E45-9AFD-B17A-B4FF0A6E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2" r="24352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2A34E-D1E1-3F1B-7596-9E8F7B17A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What is Hadoop ?</a:t>
            </a:r>
            <a:endParaRPr lang="de-DE" sz="5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7108C-6DC5-7881-EFCF-ACB41671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 </a:t>
            </a:r>
            <a:r>
              <a:rPr lang="en-US" sz="2000" b="1">
                <a:solidFill>
                  <a:schemeClr val="bg1"/>
                </a:solidFill>
              </a:rPr>
              <a:t>open source </a:t>
            </a:r>
            <a:r>
              <a:rPr lang="en-US" sz="2000">
                <a:solidFill>
                  <a:schemeClr val="bg1"/>
                </a:solidFill>
              </a:rPr>
              <a:t>software platform for </a:t>
            </a:r>
            <a:r>
              <a:rPr lang="en-US" sz="2000" b="1">
                <a:solidFill>
                  <a:schemeClr val="bg1"/>
                </a:solidFill>
              </a:rPr>
              <a:t>distributed storage </a:t>
            </a:r>
            <a:r>
              <a:rPr lang="en-US" sz="2000">
                <a:solidFill>
                  <a:schemeClr val="bg1"/>
                </a:solidFill>
              </a:rPr>
              <a:t>and </a:t>
            </a:r>
            <a:r>
              <a:rPr lang="en-US" sz="2000" b="1">
                <a:solidFill>
                  <a:schemeClr val="bg1"/>
                </a:solidFill>
              </a:rPr>
              <a:t>distributed processing</a:t>
            </a:r>
            <a:r>
              <a:rPr lang="en-US" sz="2000">
                <a:solidFill>
                  <a:schemeClr val="bg1"/>
                </a:solidFill>
              </a:rPr>
              <a:t> of </a:t>
            </a:r>
            <a:r>
              <a:rPr lang="en-US" sz="2000" b="1">
                <a:solidFill>
                  <a:schemeClr val="bg1"/>
                </a:solidFill>
              </a:rPr>
              <a:t>very large data sets</a:t>
            </a:r>
            <a:r>
              <a:rPr lang="en-US" sz="2000">
                <a:solidFill>
                  <a:schemeClr val="bg1"/>
                </a:solidFill>
              </a:rPr>
              <a:t> on</a:t>
            </a:r>
            <a:r>
              <a:rPr lang="en-US" sz="2000" b="1">
                <a:solidFill>
                  <a:schemeClr val="bg1"/>
                </a:solidFill>
              </a:rPr>
              <a:t> computer clusters </a:t>
            </a:r>
            <a:r>
              <a:rPr lang="en-US" sz="2000">
                <a:solidFill>
                  <a:schemeClr val="bg1"/>
                </a:solidFill>
              </a:rPr>
              <a:t>built from commodity hardware</a:t>
            </a:r>
            <a:endParaRPr lang="de-DE" sz="2000">
              <a:solidFill>
                <a:schemeClr val="bg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4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1CF9-D9CC-9F71-9469-9BEEB4B5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de-DE" sz="4800"/>
              <a:t>Introduction to YARN</a:t>
            </a:r>
          </a:p>
        </p:txBody>
      </p:sp>
      <p:sp>
        <p:nvSpPr>
          <p:cNvPr id="922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A4E4-D5F3-26A0-B76D-A61B80126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100485"/>
            <a:ext cx="6894576" cy="294751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YARN </a:t>
            </a:r>
            <a:r>
              <a:rPr lang="en-US" sz="1600" dirty="0"/>
              <a:t>is the </a:t>
            </a:r>
            <a:r>
              <a:rPr lang="en-US" sz="1600" b="1" dirty="0"/>
              <a:t>resource management</a:t>
            </a:r>
            <a:r>
              <a:rPr lang="en-US" sz="1600" dirty="0"/>
              <a:t> layer of Hadoop.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Manages </a:t>
            </a:r>
            <a:r>
              <a:rPr lang="en-US" sz="1600" b="1" dirty="0"/>
              <a:t>CPU &amp; memory</a:t>
            </a:r>
            <a:r>
              <a:rPr lang="en-US" sz="1600" dirty="0"/>
              <a:t> across the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Allows multiple applications (MapReduce, Spark, etc.) to run on the same cluster.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Overcomes </a:t>
            </a:r>
            <a:r>
              <a:rPr lang="en-US" sz="1600" b="1" dirty="0"/>
              <a:t>limitations</a:t>
            </a:r>
            <a:r>
              <a:rPr lang="en-US" sz="1600" dirty="0"/>
              <a:t> of classic Hadoop (single </a:t>
            </a:r>
            <a:r>
              <a:rPr lang="en-US" sz="1600" dirty="0" err="1"/>
              <a:t>JobTracker</a:t>
            </a:r>
            <a:r>
              <a:rPr lang="en-US" sz="1600" dirty="0"/>
              <a:t> bottleneck).</a:t>
            </a:r>
          </a:p>
          <a:p>
            <a:r>
              <a:rPr lang="en-US" sz="1600" dirty="0"/>
              <a:t> Supports </a:t>
            </a:r>
            <a:r>
              <a:rPr lang="en-US" sz="1600" b="1" dirty="0"/>
              <a:t>multi-tenancy</a:t>
            </a:r>
            <a:r>
              <a:rPr lang="en-US" sz="1600" dirty="0"/>
              <a:t> (multiple applications run simultaneously)</a:t>
            </a:r>
          </a:p>
          <a:p>
            <a:r>
              <a:rPr lang="en-US" sz="1600" dirty="0"/>
              <a:t>Efficient </a:t>
            </a:r>
            <a:r>
              <a:rPr lang="en-US" sz="1600" b="1" dirty="0"/>
              <a:t>resource allocation &amp; scheduling</a:t>
            </a:r>
            <a:r>
              <a:rPr lang="en-US" sz="1600" dirty="0"/>
              <a:t>.</a:t>
            </a:r>
          </a:p>
          <a:p>
            <a:endParaRPr lang="de-DE" sz="600" dirty="0"/>
          </a:p>
        </p:txBody>
      </p:sp>
      <p:pic>
        <p:nvPicPr>
          <p:cNvPr id="9220" name="Picture 4" descr="YARN Application">
            <a:extLst>
              <a:ext uri="{FF2B5EF4-FFF2-40B4-BE49-F238E27FC236}">
                <a16:creationId xmlns:a16="http://schemas.microsoft.com/office/drawing/2014/main" id="{C425FB69-A1CF-E1AE-74FA-AE51B7003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3843" y="3041301"/>
            <a:ext cx="8798562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5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7BBDD-292D-1A81-91BD-7FCE3015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5" y="166826"/>
            <a:ext cx="5251316" cy="129018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9B7D-3882-0D7E-BACE-E14BE55A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51" y="1868994"/>
            <a:ext cx="4895113" cy="47851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 </a:t>
            </a:r>
            <a:r>
              <a:rPr lang="de-DE" sz="2000" b="1" dirty="0" err="1"/>
              <a:t>processing</a:t>
            </a:r>
            <a:r>
              <a:rPr lang="de-DE" sz="2000" b="1" dirty="0"/>
              <a:t> </a:t>
            </a:r>
            <a:r>
              <a:rPr lang="de-DE" sz="2000" b="1" dirty="0" err="1"/>
              <a:t>framework</a:t>
            </a:r>
            <a:r>
              <a:rPr lang="de-DE" sz="2000" dirty="0"/>
              <a:t> in Hadoop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b="1" dirty="0"/>
              <a:t>Big Data</a:t>
            </a:r>
            <a:r>
              <a:rPr lang="de-DE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b="1" dirty="0" err="1"/>
              <a:t>Divides</a:t>
            </a:r>
            <a:r>
              <a:rPr lang="de-DE" sz="2000" b="1" dirty="0"/>
              <a:t> a </a:t>
            </a:r>
            <a:r>
              <a:rPr lang="de-DE" sz="2000" b="1" dirty="0" err="1"/>
              <a:t>task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r>
              <a:rPr lang="de-DE" sz="2000" dirty="0"/>
              <a:t> sub-tasks (</a:t>
            </a:r>
            <a:r>
              <a:rPr lang="de-DE" sz="2000" dirty="0" err="1"/>
              <a:t>Map</a:t>
            </a:r>
            <a:r>
              <a:rPr lang="de-DE" sz="2000" dirty="0"/>
              <a:t>) and </a:t>
            </a:r>
            <a:r>
              <a:rPr lang="de-DE" sz="2000" dirty="0" err="1"/>
              <a:t>processes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b="1" dirty="0"/>
              <a:t>in parallel</a:t>
            </a:r>
            <a:r>
              <a:rPr lang="de-DE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After </a:t>
            </a:r>
            <a:r>
              <a:rPr lang="de-DE" sz="2000" dirty="0" err="1"/>
              <a:t>processing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b="1" dirty="0" err="1"/>
              <a:t>combined</a:t>
            </a:r>
            <a:r>
              <a:rPr lang="de-DE" sz="2000" dirty="0"/>
              <a:t> (</a:t>
            </a:r>
            <a:r>
              <a:rPr lang="de-DE" sz="2000" dirty="0" err="1"/>
              <a:t>Reduce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final </a:t>
            </a:r>
            <a:r>
              <a:rPr lang="de-DE" sz="2000" dirty="0" err="1"/>
              <a:t>output</a:t>
            </a:r>
            <a:r>
              <a:rPr lang="de-DE" sz="2000" dirty="0"/>
              <a:t>.</a:t>
            </a:r>
          </a:p>
          <a:p>
            <a:r>
              <a:rPr lang="de-DE" sz="2000" b="1" dirty="0"/>
              <a:t>Parallel Processing</a:t>
            </a:r>
            <a:r>
              <a:rPr lang="de-DE" sz="2000" dirty="0"/>
              <a:t> → </a:t>
            </a:r>
            <a:r>
              <a:rPr lang="de-DE" sz="2000" dirty="0" err="1"/>
              <a:t>Faster</a:t>
            </a:r>
            <a:r>
              <a:rPr lang="de-DE" sz="2000" dirty="0"/>
              <a:t> </a:t>
            </a:r>
            <a:r>
              <a:rPr lang="de-DE" sz="2000" dirty="0" err="1"/>
              <a:t>computation</a:t>
            </a:r>
            <a:r>
              <a:rPr lang="de-DE" sz="2000" dirty="0"/>
              <a:t>.</a:t>
            </a:r>
          </a:p>
          <a:p>
            <a:r>
              <a:rPr lang="de-DE" sz="2000" b="1" dirty="0" err="1"/>
              <a:t>Scalable</a:t>
            </a:r>
            <a:r>
              <a:rPr lang="de-DE" sz="2000" dirty="0"/>
              <a:t> → Works on large </a:t>
            </a:r>
            <a:r>
              <a:rPr lang="de-DE" sz="2000" dirty="0" err="1"/>
              <a:t>datasets</a:t>
            </a:r>
            <a:r>
              <a:rPr lang="de-DE" sz="2000" dirty="0"/>
              <a:t> </a:t>
            </a:r>
            <a:r>
              <a:rPr lang="de-DE" sz="2000" dirty="0" err="1"/>
              <a:t>across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machines</a:t>
            </a:r>
            <a:r>
              <a:rPr lang="de-DE" sz="2000" dirty="0"/>
              <a:t>.</a:t>
            </a:r>
          </a:p>
          <a:p>
            <a:r>
              <a:rPr lang="de-DE" sz="2000" b="1" dirty="0"/>
              <a:t>Fault Tolerant</a:t>
            </a:r>
            <a:r>
              <a:rPr lang="de-DE" sz="2000" dirty="0"/>
              <a:t> → Handles </a:t>
            </a:r>
            <a:r>
              <a:rPr lang="de-DE" sz="2000" dirty="0" err="1"/>
              <a:t>failures</a:t>
            </a:r>
            <a:r>
              <a:rPr lang="de-DE" sz="2000" dirty="0"/>
              <a:t> </a:t>
            </a:r>
            <a:r>
              <a:rPr lang="de-DE" sz="2000" dirty="0" err="1"/>
              <a:t>automatically</a:t>
            </a:r>
            <a:r>
              <a:rPr lang="de-DE" sz="1700" dirty="0"/>
              <a:t>.</a:t>
            </a:r>
          </a:p>
          <a:p>
            <a:endParaRPr lang="de-DE" sz="17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39230EB-69BA-DA00-37EA-BF024939F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2" r="22719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84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D47BC-A8A9-3335-35DF-A00235E6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/>
              <a:t>MapReduce Workflow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944A71-F96F-B781-328A-E1A8595CE9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3076" y="2670048"/>
            <a:ext cx="4914655" cy="354787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b="1" dirty="0"/>
              <a:t>Input Data</a:t>
            </a:r>
            <a:r>
              <a:rPr lang="de-DE" sz="2200" dirty="0"/>
              <a:t> (</a:t>
            </a:r>
            <a:r>
              <a:rPr lang="de-DE" sz="2200" dirty="0" err="1"/>
              <a:t>Stored</a:t>
            </a:r>
            <a:r>
              <a:rPr lang="de-DE" sz="2200" dirty="0"/>
              <a:t> in HDFS)</a:t>
            </a:r>
            <a:br>
              <a:rPr lang="de-DE" sz="2200" dirty="0"/>
            </a:br>
            <a:r>
              <a:rPr lang="de-DE" sz="2200" b="1" dirty="0"/>
              <a:t>Splitting:</a:t>
            </a:r>
            <a:r>
              <a:rPr lang="de-DE" sz="2200" dirty="0"/>
              <a:t> Data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divided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b="1" dirty="0" err="1"/>
              <a:t>chunks</a:t>
            </a:r>
            <a:r>
              <a:rPr lang="de-DE" sz="2200" dirty="0"/>
              <a:t> (</a:t>
            </a:r>
            <a:r>
              <a:rPr lang="de-DE" sz="2200" dirty="0" err="1"/>
              <a:t>blocks</a:t>
            </a:r>
            <a:r>
              <a:rPr lang="de-DE" sz="2200" dirty="0"/>
              <a:t>).</a:t>
            </a:r>
            <a:br>
              <a:rPr lang="de-DE" sz="2200" dirty="0"/>
            </a:br>
            <a:r>
              <a:rPr lang="de-DE" sz="2200" b="1" dirty="0"/>
              <a:t>Mapping:</a:t>
            </a:r>
            <a:r>
              <a:rPr lang="de-DE" sz="2200" dirty="0"/>
              <a:t> </a:t>
            </a:r>
            <a:r>
              <a:rPr lang="de-DE" sz="2200" dirty="0" err="1"/>
              <a:t>Processes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chunk</a:t>
            </a:r>
            <a:r>
              <a:rPr lang="de-DE" sz="2200" dirty="0"/>
              <a:t> </a:t>
            </a:r>
            <a:r>
              <a:rPr lang="de-DE" sz="2200" dirty="0" err="1"/>
              <a:t>separately</a:t>
            </a:r>
            <a:r>
              <a:rPr lang="de-DE" sz="2200" dirty="0"/>
              <a:t>.</a:t>
            </a:r>
            <a:br>
              <a:rPr lang="de-DE" sz="2200" dirty="0"/>
            </a:br>
            <a:r>
              <a:rPr lang="de-DE" sz="2200" dirty="0"/>
              <a:t> </a:t>
            </a:r>
            <a:r>
              <a:rPr lang="de-DE" sz="2200" b="1" dirty="0" err="1"/>
              <a:t>Shuffling</a:t>
            </a:r>
            <a:r>
              <a:rPr lang="de-DE" sz="2200" b="1" dirty="0"/>
              <a:t> &amp; </a:t>
            </a:r>
            <a:r>
              <a:rPr lang="de-DE" sz="2200" b="1" dirty="0" err="1"/>
              <a:t>Sorting</a:t>
            </a:r>
            <a:r>
              <a:rPr lang="de-DE" sz="2200" b="1" dirty="0"/>
              <a:t>:</a:t>
            </a:r>
            <a:r>
              <a:rPr lang="de-DE" sz="2200" dirty="0"/>
              <a:t> Groups </a:t>
            </a:r>
            <a:r>
              <a:rPr lang="de-DE" sz="2200" dirty="0" err="1"/>
              <a:t>similar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 </a:t>
            </a:r>
            <a:r>
              <a:rPr lang="de-DE" sz="2200" dirty="0" err="1"/>
              <a:t>together</a:t>
            </a:r>
            <a:r>
              <a:rPr lang="de-DE" sz="2200" dirty="0"/>
              <a:t>.</a:t>
            </a:r>
            <a:br>
              <a:rPr lang="de-DE" sz="2200" dirty="0"/>
            </a:br>
            <a:r>
              <a:rPr lang="de-DE" sz="2200" b="1" dirty="0" err="1"/>
              <a:t>Reducing</a:t>
            </a:r>
            <a:r>
              <a:rPr lang="de-DE" sz="2200" b="1" dirty="0"/>
              <a:t>:</a:t>
            </a:r>
            <a:r>
              <a:rPr lang="de-DE" sz="2200" dirty="0"/>
              <a:t> Aggregates and </a:t>
            </a:r>
            <a:r>
              <a:rPr lang="de-DE" sz="2200" dirty="0" err="1"/>
              <a:t>finalizes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output</a:t>
            </a:r>
            <a:r>
              <a:rPr lang="de-DE" sz="2200" dirty="0"/>
              <a:t>.</a:t>
            </a:r>
            <a:br>
              <a:rPr lang="de-DE" sz="2200" dirty="0"/>
            </a:br>
            <a:r>
              <a:rPr lang="de-DE" sz="2200" b="1" dirty="0"/>
              <a:t>Final Output:</a:t>
            </a:r>
            <a:r>
              <a:rPr lang="de-DE" sz="2200" dirty="0"/>
              <a:t> </a:t>
            </a:r>
            <a:r>
              <a:rPr lang="de-DE" sz="2200" dirty="0" err="1"/>
              <a:t>Stored</a:t>
            </a:r>
            <a:r>
              <a:rPr lang="de-DE" sz="2200" dirty="0"/>
              <a:t> in HDFS.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B351988-2BE6-9F6A-A4A2-1F8F9B3FA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807" y="2121408"/>
            <a:ext cx="6668117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1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A36E9-1171-1572-2463-4CF4006D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12" y="512645"/>
            <a:ext cx="9829800" cy="712384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Apache Spark vs. Apache Hadoop</a:t>
            </a:r>
            <a:endParaRPr lang="de-DE" sz="3600" dirty="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3E3C-C702-D23A-36AD-7057B151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35" y="1162050"/>
            <a:ext cx="3853487" cy="5048250"/>
          </a:xfrm>
        </p:spPr>
        <p:txBody>
          <a:bodyPr anchor="ctr">
            <a:normAutofit/>
          </a:bodyPr>
          <a:lstStyle/>
          <a:p>
            <a:r>
              <a:rPr lang="de-DE" sz="1700" dirty="0">
                <a:solidFill>
                  <a:schemeClr val="tx2"/>
                </a:solidFill>
              </a:rPr>
              <a:t>Cloud-</a:t>
            </a:r>
            <a:r>
              <a:rPr lang="de-DE" sz="1700" dirty="0" err="1">
                <a:solidFill>
                  <a:schemeClr val="tx2"/>
                </a:solidFill>
              </a:rPr>
              <a:t>based</a:t>
            </a:r>
            <a:r>
              <a:rPr lang="de-DE" sz="1700" dirty="0">
                <a:solidFill>
                  <a:schemeClr val="tx2"/>
                </a:solidFill>
              </a:rPr>
              <a:t> </a:t>
            </a:r>
            <a:r>
              <a:rPr lang="de-DE" sz="1700" dirty="0" err="1">
                <a:solidFill>
                  <a:schemeClr val="tx2"/>
                </a:solidFill>
              </a:rPr>
              <a:t>big</a:t>
            </a:r>
            <a:r>
              <a:rPr lang="de-DE" sz="1700" dirty="0">
                <a:solidFill>
                  <a:schemeClr val="tx2"/>
                </a:solidFill>
              </a:rPr>
              <a:t> </a:t>
            </a:r>
            <a:r>
              <a:rPr lang="de-DE" sz="1700" dirty="0" err="1">
                <a:solidFill>
                  <a:schemeClr val="tx2"/>
                </a:solidFill>
              </a:rPr>
              <a:t>data</a:t>
            </a:r>
            <a:r>
              <a:rPr lang="de-DE" sz="1700" dirty="0">
                <a:solidFill>
                  <a:schemeClr val="tx2"/>
                </a:solidFill>
              </a:rPr>
              <a:t> </a:t>
            </a:r>
            <a:r>
              <a:rPr lang="de-DE" sz="1700" dirty="0" err="1">
                <a:solidFill>
                  <a:schemeClr val="tx2"/>
                </a:solidFill>
              </a:rPr>
              <a:t>platforms</a:t>
            </a:r>
            <a:r>
              <a:rPr lang="de-DE" sz="1700" dirty="0">
                <a:solidFill>
                  <a:schemeClr val="tx2"/>
                </a:solidFill>
              </a:rPr>
              <a:t> (AWS, Azure, Google Cloud)</a:t>
            </a:r>
          </a:p>
          <a:p>
            <a:r>
              <a:rPr lang="de-DE" sz="1700" dirty="0">
                <a:solidFill>
                  <a:schemeClr val="tx2"/>
                </a:solidFill>
              </a:rPr>
              <a:t>More </a:t>
            </a:r>
            <a:r>
              <a:rPr lang="de-DE" sz="1700" dirty="0" err="1">
                <a:solidFill>
                  <a:schemeClr val="tx2"/>
                </a:solidFill>
              </a:rPr>
              <a:t>use</a:t>
            </a:r>
            <a:r>
              <a:rPr lang="de-DE" sz="1700" dirty="0">
                <a:solidFill>
                  <a:schemeClr val="tx2"/>
                </a:solidFill>
              </a:rPr>
              <a:t> </a:t>
            </a:r>
            <a:r>
              <a:rPr lang="de-DE" sz="1700" dirty="0" err="1">
                <a:solidFill>
                  <a:schemeClr val="tx2"/>
                </a:solidFill>
              </a:rPr>
              <a:t>of</a:t>
            </a:r>
            <a:r>
              <a:rPr lang="de-DE" sz="1700" dirty="0">
                <a:solidFill>
                  <a:schemeClr val="tx2"/>
                </a:solidFill>
              </a:rPr>
              <a:t> </a:t>
            </a:r>
            <a:r>
              <a:rPr lang="de-DE" sz="1700" b="1" dirty="0">
                <a:solidFill>
                  <a:schemeClr val="tx2"/>
                </a:solidFill>
              </a:rPr>
              <a:t>Spark </a:t>
            </a:r>
            <a:r>
              <a:rPr lang="de-DE" sz="1700" b="1" dirty="0" err="1">
                <a:solidFill>
                  <a:schemeClr val="tx2"/>
                </a:solidFill>
              </a:rPr>
              <a:t>over</a:t>
            </a:r>
            <a:r>
              <a:rPr lang="de-DE" sz="1700" b="1" dirty="0">
                <a:solidFill>
                  <a:schemeClr val="tx2"/>
                </a:solidFill>
              </a:rPr>
              <a:t> MapReduce</a:t>
            </a:r>
            <a:br>
              <a:rPr lang="de-DE" sz="1700" dirty="0">
                <a:solidFill>
                  <a:schemeClr val="tx2"/>
                </a:solidFill>
              </a:rPr>
            </a:br>
            <a:r>
              <a:rPr lang="de-DE" sz="1700" dirty="0">
                <a:solidFill>
                  <a:schemeClr val="tx2"/>
                </a:solidFill>
              </a:rPr>
              <a:t> </a:t>
            </a:r>
            <a:r>
              <a:rPr lang="de-DE" sz="1700" b="1" dirty="0">
                <a:solidFill>
                  <a:schemeClr val="tx2"/>
                </a:solidFill>
              </a:rPr>
              <a:t>HDFS </a:t>
            </a:r>
            <a:r>
              <a:rPr lang="de-DE" sz="1700" b="1" dirty="0" err="1">
                <a:solidFill>
                  <a:schemeClr val="tx2"/>
                </a:solidFill>
              </a:rPr>
              <a:t>is</a:t>
            </a:r>
            <a:r>
              <a:rPr lang="de-DE" sz="1700" b="1" dirty="0">
                <a:solidFill>
                  <a:schemeClr val="tx2"/>
                </a:solidFill>
              </a:rPr>
              <a:t> still </a:t>
            </a:r>
            <a:r>
              <a:rPr lang="de-DE" sz="1700" b="1" dirty="0" err="1">
                <a:solidFill>
                  <a:schemeClr val="tx2"/>
                </a:solidFill>
              </a:rPr>
              <a:t>used</a:t>
            </a:r>
            <a:r>
              <a:rPr lang="de-DE" sz="1700" b="1" dirty="0">
                <a:solidFill>
                  <a:schemeClr val="tx2"/>
                </a:solidFill>
              </a:rPr>
              <a:t> </a:t>
            </a:r>
            <a:r>
              <a:rPr lang="de-DE" sz="1700" b="1" dirty="0" err="1">
                <a:solidFill>
                  <a:schemeClr val="tx2"/>
                </a:solidFill>
              </a:rPr>
              <a:t>for</a:t>
            </a:r>
            <a:r>
              <a:rPr lang="de-DE" sz="1700" b="1" dirty="0">
                <a:solidFill>
                  <a:schemeClr val="tx2"/>
                </a:solidFill>
              </a:rPr>
              <a:t> </a:t>
            </a:r>
            <a:r>
              <a:rPr lang="de-DE" sz="1700" b="1" dirty="0" err="1">
                <a:solidFill>
                  <a:schemeClr val="tx2"/>
                </a:solidFill>
              </a:rPr>
              <a:t>storage</a:t>
            </a:r>
            <a:r>
              <a:rPr lang="de-DE" sz="1700" dirty="0">
                <a:solidFill>
                  <a:schemeClr val="tx2"/>
                </a:solidFill>
              </a:rPr>
              <a:t> but alternatives like Amazon S3 and </a:t>
            </a:r>
            <a:r>
              <a:rPr lang="de-DE" sz="1700" dirty="0" err="1">
                <a:solidFill>
                  <a:schemeClr val="tx2"/>
                </a:solidFill>
              </a:rPr>
              <a:t>Databricks</a:t>
            </a:r>
            <a:r>
              <a:rPr lang="de-DE" sz="1700" dirty="0">
                <a:solidFill>
                  <a:schemeClr val="tx2"/>
                </a:solidFill>
              </a:rPr>
              <a:t> Delta Lake </a:t>
            </a:r>
            <a:r>
              <a:rPr lang="de-DE" sz="1700" dirty="0" err="1">
                <a:solidFill>
                  <a:schemeClr val="tx2"/>
                </a:solidFill>
              </a:rPr>
              <a:t>are</a:t>
            </a:r>
            <a:r>
              <a:rPr lang="de-DE" sz="1700" dirty="0">
                <a:solidFill>
                  <a:schemeClr val="tx2"/>
                </a:solidFill>
              </a:rPr>
              <a:t> </a:t>
            </a:r>
            <a:r>
              <a:rPr lang="de-DE" sz="1700" dirty="0" err="1">
                <a:solidFill>
                  <a:schemeClr val="tx2"/>
                </a:solidFill>
              </a:rPr>
              <a:t>growing</a:t>
            </a:r>
            <a:endParaRPr lang="de-DE" sz="1700" dirty="0">
              <a:solidFill>
                <a:schemeClr val="tx2"/>
              </a:solidFill>
            </a:endParaRPr>
          </a:p>
          <a:p>
            <a:r>
              <a:rPr lang="en-US" sz="1700" dirty="0">
                <a:solidFill>
                  <a:schemeClr val="tx2"/>
                </a:solidFill>
              </a:rPr>
              <a:t>Hadoop’s MapReduce component is becoming outdated, but HDFS and YARN are still widely used.</a:t>
            </a:r>
            <a:endParaRPr lang="de-DE" sz="1700" dirty="0">
              <a:solidFill>
                <a:schemeClr val="tx2"/>
              </a:solidFill>
            </a:endParaRPr>
          </a:p>
          <a:p>
            <a:r>
              <a:rPr lang="de-DE" sz="1700" b="1" dirty="0">
                <a:solidFill>
                  <a:schemeClr val="tx2"/>
                </a:solidFill>
              </a:rPr>
              <a:t>So, Spark </a:t>
            </a:r>
            <a:r>
              <a:rPr lang="de-DE" sz="1700" b="1" dirty="0" err="1">
                <a:solidFill>
                  <a:schemeClr val="tx2"/>
                </a:solidFill>
              </a:rPr>
              <a:t>is</a:t>
            </a:r>
            <a:r>
              <a:rPr lang="de-DE" sz="1700" b="1" dirty="0">
                <a:solidFill>
                  <a:schemeClr val="tx2"/>
                </a:solidFill>
              </a:rPr>
              <a:t> not </a:t>
            </a:r>
            <a:r>
              <a:rPr lang="de-DE" sz="1700" b="1" dirty="0" err="1">
                <a:solidFill>
                  <a:schemeClr val="tx2"/>
                </a:solidFill>
              </a:rPr>
              <a:t>replacing</a:t>
            </a:r>
            <a:r>
              <a:rPr lang="de-DE" sz="1700" b="1" dirty="0">
                <a:solidFill>
                  <a:schemeClr val="tx2"/>
                </a:solidFill>
              </a:rPr>
              <a:t> Hadoop </a:t>
            </a:r>
            <a:r>
              <a:rPr lang="de-DE" sz="1700" b="1" dirty="0" err="1">
                <a:solidFill>
                  <a:schemeClr val="tx2"/>
                </a:solidFill>
              </a:rPr>
              <a:t>completely</a:t>
            </a:r>
            <a:r>
              <a:rPr lang="de-DE" sz="1700" b="1" dirty="0">
                <a:solidFill>
                  <a:schemeClr val="tx2"/>
                </a:solidFill>
              </a:rPr>
              <a:t>—</a:t>
            </a:r>
            <a:r>
              <a:rPr lang="de-DE" sz="1700" b="1" dirty="0" err="1">
                <a:solidFill>
                  <a:schemeClr val="tx2"/>
                </a:solidFill>
              </a:rPr>
              <a:t>it's</a:t>
            </a:r>
            <a:r>
              <a:rPr lang="de-DE" sz="1700" b="1" dirty="0">
                <a:solidFill>
                  <a:schemeClr val="tx2"/>
                </a:solidFill>
              </a:rPr>
              <a:t> </a:t>
            </a:r>
            <a:r>
              <a:rPr lang="de-DE" sz="1700" b="1" dirty="0" err="1">
                <a:solidFill>
                  <a:schemeClr val="tx2"/>
                </a:solidFill>
              </a:rPr>
              <a:t>replacing</a:t>
            </a:r>
            <a:r>
              <a:rPr lang="de-DE" sz="1700" b="1" dirty="0">
                <a:solidFill>
                  <a:schemeClr val="tx2"/>
                </a:solidFill>
              </a:rPr>
              <a:t> Hadoop MapReduce, but </a:t>
            </a:r>
            <a:r>
              <a:rPr lang="de-DE" sz="1700" b="1" dirty="0" err="1">
                <a:solidFill>
                  <a:schemeClr val="tx2"/>
                </a:solidFill>
              </a:rPr>
              <a:t>Hadoop's</a:t>
            </a:r>
            <a:r>
              <a:rPr lang="de-DE" sz="1700" b="1" dirty="0">
                <a:solidFill>
                  <a:schemeClr val="tx2"/>
                </a:solidFill>
              </a:rPr>
              <a:t> </a:t>
            </a:r>
            <a:r>
              <a:rPr lang="de-DE" sz="1700" b="1" dirty="0" err="1">
                <a:solidFill>
                  <a:schemeClr val="tx2"/>
                </a:solidFill>
              </a:rPr>
              <a:t>storage</a:t>
            </a:r>
            <a:r>
              <a:rPr lang="de-DE" sz="1700" b="1" dirty="0">
                <a:solidFill>
                  <a:schemeClr val="tx2"/>
                </a:solidFill>
              </a:rPr>
              <a:t> (HDFS) </a:t>
            </a:r>
            <a:r>
              <a:rPr lang="de-DE" sz="1700" b="1" dirty="0" err="1">
                <a:solidFill>
                  <a:schemeClr val="tx2"/>
                </a:solidFill>
              </a:rPr>
              <a:t>is</a:t>
            </a:r>
            <a:r>
              <a:rPr lang="de-DE" sz="1700" b="1" dirty="0">
                <a:solidFill>
                  <a:schemeClr val="tx2"/>
                </a:solidFill>
              </a:rPr>
              <a:t> still </a:t>
            </a:r>
            <a:r>
              <a:rPr lang="de-DE" sz="1700" b="1" dirty="0" err="1">
                <a:solidFill>
                  <a:schemeClr val="tx2"/>
                </a:solidFill>
              </a:rPr>
              <a:t>widely</a:t>
            </a:r>
            <a:r>
              <a:rPr lang="de-DE" sz="1700" b="1" dirty="0">
                <a:solidFill>
                  <a:schemeClr val="tx2"/>
                </a:solidFill>
              </a:rPr>
              <a:t> </a:t>
            </a:r>
            <a:r>
              <a:rPr lang="de-DE" sz="1700" b="1" dirty="0" err="1">
                <a:solidFill>
                  <a:schemeClr val="tx2"/>
                </a:solidFill>
              </a:rPr>
              <a:t>used</a:t>
            </a:r>
            <a:r>
              <a:rPr lang="de-DE" sz="1700" b="1" dirty="0">
                <a:solidFill>
                  <a:schemeClr val="tx2"/>
                </a:solidFill>
              </a:rPr>
              <a:t>.</a:t>
            </a:r>
            <a:endParaRPr lang="de-DE" sz="1700" dirty="0">
              <a:solidFill>
                <a:schemeClr val="tx2"/>
              </a:solidFill>
            </a:endParaRPr>
          </a:p>
          <a:p>
            <a:endParaRPr lang="de-DE" sz="17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0A98849-3437-91A8-F6F8-6AB7A2A3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73" y="1737673"/>
            <a:ext cx="7786505" cy="41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7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AD31-A26E-E298-24FF-FD9AE32D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80DA-BE2F-645E-9B8F-CFBBB1A2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0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4" name="Rectangle 210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05" name="Arc 210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6" name="Freeform: Shape 210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764AEC5-C40A-8F2A-C329-61FAEE40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9" r="-1" b="5370"/>
          <a:stretch/>
        </p:blipFill>
        <p:spPr bwMode="auto">
          <a:xfrm>
            <a:off x="95856" y="2289590"/>
            <a:ext cx="8026715" cy="306346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CD14FB-2E8F-633C-C612-C25553E78946}"/>
              </a:ext>
            </a:extLst>
          </p:cNvPr>
          <p:cNvSpPr txBox="1"/>
          <p:nvPr/>
        </p:nvSpPr>
        <p:spPr>
          <a:xfrm>
            <a:off x="8187125" y="1872625"/>
            <a:ext cx="3590925" cy="4192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effectLst/>
              </a:rPr>
              <a:t>Between 2003 and 2004, Google published the papers on GFS (Google File System) and MapReduce.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de-DE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effectLst/>
              </a:rPr>
              <a:t>Around the same time, Yahoo! was developing an open-source web search engine called “</a:t>
            </a:r>
            <a:r>
              <a:rPr kumimoji="0" lang="en-US" altLang="de-DE" b="0" i="0" u="none" strike="noStrike" cap="none" normalizeH="0" baseline="0" dirty="0" err="1">
                <a:ln>
                  <a:noFill/>
                </a:ln>
                <a:effectLst/>
              </a:rPr>
              <a:t>Nutch</a:t>
            </a:r>
            <a:r>
              <a:rPr kumimoji="0" lang="en-US" altLang="de-DE" b="0" i="0" u="none" strike="noStrike" cap="none" normalizeH="0" baseline="0" dirty="0">
                <a:ln>
                  <a:noFill/>
                </a:ln>
                <a:effectLst/>
              </a:rPr>
              <a:t>.”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de-DE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effectLst/>
              </a:rPr>
              <a:t>In 2006, Hadoop’s core development was led by Doug Cutting and Tom White.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de-DE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b="0" i="0" u="none" strike="noStrike" cap="none" normalizeH="0" baseline="0" dirty="0">
                <a:ln>
                  <a:noFill/>
                </a:ln>
                <a:effectLst/>
              </a:rPr>
              <a:t>Since then, Hadoop has continued to evolve. </a:t>
            </a:r>
          </a:p>
        </p:txBody>
      </p:sp>
    </p:spTree>
    <p:extLst>
      <p:ext uri="{BB962C8B-B14F-4D97-AF65-F5344CB8AC3E}">
        <p14:creationId xmlns:p14="http://schemas.microsoft.com/office/powerpoint/2010/main" val="235479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F8672-A12E-D2C0-8899-01FF03E0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Hadoop name ?</a:t>
            </a:r>
          </a:p>
        </p:txBody>
      </p:sp>
      <p:sp>
        <p:nvSpPr>
          <p:cNvPr id="308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95" name="Content Placeholder 4">
            <a:extLst>
              <a:ext uri="{FF2B5EF4-FFF2-40B4-BE49-F238E27FC236}">
                <a16:creationId xmlns:a16="http://schemas.microsoft.com/office/drawing/2014/main" id="{A8A48056-DFF3-43A9-079A-D44C144357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7" name="Picture 5">
            <a:extLst>
              <a:ext uri="{FF2B5EF4-FFF2-40B4-BE49-F238E27FC236}">
                <a16:creationId xmlns:a16="http://schemas.microsoft.com/office/drawing/2014/main" id="{C8C26AB5-163D-4E50-AC8B-0A9547E9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7" r="18568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33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5DA7C-46A5-8B7A-B31C-EB94CAEC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Hadoop ? </a:t>
            </a:r>
            <a:endParaRPr lang="de-DE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F9DD9ED-1E5B-070E-05DD-45573362C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7786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88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A2E-7175-0846-1A09-EE2EFFFA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1" y="129384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 Ecosystem</a:t>
            </a:r>
            <a:endParaRPr lang="de-DE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ECAF24A-1F77-3F01-2579-E242A5E6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1" y="674592"/>
            <a:ext cx="11720804" cy="613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C2BF0A-AB11-5B2C-AE36-48DB57E1D14C}"/>
              </a:ext>
            </a:extLst>
          </p:cNvPr>
          <p:cNvSpPr txBox="1">
            <a:spLocks/>
          </p:cNvSpPr>
          <p:nvPr/>
        </p:nvSpPr>
        <p:spPr>
          <a:xfrm>
            <a:off x="663191" y="6469138"/>
            <a:ext cx="10363978" cy="388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Source:https</a:t>
            </a:r>
            <a:r>
              <a:rPr lang="en-US" sz="1400" dirty="0"/>
              <a:t>://data-</a:t>
            </a:r>
            <a:r>
              <a:rPr lang="en-US" sz="1400" dirty="0" err="1"/>
              <a:t>flair.training</a:t>
            </a:r>
            <a:r>
              <a:rPr lang="en-US" sz="1400" dirty="0"/>
              <a:t>/blogs/wp-content/uploads/sites/2/2017/04/Hadoop-Ecosystem-2-01.jpg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386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2" name="Rectangle 615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C9A17-122A-4D37-240C-824287DB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000" dirty="0" err="1"/>
              <a:t>Introduction</a:t>
            </a:r>
            <a:r>
              <a:rPr lang="de-DE" sz="5000" dirty="0"/>
              <a:t> </a:t>
            </a:r>
            <a:r>
              <a:rPr lang="de-DE" sz="5000" dirty="0" err="1"/>
              <a:t>to</a:t>
            </a:r>
            <a:r>
              <a:rPr lang="de-DE" sz="5000" dirty="0"/>
              <a:t> HDFS</a:t>
            </a:r>
          </a:p>
        </p:txBody>
      </p:sp>
      <p:sp>
        <p:nvSpPr>
          <p:cNvPr id="615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BA6A3-4CDC-A3E8-E0A7-FBD8E3A53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34128" cy="38895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A distributed file system used in Hadoop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Stores </a:t>
            </a:r>
            <a:r>
              <a:rPr lang="en-US" sz="1700" b="1" dirty="0"/>
              <a:t>large</a:t>
            </a:r>
            <a:r>
              <a:rPr lang="en-US" sz="1700" dirty="0"/>
              <a:t> data across multiple machines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Designed for </a:t>
            </a:r>
            <a:r>
              <a:rPr lang="en-US" sz="1700" b="1" dirty="0"/>
              <a:t>fault tolerance</a:t>
            </a:r>
            <a:r>
              <a:rPr lang="en-US" sz="1700" dirty="0"/>
              <a:t> and </a:t>
            </a:r>
            <a:r>
              <a:rPr lang="en-US" sz="1700" b="1" dirty="0"/>
              <a:t>scalability</a:t>
            </a:r>
            <a:endParaRPr lang="en-US" sz="1700" dirty="0"/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sz="1700" dirty="0"/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700" dirty="0"/>
              <a:t> Handles </a:t>
            </a:r>
            <a:r>
              <a:rPr lang="en-US" sz="1700" b="1" dirty="0"/>
              <a:t>Big Data</a:t>
            </a:r>
            <a:r>
              <a:rPr lang="en-US" sz="1700" dirty="0"/>
              <a:t> efficiently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700" dirty="0"/>
              <a:t> Works on </a:t>
            </a:r>
            <a:r>
              <a:rPr lang="en-US" sz="1700" b="1" dirty="0"/>
              <a:t>commodity hardware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700" dirty="0"/>
              <a:t> Provides </a:t>
            </a:r>
            <a:r>
              <a:rPr lang="en-US" sz="1700" b="1" dirty="0"/>
              <a:t>high throughput</a:t>
            </a:r>
            <a:r>
              <a:rPr lang="en-US" sz="1700" dirty="0"/>
              <a:t> for data access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700" dirty="0"/>
              <a:t> Uses </a:t>
            </a:r>
            <a:r>
              <a:rPr lang="en-US" sz="1700" b="1" dirty="0"/>
              <a:t>replication</a:t>
            </a:r>
            <a:r>
              <a:rPr lang="en-US" sz="1700" dirty="0"/>
              <a:t> to prevent data loss</a:t>
            </a:r>
            <a:endParaRPr kumimoji="0" lang="de-DE" altLang="de-D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149" name="Picture 5" descr="The overview of the Hadoop Distributed File System (HDFS).">
            <a:extLst>
              <a:ext uri="{FF2B5EF4-FFF2-40B4-BE49-F238E27FC236}">
                <a16:creationId xmlns:a16="http://schemas.microsoft.com/office/drawing/2014/main" id="{865178C3-BE99-25F4-E19A-656DF5F62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88" y="1593110"/>
            <a:ext cx="6878181" cy="362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9F68F-1687-EAB5-8D32-277DFD9658B7}"/>
              </a:ext>
            </a:extLst>
          </p:cNvPr>
          <p:cNvSpPr txBox="1"/>
          <p:nvPr/>
        </p:nvSpPr>
        <p:spPr>
          <a:xfrm>
            <a:off x="5217232" y="5638048"/>
            <a:ext cx="6974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Jianbo</a:t>
            </a:r>
            <a:r>
              <a:rPr lang="en-US" sz="1000" dirty="0"/>
              <a:t>, Zhang &amp; Ye, </a:t>
            </a:r>
            <a:r>
              <a:rPr lang="en-US" sz="1000" dirty="0" err="1"/>
              <a:t>Zhuangzhuang</a:t>
            </a:r>
            <a:r>
              <a:rPr lang="en-US" sz="1000" dirty="0"/>
              <a:t> &amp; Zheng, Kai. (2021). A Parallel Computing Approach to Spatial Neighboring Analysis of Large Amounts of Terrain Data Using Spark. Sensors. 21. 365. 10.3390/s21020365.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553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441F-E52B-CFEE-B875-589B9544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Main Components: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6904-B2BD-C1D7-D27C-82548C4A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979714"/>
            <a:ext cx="3890865" cy="573832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br>
              <a:rPr lang="de-DE" dirty="0"/>
            </a:br>
            <a:r>
              <a:rPr lang="de-DE" sz="4000" dirty="0"/>
              <a:t>1️⃣ </a:t>
            </a:r>
            <a:r>
              <a:rPr lang="de-DE" sz="4000" b="1" dirty="0" err="1"/>
              <a:t>Namenode</a:t>
            </a:r>
            <a:r>
              <a:rPr lang="de-DE" sz="4000" dirty="0"/>
              <a:t> 📌 (Master)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 err="1"/>
              <a:t>Manages</a:t>
            </a:r>
            <a:r>
              <a:rPr lang="de-DE" sz="4000" dirty="0"/>
              <a:t> </a:t>
            </a:r>
            <a:r>
              <a:rPr lang="de-DE" sz="4000" dirty="0" err="1"/>
              <a:t>file</a:t>
            </a:r>
            <a:r>
              <a:rPr lang="de-DE" sz="4000" dirty="0"/>
              <a:t> </a:t>
            </a:r>
            <a:r>
              <a:rPr lang="de-DE" sz="4000" dirty="0" err="1"/>
              <a:t>system</a:t>
            </a:r>
            <a:r>
              <a:rPr lang="de-DE" sz="4000" dirty="0"/>
              <a:t> </a:t>
            </a:r>
            <a:r>
              <a:rPr lang="de-DE" sz="4000" dirty="0" err="1"/>
              <a:t>metadata</a:t>
            </a:r>
            <a:endParaRPr lang="de-D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 err="1"/>
              <a:t>Keeps</a:t>
            </a:r>
            <a:r>
              <a:rPr lang="de-DE" sz="4000" dirty="0"/>
              <a:t> track </a:t>
            </a:r>
            <a:r>
              <a:rPr lang="de-DE" sz="4000" dirty="0" err="1"/>
              <a:t>of</a:t>
            </a:r>
            <a:r>
              <a:rPr lang="de-DE" sz="4000" dirty="0"/>
              <a:t> </a:t>
            </a:r>
            <a:r>
              <a:rPr lang="de-DE" sz="4000" dirty="0" err="1"/>
              <a:t>file</a:t>
            </a:r>
            <a:r>
              <a:rPr lang="de-DE" sz="4000" dirty="0"/>
              <a:t> </a:t>
            </a:r>
            <a:r>
              <a:rPr lang="de-DE" sz="4000" dirty="0" err="1"/>
              <a:t>locations</a:t>
            </a:r>
            <a:endParaRPr lang="de-DE" sz="4000" dirty="0"/>
          </a:p>
          <a:p>
            <a:pPr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dirty="0"/>
              <a:t>2️⃣ </a:t>
            </a:r>
            <a:r>
              <a:rPr lang="de-DE" sz="4000" b="1" dirty="0" err="1"/>
              <a:t>Datanodes</a:t>
            </a:r>
            <a:r>
              <a:rPr lang="de-DE" sz="4000" dirty="0"/>
              <a:t> 📦 (Workers)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Store </a:t>
            </a:r>
            <a:r>
              <a:rPr lang="de-DE" sz="4000" dirty="0" err="1"/>
              <a:t>actual</a:t>
            </a:r>
            <a:r>
              <a:rPr lang="de-DE" sz="4000" dirty="0"/>
              <a:t> </a:t>
            </a:r>
            <a:r>
              <a:rPr lang="de-DE" sz="4000" dirty="0" err="1"/>
              <a:t>data</a:t>
            </a:r>
            <a:endParaRPr lang="de-D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Report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Namenode</a:t>
            </a:r>
            <a:endParaRPr lang="de-DE" sz="4000" dirty="0"/>
          </a:p>
          <a:p>
            <a:pPr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dirty="0"/>
              <a:t>3️⃣ </a:t>
            </a:r>
            <a:r>
              <a:rPr lang="de-DE" sz="4000" b="1" dirty="0" err="1"/>
              <a:t>Secondary</a:t>
            </a:r>
            <a:r>
              <a:rPr lang="de-DE" sz="4000" b="1" dirty="0"/>
              <a:t> </a:t>
            </a:r>
            <a:r>
              <a:rPr lang="de-DE" sz="4000" b="1" dirty="0" err="1"/>
              <a:t>Namenode</a:t>
            </a:r>
            <a:r>
              <a:rPr lang="de-DE" sz="4000" dirty="0"/>
              <a:t> 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Not a </a:t>
            </a:r>
            <a:r>
              <a:rPr lang="de-DE" sz="4000" dirty="0" err="1"/>
              <a:t>backup</a:t>
            </a:r>
            <a:r>
              <a:rPr lang="de-DE" sz="4000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 err="1"/>
              <a:t>Merges</a:t>
            </a:r>
            <a:r>
              <a:rPr lang="de-DE" sz="4000" dirty="0"/>
              <a:t> </a:t>
            </a:r>
            <a:r>
              <a:rPr lang="de-DE" sz="4000" dirty="0" err="1"/>
              <a:t>filesystem</a:t>
            </a:r>
            <a:r>
              <a:rPr lang="de-DE" sz="4000" dirty="0"/>
              <a:t> </a:t>
            </a:r>
            <a:r>
              <a:rPr lang="de-DE" sz="4000" dirty="0" err="1"/>
              <a:t>changes</a:t>
            </a:r>
            <a:endParaRPr lang="de-DE" sz="4000" dirty="0"/>
          </a:p>
          <a:p>
            <a:pPr marL="0" indent="0">
              <a:buNone/>
            </a:pPr>
            <a:endParaRPr lang="de-DE" sz="4000" dirty="0"/>
          </a:p>
          <a:p>
            <a:r>
              <a:rPr lang="de-DE" sz="4000" dirty="0"/>
              <a:t>📌 </a:t>
            </a:r>
            <a:r>
              <a:rPr lang="de-DE" sz="4000" b="1" dirty="0" err="1"/>
              <a:t>How</a:t>
            </a:r>
            <a:r>
              <a:rPr lang="de-DE" sz="4000" b="1" dirty="0"/>
              <a:t> </a:t>
            </a:r>
            <a:r>
              <a:rPr lang="de-DE" sz="4000" b="1" dirty="0" err="1"/>
              <a:t>it</a:t>
            </a:r>
            <a:r>
              <a:rPr lang="de-DE" sz="4000" b="1" dirty="0"/>
              <a:t> Works?</a:t>
            </a:r>
            <a:endParaRPr lang="de-D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4000" b="1" dirty="0"/>
              <a:t>Files </a:t>
            </a:r>
            <a:r>
              <a:rPr lang="de-DE" sz="4000" b="1" dirty="0" err="1"/>
              <a:t>split</a:t>
            </a:r>
            <a:r>
              <a:rPr lang="de-DE" sz="4000" dirty="0"/>
              <a:t> </a:t>
            </a:r>
            <a:r>
              <a:rPr lang="de-DE" sz="4000" dirty="0" err="1"/>
              <a:t>into</a:t>
            </a:r>
            <a:r>
              <a:rPr lang="de-DE" sz="4000" dirty="0"/>
              <a:t> </a:t>
            </a:r>
            <a:r>
              <a:rPr lang="de-DE" sz="4000" dirty="0" err="1"/>
              <a:t>blocks</a:t>
            </a:r>
            <a:r>
              <a:rPr lang="de-DE" sz="4000" dirty="0"/>
              <a:t> (</a:t>
            </a:r>
            <a:r>
              <a:rPr lang="de-DE" sz="4000" dirty="0" err="1"/>
              <a:t>default</a:t>
            </a:r>
            <a:r>
              <a:rPr lang="de-DE" sz="4000" dirty="0"/>
              <a:t>: </a:t>
            </a:r>
            <a:r>
              <a:rPr lang="de-DE" sz="4000" b="1" dirty="0"/>
              <a:t>128MB </a:t>
            </a:r>
            <a:r>
              <a:rPr lang="de-DE" sz="4000" b="1" dirty="0" err="1"/>
              <a:t>or</a:t>
            </a:r>
            <a:r>
              <a:rPr lang="de-DE" sz="4000" b="1" dirty="0"/>
              <a:t> 256MB</a:t>
            </a:r>
            <a:r>
              <a:rPr lang="de-DE" sz="4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Blocks </a:t>
            </a:r>
            <a:r>
              <a:rPr lang="de-DE" sz="4000" dirty="0" err="1"/>
              <a:t>are</a:t>
            </a:r>
            <a:r>
              <a:rPr lang="de-DE" sz="4000" dirty="0"/>
              <a:t> </a:t>
            </a:r>
            <a:r>
              <a:rPr lang="de-DE" sz="4000" b="1" dirty="0" err="1"/>
              <a:t>replicated</a:t>
            </a:r>
            <a:r>
              <a:rPr lang="de-DE" sz="4000" dirty="0"/>
              <a:t> (</a:t>
            </a:r>
            <a:r>
              <a:rPr lang="de-DE" sz="4000" dirty="0" err="1"/>
              <a:t>default</a:t>
            </a:r>
            <a:r>
              <a:rPr lang="de-DE" sz="4000" dirty="0"/>
              <a:t>: </a:t>
            </a:r>
            <a:r>
              <a:rPr lang="de-DE" sz="4000" b="1" dirty="0"/>
              <a:t>3 </a:t>
            </a:r>
            <a:r>
              <a:rPr lang="de-DE" sz="4000" b="1" dirty="0" err="1"/>
              <a:t>copies</a:t>
            </a:r>
            <a:r>
              <a:rPr lang="de-DE" sz="4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Each block is </a:t>
            </a:r>
            <a:r>
              <a:rPr lang="en-US" sz="4000" b="1" dirty="0"/>
              <a:t>replicated</a:t>
            </a:r>
            <a:r>
              <a:rPr lang="en-US" sz="4000" dirty="0"/>
              <a:t> for fault tolerance</a:t>
            </a:r>
            <a:endParaRPr lang="de-DE" sz="4000" dirty="0"/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335E6-DA0C-433F-966C-725F6D025D7B}"/>
              </a:ext>
            </a:extLst>
          </p:cNvPr>
          <p:cNvSpPr txBox="1"/>
          <p:nvPr/>
        </p:nvSpPr>
        <p:spPr>
          <a:xfrm>
            <a:off x="4438651" y="6443679"/>
            <a:ext cx="6170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Source:https</a:t>
            </a:r>
            <a:r>
              <a:rPr lang="en-US" sz="1600" dirty="0"/>
              <a:t>://library.fiveable.me</a:t>
            </a:r>
            <a:endParaRPr lang="de-DE" sz="1600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0B95FA3D-A905-8878-F6F2-9C79329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250" y="1175802"/>
            <a:ext cx="7410310" cy="51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792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6DDC-7D68-C2B6-84BA-EF25182E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HDFS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F2B328-FF0B-3556-9065-FF0D4C6A1B21}"/>
              </a:ext>
            </a:extLst>
          </p:cNvPr>
          <p:cNvSpPr txBox="1"/>
          <p:nvPr/>
        </p:nvSpPr>
        <p:spPr>
          <a:xfrm>
            <a:off x="618931" y="169068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📝 </a:t>
            </a:r>
            <a:r>
              <a:rPr lang="de-DE" b="1" dirty="0" err="1"/>
              <a:t>How</a:t>
            </a:r>
            <a:r>
              <a:rPr lang="de-DE" b="1" dirty="0"/>
              <a:t> Reading Works?</a:t>
            </a:r>
            <a:br>
              <a:rPr lang="de-DE" dirty="0"/>
            </a:br>
            <a:r>
              <a:rPr lang="de-DE" dirty="0"/>
              <a:t>1️⃣ Client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b="1" dirty="0" err="1"/>
              <a:t>Namenode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location</a:t>
            </a:r>
            <a:br>
              <a:rPr lang="de-DE" dirty="0"/>
            </a:br>
            <a:r>
              <a:rPr lang="de-DE" dirty="0"/>
              <a:t>2️⃣ </a:t>
            </a:r>
            <a:r>
              <a:rPr lang="de-DE" dirty="0" err="1"/>
              <a:t>Namenode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b="1" dirty="0"/>
              <a:t>block </a:t>
            </a:r>
            <a:r>
              <a:rPr lang="de-DE" b="1" dirty="0" err="1"/>
              <a:t>locations</a:t>
            </a:r>
            <a:br>
              <a:rPr lang="de-DE" dirty="0"/>
            </a:br>
            <a:r>
              <a:rPr lang="de-DE" dirty="0"/>
              <a:t>3️⃣ Client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Datanodes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📝 </a:t>
            </a:r>
            <a:r>
              <a:rPr lang="de-DE" b="1" dirty="0" err="1"/>
              <a:t>How</a:t>
            </a:r>
            <a:r>
              <a:rPr lang="de-DE" b="1" dirty="0"/>
              <a:t> Writing Works?</a:t>
            </a:r>
            <a:br>
              <a:rPr lang="de-DE" dirty="0"/>
            </a:br>
            <a:r>
              <a:rPr lang="de-DE" dirty="0"/>
              <a:t>1️⃣ Client </a:t>
            </a:r>
            <a:r>
              <a:rPr lang="de-DE" dirty="0" err="1"/>
              <a:t>asks</a:t>
            </a:r>
            <a:r>
              <a:rPr lang="de-DE" dirty="0"/>
              <a:t> </a:t>
            </a:r>
            <a:r>
              <a:rPr lang="de-DE" b="1" dirty="0" err="1"/>
              <a:t>Namenode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creation</a:t>
            </a:r>
            <a:br>
              <a:rPr lang="de-DE" dirty="0"/>
            </a:br>
            <a:r>
              <a:rPr lang="de-DE" dirty="0"/>
              <a:t>2️⃣ File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split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b="1" dirty="0" err="1"/>
              <a:t>blocks</a:t>
            </a:r>
            <a:br>
              <a:rPr lang="de-DE" dirty="0"/>
            </a:br>
            <a:r>
              <a:rPr lang="de-DE" dirty="0"/>
              <a:t>3️⃣ Blocks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written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multiple </a:t>
            </a:r>
            <a:r>
              <a:rPr lang="de-DE" dirty="0" err="1"/>
              <a:t>Datanodes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84E433-4BB1-14B2-80A1-BBB12D55025C}"/>
              </a:ext>
            </a:extLst>
          </p:cNvPr>
          <p:cNvSpPr txBox="1"/>
          <p:nvPr/>
        </p:nvSpPr>
        <p:spPr>
          <a:xfrm>
            <a:off x="5296503" y="3874650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✔️ </a:t>
            </a:r>
            <a:r>
              <a:rPr lang="de-DE" b="1" dirty="0"/>
              <a:t>Advantages:</a:t>
            </a:r>
            <a:br>
              <a:rPr lang="de-DE" dirty="0"/>
            </a:br>
            <a:r>
              <a:rPr lang="de-DE" dirty="0"/>
              <a:t>✅ </a:t>
            </a:r>
            <a:r>
              <a:rPr lang="de-DE" b="1" dirty="0" err="1"/>
              <a:t>Scalability</a:t>
            </a:r>
            <a:r>
              <a:rPr lang="de-DE" b="1" dirty="0"/>
              <a:t>:</a:t>
            </a:r>
            <a:r>
              <a:rPr lang="de-DE" dirty="0"/>
              <a:t> Handles </a:t>
            </a:r>
            <a:r>
              <a:rPr lang="de-DE" dirty="0" err="1"/>
              <a:t>petabytes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dirty="0"/>
              <a:t>✅ </a:t>
            </a:r>
            <a:r>
              <a:rPr lang="de-DE" b="1" dirty="0"/>
              <a:t>Fault </a:t>
            </a:r>
            <a:r>
              <a:rPr lang="de-DE" b="1" dirty="0" err="1"/>
              <a:t>Tolerance</a:t>
            </a:r>
            <a:r>
              <a:rPr lang="de-DE" b="1" dirty="0"/>
              <a:t>:</a:t>
            </a:r>
            <a:r>
              <a:rPr lang="de-DE" dirty="0"/>
              <a:t> Replication </a:t>
            </a:r>
            <a:r>
              <a:rPr lang="de-DE" dirty="0" err="1"/>
              <a:t>prevents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loss</a:t>
            </a:r>
            <a:br>
              <a:rPr lang="de-DE" dirty="0"/>
            </a:br>
            <a:r>
              <a:rPr lang="de-DE" dirty="0"/>
              <a:t>✅ </a:t>
            </a:r>
            <a:r>
              <a:rPr lang="de-DE" b="1" dirty="0"/>
              <a:t>High </a:t>
            </a:r>
            <a:r>
              <a:rPr lang="de-DE" b="1" dirty="0" err="1"/>
              <a:t>Throughput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❌ </a:t>
            </a:r>
            <a:r>
              <a:rPr lang="de-DE" b="1" dirty="0" err="1"/>
              <a:t>Limitations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/>
              <a:t>🚫 Not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/>
              <a:t>real-time </a:t>
            </a:r>
            <a:r>
              <a:rPr lang="de-DE" b="1" dirty="0" err="1"/>
              <a:t>processing</a:t>
            </a:r>
            <a:br>
              <a:rPr lang="de-DE" dirty="0"/>
            </a:br>
            <a:r>
              <a:rPr lang="de-DE" dirty="0"/>
              <a:t>🚫 </a:t>
            </a:r>
            <a:r>
              <a:rPr lang="de-DE" b="1" dirty="0"/>
              <a:t>High </a:t>
            </a:r>
            <a:r>
              <a:rPr lang="de-DE" b="1" dirty="0" err="1"/>
              <a:t>latency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files</a:t>
            </a:r>
            <a:br>
              <a:rPr lang="de-DE" dirty="0"/>
            </a:br>
            <a:r>
              <a:rPr lang="de-DE" dirty="0"/>
              <a:t>🚫 </a:t>
            </a: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random</a:t>
            </a:r>
            <a:r>
              <a:rPr lang="de-DE" b="1" dirty="0"/>
              <a:t> </a:t>
            </a:r>
            <a:r>
              <a:rPr lang="de-DE" b="1" dirty="0" err="1"/>
              <a:t>writes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append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05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59951e-9f4e-4ecc-9dd5-4ac6552952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61A15ED64CA74B8A8B7A0091ABC1C5" ma:contentTypeVersion="15" ma:contentTypeDescription="Ein neues Dokument erstellen." ma:contentTypeScope="" ma:versionID="3e2ac4c6972989ef874d6113cfebc947">
  <xsd:schema xmlns:xsd="http://www.w3.org/2001/XMLSchema" xmlns:xs="http://www.w3.org/2001/XMLSchema" xmlns:p="http://schemas.microsoft.com/office/2006/metadata/properties" xmlns:ns3="1d59951e-9f4e-4ecc-9dd5-4ac655295245" xmlns:ns4="64f9f73b-d5a1-43fb-ba6b-855a2f4e6dd1" targetNamespace="http://schemas.microsoft.com/office/2006/metadata/properties" ma:root="true" ma:fieldsID="3843829f370372c51c8e8f70d21f4a93" ns3:_="" ns4:_="">
    <xsd:import namespace="1d59951e-9f4e-4ecc-9dd5-4ac655295245"/>
    <xsd:import namespace="64f9f73b-d5a1-43fb-ba6b-855a2f4e6dd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9951e-9f4e-4ecc-9dd5-4ac6552952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9f73b-d5a1-43fb-ba6b-855a2f4e6dd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E09154-3E89-4605-9FAE-DF989DFA45B5}">
  <ds:schemaRefs>
    <ds:schemaRef ds:uri="http://purl.org/dc/terms/"/>
    <ds:schemaRef ds:uri="http://schemas.microsoft.com/office/2006/metadata/properties"/>
    <ds:schemaRef ds:uri="1d59951e-9f4e-4ecc-9dd5-4ac655295245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64f9f73b-d5a1-43fb-ba6b-855a2f4e6dd1"/>
  </ds:schemaRefs>
</ds:datastoreItem>
</file>

<file path=customXml/itemProps2.xml><?xml version="1.0" encoding="utf-8"?>
<ds:datastoreItem xmlns:ds="http://schemas.openxmlformats.org/officeDocument/2006/customXml" ds:itemID="{D65F8684-B7B1-4311-9A47-1FD8E6039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D0194C-A0C7-4CA0-957A-A9CB5177F8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59951e-9f4e-4ecc-9dd5-4ac655295245"/>
    <ds:schemaRef ds:uri="64f9f73b-d5a1-43fb-ba6b-855a2f4e6d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 Theme</vt:lpstr>
      <vt:lpstr>What is Hadoop ?</vt:lpstr>
      <vt:lpstr>PowerPoint Presentation</vt:lpstr>
      <vt:lpstr>PowerPoint Presentation</vt:lpstr>
      <vt:lpstr>Hadoop name ?</vt:lpstr>
      <vt:lpstr>Why Hadoop ? </vt:lpstr>
      <vt:lpstr>Hadoop Ecosystem</vt:lpstr>
      <vt:lpstr>Introduction to HDFS</vt:lpstr>
      <vt:lpstr>Main Components: </vt:lpstr>
      <vt:lpstr>HDFS</vt:lpstr>
      <vt:lpstr>Introduction to YARN</vt:lpstr>
      <vt:lpstr>Introduction to MapReduce</vt:lpstr>
      <vt:lpstr>MapReduce Workflow</vt:lpstr>
      <vt:lpstr>Apache Spark vs. Apache Hadoop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Abdullayev, Huseyn</dc:creator>
  <cp:lastModifiedBy>Abdullayev, Huseyn</cp:lastModifiedBy>
  <cp:revision>2</cp:revision>
  <dcterms:created xsi:type="dcterms:W3CDTF">2025-01-18T15:48:20Z</dcterms:created>
  <dcterms:modified xsi:type="dcterms:W3CDTF">2025-01-23T07:18:14Z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0x010100B961A15ED64CA74B8A8B7A0091ABC1C5</vt:lpwstr>
  </property>
</Properties>
</file>