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BDF076-3232-4976-B9F2-7612406E3ADD}" v="2" dt="2025-02-01T20:17:59.4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093FC9-A73E-4245-A172-8D6AE884F62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</dgm:pt>
    <dgm:pt modelId="{D9277647-1B5D-4AE4-AC45-038E56450377}">
      <dgm:prSet phldrT="[Text]"/>
      <dgm:spPr/>
      <dgm:t>
        <a:bodyPr/>
        <a:lstStyle/>
        <a:p>
          <a:r>
            <a:rPr lang="en-US" dirty="0"/>
            <a:t>SQL</a:t>
          </a:r>
          <a:endParaRPr lang="de-DE" dirty="0"/>
        </a:p>
      </dgm:t>
    </dgm:pt>
    <dgm:pt modelId="{DCF1BAC6-A9B5-40E0-B1BE-C1BC099DA014}" type="parTrans" cxnId="{2FC089B1-2F7B-4690-92CB-3DAC016E48E2}">
      <dgm:prSet/>
      <dgm:spPr/>
      <dgm:t>
        <a:bodyPr/>
        <a:lstStyle/>
        <a:p>
          <a:endParaRPr lang="de-DE"/>
        </a:p>
      </dgm:t>
    </dgm:pt>
    <dgm:pt modelId="{87273602-ACAA-4603-8F60-36D238155532}" type="sibTrans" cxnId="{2FC089B1-2F7B-4690-92CB-3DAC016E48E2}">
      <dgm:prSet/>
      <dgm:spPr/>
      <dgm:t>
        <a:bodyPr/>
        <a:lstStyle/>
        <a:p>
          <a:endParaRPr lang="de-DE"/>
        </a:p>
      </dgm:t>
    </dgm:pt>
    <dgm:pt modelId="{5D545D9F-D804-4BE0-BD91-3910B8FFA86D}">
      <dgm:prSet phldrT="[Text]"/>
      <dgm:spPr/>
      <dgm:t>
        <a:bodyPr/>
        <a:lstStyle/>
        <a:p>
          <a:r>
            <a:rPr lang="en-US" dirty="0"/>
            <a:t>Hadoop</a:t>
          </a:r>
          <a:endParaRPr lang="de-DE" dirty="0"/>
        </a:p>
      </dgm:t>
    </dgm:pt>
    <dgm:pt modelId="{311EA65E-6ABD-4423-84E9-219D9549C326}" type="parTrans" cxnId="{B615631D-196C-4E89-B607-75EBB2E01512}">
      <dgm:prSet/>
      <dgm:spPr/>
      <dgm:t>
        <a:bodyPr/>
        <a:lstStyle/>
        <a:p>
          <a:endParaRPr lang="de-DE"/>
        </a:p>
      </dgm:t>
    </dgm:pt>
    <dgm:pt modelId="{936F0FC3-84DF-4558-A345-79DC7BDD30E9}" type="sibTrans" cxnId="{B615631D-196C-4E89-B607-75EBB2E01512}">
      <dgm:prSet/>
      <dgm:spPr/>
      <dgm:t>
        <a:bodyPr/>
        <a:lstStyle/>
        <a:p>
          <a:endParaRPr lang="de-DE"/>
        </a:p>
      </dgm:t>
    </dgm:pt>
    <dgm:pt modelId="{667E7EA0-52F6-48F3-B0EC-D5787872BDE6}">
      <dgm:prSet phldrT="[Text]"/>
      <dgm:spPr/>
      <dgm:t>
        <a:bodyPr/>
        <a:lstStyle/>
        <a:p>
          <a:r>
            <a:rPr lang="en-US" dirty="0"/>
            <a:t>Databank</a:t>
          </a:r>
          <a:endParaRPr lang="de-DE" dirty="0"/>
        </a:p>
      </dgm:t>
    </dgm:pt>
    <dgm:pt modelId="{BD7A9C05-0B7E-4AB4-9973-13E07A7DB284}" type="parTrans" cxnId="{00188AB5-C997-4CBB-AF79-D46E2CE326CA}">
      <dgm:prSet/>
      <dgm:spPr/>
      <dgm:t>
        <a:bodyPr/>
        <a:lstStyle/>
        <a:p>
          <a:endParaRPr lang="de-DE"/>
        </a:p>
      </dgm:t>
    </dgm:pt>
    <dgm:pt modelId="{DA426421-0E88-4E0F-99EB-CB96015F6919}" type="sibTrans" cxnId="{00188AB5-C997-4CBB-AF79-D46E2CE326CA}">
      <dgm:prSet/>
      <dgm:spPr/>
      <dgm:t>
        <a:bodyPr/>
        <a:lstStyle/>
        <a:p>
          <a:endParaRPr lang="de-DE"/>
        </a:p>
      </dgm:t>
    </dgm:pt>
    <dgm:pt modelId="{22F1C573-371A-49D6-A84D-F712788E0A61}" type="pres">
      <dgm:prSet presAssocID="{74093FC9-A73E-4245-A172-8D6AE884F6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D5BF6CF-9407-422B-981E-2B6A8FF8C5B5}" type="pres">
      <dgm:prSet presAssocID="{D9277647-1B5D-4AE4-AC45-038E56450377}" presName="hierRoot1" presStyleCnt="0"/>
      <dgm:spPr/>
    </dgm:pt>
    <dgm:pt modelId="{D028C00F-17C5-4CFF-BC3A-B35AE312D51D}" type="pres">
      <dgm:prSet presAssocID="{D9277647-1B5D-4AE4-AC45-038E56450377}" presName="composite" presStyleCnt="0"/>
      <dgm:spPr/>
    </dgm:pt>
    <dgm:pt modelId="{D8DA6602-9C39-43FF-ABB6-13FEED198BDD}" type="pres">
      <dgm:prSet presAssocID="{D9277647-1B5D-4AE4-AC45-038E56450377}" presName="background" presStyleLbl="node0" presStyleIdx="0" presStyleCnt="3"/>
      <dgm:spPr/>
    </dgm:pt>
    <dgm:pt modelId="{FB616318-AD97-439F-87DE-4C705FB1434D}" type="pres">
      <dgm:prSet presAssocID="{D9277647-1B5D-4AE4-AC45-038E56450377}" presName="text" presStyleLbl="fgAcc0" presStyleIdx="0" presStyleCnt="3">
        <dgm:presLayoutVars>
          <dgm:chPref val="3"/>
        </dgm:presLayoutVars>
      </dgm:prSet>
      <dgm:spPr/>
    </dgm:pt>
    <dgm:pt modelId="{CA0F7050-294F-4E38-906E-6FD450670F11}" type="pres">
      <dgm:prSet presAssocID="{D9277647-1B5D-4AE4-AC45-038E56450377}" presName="hierChild2" presStyleCnt="0"/>
      <dgm:spPr/>
    </dgm:pt>
    <dgm:pt modelId="{23238EA1-77F3-47FB-BF60-B0B6FD01F72A}" type="pres">
      <dgm:prSet presAssocID="{5D545D9F-D804-4BE0-BD91-3910B8FFA86D}" presName="hierRoot1" presStyleCnt="0"/>
      <dgm:spPr/>
    </dgm:pt>
    <dgm:pt modelId="{69B93B83-F60B-4C41-8224-FED4072DB3DF}" type="pres">
      <dgm:prSet presAssocID="{5D545D9F-D804-4BE0-BD91-3910B8FFA86D}" presName="composite" presStyleCnt="0"/>
      <dgm:spPr/>
    </dgm:pt>
    <dgm:pt modelId="{691A3905-5A53-4F36-841E-3CE83C26134D}" type="pres">
      <dgm:prSet presAssocID="{5D545D9F-D804-4BE0-BD91-3910B8FFA86D}" presName="background" presStyleLbl="node0" presStyleIdx="1" presStyleCnt="3"/>
      <dgm:spPr/>
    </dgm:pt>
    <dgm:pt modelId="{582789A4-2DC6-430C-B1F2-D66C8628CBCE}" type="pres">
      <dgm:prSet presAssocID="{5D545D9F-D804-4BE0-BD91-3910B8FFA86D}" presName="text" presStyleLbl="fgAcc0" presStyleIdx="1" presStyleCnt="3">
        <dgm:presLayoutVars>
          <dgm:chPref val="3"/>
        </dgm:presLayoutVars>
      </dgm:prSet>
      <dgm:spPr/>
    </dgm:pt>
    <dgm:pt modelId="{74F480A1-5FDE-47E9-AB73-3BFA81D20F5B}" type="pres">
      <dgm:prSet presAssocID="{5D545D9F-D804-4BE0-BD91-3910B8FFA86D}" presName="hierChild2" presStyleCnt="0"/>
      <dgm:spPr/>
    </dgm:pt>
    <dgm:pt modelId="{81886D8C-42D9-4D2C-B18E-11914BD39E45}" type="pres">
      <dgm:prSet presAssocID="{667E7EA0-52F6-48F3-B0EC-D5787872BDE6}" presName="hierRoot1" presStyleCnt="0"/>
      <dgm:spPr/>
    </dgm:pt>
    <dgm:pt modelId="{16699F2C-715F-48D5-9817-BD79D389C406}" type="pres">
      <dgm:prSet presAssocID="{667E7EA0-52F6-48F3-B0EC-D5787872BDE6}" presName="composite" presStyleCnt="0"/>
      <dgm:spPr/>
    </dgm:pt>
    <dgm:pt modelId="{B5F75019-DD53-42FE-A0CD-E65FE30F2C39}" type="pres">
      <dgm:prSet presAssocID="{667E7EA0-52F6-48F3-B0EC-D5787872BDE6}" presName="background" presStyleLbl="node0" presStyleIdx="2" presStyleCnt="3"/>
      <dgm:spPr/>
    </dgm:pt>
    <dgm:pt modelId="{87C09B50-2179-436A-9D24-2BF36CA57AB3}" type="pres">
      <dgm:prSet presAssocID="{667E7EA0-52F6-48F3-B0EC-D5787872BDE6}" presName="text" presStyleLbl="fgAcc0" presStyleIdx="2" presStyleCnt="3">
        <dgm:presLayoutVars>
          <dgm:chPref val="3"/>
        </dgm:presLayoutVars>
      </dgm:prSet>
      <dgm:spPr/>
    </dgm:pt>
    <dgm:pt modelId="{B1A31623-E073-4E5F-BFF6-0329FDF8AFFE}" type="pres">
      <dgm:prSet presAssocID="{667E7EA0-52F6-48F3-B0EC-D5787872BDE6}" presName="hierChild2" presStyleCnt="0"/>
      <dgm:spPr/>
    </dgm:pt>
  </dgm:ptLst>
  <dgm:cxnLst>
    <dgm:cxn modelId="{004AFF04-C0CF-4025-B443-0015F60913C7}" type="presOf" srcId="{74093FC9-A73E-4245-A172-8D6AE884F62A}" destId="{22F1C573-371A-49D6-A84D-F712788E0A61}" srcOrd="0" destOrd="0" presId="urn:microsoft.com/office/officeart/2005/8/layout/hierarchy1"/>
    <dgm:cxn modelId="{B615631D-196C-4E89-B607-75EBB2E01512}" srcId="{74093FC9-A73E-4245-A172-8D6AE884F62A}" destId="{5D545D9F-D804-4BE0-BD91-3910B8FFA86D}" srcOrd="1" destOrd="0" parTransId="{311EA65E-6ABD-4423-84E9-219D9549C326}" sibTransId="{936F0FC3-84DF-4558-A345-79DC7BDD30E9}"/>
    <dgm:cxn modelId="{E7761241-6C57-4B36-831B-ACE58FB124C9}" type="presOf" srcId="{5D545D9F-D804-4BE0-BD91-3910B8FFA86D}" destId="{582789A4-2DC6-430C-B1F2-D66C8628CBCE}" srcOrd="0" destOrd="0" presId="urn:microsoft.com/office/officeart/2005/8/layout/hierarchy1"/>
    <dgm:cxn modelId="{C4382757-2F06-47EC-B514-C921E4898B84}" type="presOf" srcId="{D9277647-1B5D-4AE4-AC45-038E56450377}" destId="{FB616318-AD97-439F-87DE-4C705FB1434D}" srcOrd="0" destOrd="0" presId="urn:microsoft.com/office/officeart/2005/8/layout/hierarchy1"/>
    <dgm:cxn modelId="{2FC089B1-2F7B-4690-92CB-3DAC016E48E2}" srcId="{74093FC9-A73E-4245-A172-8D6AE884F62A}" destId="{D9277647-1B5D-4AE4-AC45-038E56450377}" srcOrd="0" destOrd="0" parTransId="{DCF1BAC6-A9B5-40E0-B1BE-C1BC099DA014}" sibTransId="{87273602-ACAA-4603-8F60-36D238155532}"/>
    <dgm:cxn modelId="{00188AB5-C997-4CBB-AF79-D46E2CE326CA}" srcId="{74093FC9-A73E-4245-A172-8D6AE884F62A}" destId="{667E7EA0-52F6-48F3-B0EC-D5787872BDE6}" srcOrd="2" destOrd="0" parTransId="{BD7A9C05-0B7E-4AB4-9973-13E07A7DB284}" sibTransId="{DA426421-0E88-4E0F-99EB-CB96015F6919}"/>
    <dgm:cxn modelId="{0BC4B3E2-2AD5-4310-AC42-F29EE7693F3E}" type="presOf" srcId="{667E7EA0-52F6-48F3-B0EC-D5787872BDE6}" destId="{87C09B50-2179-436A-9D24-2BF36CA57AB3}" srcOrd="0" destOrd="0" presId="urn:microsoft.com/office/officeart/2005/8/layout/hierarchy1"/>
    <dgm:cxn modelId="{5082BA59-5493-493E-A0E8-897B13B96C1F}" type="presParOf" srcId="{22F1C573-371A-49D6-A84D-F712788E0A61}" destId="{4D5BF6CF-9407-422B-981E-2B6A8FF8C5B5}" srcOrd="0" destOrd="0" presId="urn:microsoft.com/office/officeart/2005/8/layout/hierarchy1"/>
    <dgm:cxn modelId="{CFDCC0CA-26C3-4152-9554-20EA86CE9622}" type="presParOf" srcId="{4D5BF6CF-9407-422B-981E-2B6A8FF8C5B5}" destId="{D028C00F-17C5-4CFF-BC3A-B35AE312D51D}" srcOrd="0" destOrd="0" presId="urn:microsoft.com/office/officeart/2005/8/layout/hierarchy1"/>
    <dgm:cxn modelId="{4C58E8E5-64BB-45BB-A8E6-25B5DD23FF5A}" type="presParOf" srcId="{D028C00F-17C5-4CFF-BC3A-B35AE312D51D}" destId="{D8DA6602-9C39-43FF-ABB6-13FEED198BDD}" srcOrd="0" destOrd="0" presId="urn:microsoft.com/office/officeart/2005/8/layout/hierarchy1"/>
    <dgm:cxn modelId="{CB3E9DAB-9242-4FC3-B171-1FAC25006A09}" type="presParOf" srcId="{D028C00F-17C5-4CFF-BC3A-B35AE312D51D}" destId="{FB616318-AD97-439F-87DE-4C705FB1434D}" srcOrd="1" destOrd="0" presId="urn:microsoft.com/office/officeart/2005/8/layout/hierarchy1"/>
    <dgm:cxn modelId="{51AC1B35-D860-4D87-B254-35AC507193FF}" type="presParOf" srcId="{4D5BF6CF-9407-422B-981E-2B6A8FF8C5B5}" destId="{CA0F7050-294F-4E38-906E-6FD450670F11}" srcOrd="1" destOrd="0" presId="urn:microsoft.com/office/officeart/2005/8/layout/hierarchy1"/>
    <dgm:cxn modelId="{51CCB6F3-9FE4-400B-89DD-1CE4377AF6DA}" type="presParOf" srcId="{22F1C573-371A-49D6-A84D-F712788E0A61}" destId="{23238EA1-77F3-47FB-BF60-B0B6FD01F72A}" srcOrd="1" destOrd="0" presId="urn:microsoft.com/office/officeart/2005/8/layout/hierarchy1"/>
    <dgm:cxn modelId="{B196A133-6680-4DAD-AD2D-3487D458ACC1}" type="presParOf" srcId="{23238EA1-77F3-47FB-BF60-B0B6FD01F72A}" destId="{69B93B83-F60B-4C41-8224-FED4072DB3DF}" srcOrd="0" destOrd="0" presId="urn:microsoft.com/office/officeart/2005/8/layout/hierarchy1"/>
    <dgm:cxn modelId="{23683665-3433-473D-9610-C8DC16478393}" type="presParOf" srcId="{69B93B83-F60B-4C41-8224-FED4072DB3DF}" destId="{691A3905-5A53-4F36-841E-3CE83C26134D}" srcOrd="0" destOrd="0" presId="urn:microsoft.com/office/officeart/2005/8/layout/hierarchy1"/>
    <dgm:cxn modelId="{21EA1038-B610-4B32-8AA2-E4F7CB864E59}" type="presParOf" srcId="{69B93B83-F60B-4C41-8224-FED4072DB3DF}" destId="{582789A4-2DC6-430C-B1F2-D66C8628CBCE}" srcOrd="1" destOrd="0" presId="urn:microsoft.com/office/officeart/2005/8/layout/hierarchy1"/>
    <dgm:cxn modelId="{2DE7DDE4-A6CC-4E51-87D7-3170A7A8C9A8}" type="presParOf" srcId="{23238EA1-77F3-47FB-BF60-B0B6FD01F72A}" destId="{74F480A1-5FDE-47E9-AB73-3BFA81D20F5B}" srcOrd="1" destOrd="0" presId="urn:microsoft.com/office/officeart/2005/8/layout/hierarchy1"/>
    <dgm:cxn modelId="{64503977-E723-438F-8BE7-78AB7354DDD6}" type="presParOf" srcId="{22F1C573-371A-49D6-A84D-F712788E0A61}" destId="{81886D8C-42D9-4D2C-B18E-11914BD39E45}" srcOrd="2" destOrd="0" presId="urn:microsoft.com/office/officeart/2005/8/layout/hierarchy1"/>
    <dgm:cxn modelId="{7C2968C9-229E-42D8-B6E4-328C6BA83DF4}" type="presParOf" srcId="{81886D8C-42D9-4D2C-B18E-11914BD39E45}" destId="{16699F2C-715F-48D5-9817-BD79D389C406}" srcOrd="0" destOrd="0" presId="urn:microsoft.com/office/officeart/2005/8/layout/hierarchy1"/>
    <dgm:cxn modelId="{B991CAF1-B89D-4884-B1B7-CBE030EDC7E7}" type="presParOf" srcId="{16699F2C-715F-48D5-9817-BD79D389C406}" destId="{B5F75019-DD53-42FE-A0CD-E65FE30F2C39}" srcOrd="0" destOrd="0" presId="urn:microsoft.com/office/officeart/2005/8/layout/hierarchy1"/>
    <dgm:cxn modelId="{DC7FF8DD-06BE-4C40-8388-2E87EC591F6D}" type="presParOf" srcId="{16699F2C-715F-48D5-9817-BD79D389C406}" destId="{87C09B50-2179-436A-9D24-2BF36CA57AB3}" srcOrd="1" destOrd="0" presId="urn:microsoft.com/office/officeart/2005/8/layout/hierarchy1"/>
    <dgm:cxn modelId="{9F7342E1-48BF-4411-BC55-BB7F5B1B1A15}" type="presParOf" srcId="{81886D8C-42D9-4D2C-B18E-11914BD39E45}" destId="{B1A31623-E073-4E5F-BFF6-0329FDF8AFF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A6602-9C39-43FF-ABB6-13FEED198BDD}">
      <dsp:nvSpPr>
        <dsp:cNvPr id="0" name=""/>
        <dsp:cNvSpPr/>
      </dsp:nvSpPr>
      <dsp:spPr>
        <a:xfrm>
          <a:off x="0" y="588366"/>
          <a:ext cx="2104534" cy="13363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16318-AD97-439F-87DE-4C705FB1434D}">
      <dsp:nvSpPr>
        <dsp:cNvPr id="0" name=""/>
        <dsp:cNvSpPr/>
      </dsp:nvSpPr>
      <dsp:spPr>
        <a:xfrm>
          <a:off x="233837" y="810511"/>
          <a:ext cx="2104534" cy="13363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SQL</a:t>
          </a:r>
          <a:endParaRPr lang="de-DE" sz="3300" kern="1200" dirty="0"/>
        </a:p>
      </dsp:txBody>
      <dsp:txXfrm>
        <a:off x="272978" y="849652"/>
        <a:ext cx="2026252" cy="1258097"/>
      </dsp:txXfrm>
    </dsp:sp>
    <dsp:sp modelId="{691A3905-5A53-4F36-841E-3CE83C26134D}">
      <dsp:nvSpPr>
        <dsp:cNvPr id="0" name=""/>
        <dsp:cNvSpPr/>
      </dsp:nvSpPr>
      <dsp:spPr>
        <a:xfrm>
          <a:off x="2572208" y="588366"/>
          <a:ext cx="2104534" cy="13363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789A4-2DC6-430C-B1F2-D66C8628CBCE}">
      <dsp:nvSpPr>
        <dsp:cNvPr id="0" name=""/>
        <dsp:cNvSpPr/>
      </dsp:nvSpPr>
      <dsp:spPr>
        <a:xfrm>
          <a:off x="2806045" y="810511"/>
          <a:ext cx="2104534" cy="13363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Hadoop</a:t>
          </a:r>
          <a:endParaRPr lang="de-DE" sz="3300" kern="1200" dirty="0"/>
        </a:p>
      </dsp:txBody>
      <dsp:txXfrm>
        <a:off x="2845186" y="849652"/>
        <a:ext cx="2026252" cy="1258097"/>
      </dsp:txXfrm>
    </dsp:sp>
    <dsp:sp modelId="{B5F75019-DD53-42FE-A0CD-E65FE30F2C39}">
      <dsp:nvSpPr>
        <dsp:cNvPr id="0" name=""/>
        <dsp:cNvSpPr/>
      </dsp:nvSpPr>
      <dsp:spPr>
        <a:xfrm>
          <a:off x="5144416" y="588366"/>
          <a:ext cx="2104534" cy="13363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09B50-2179-436A-9D24-2BF36CA57AB3}">
      <dsp:nvSpPr>
        <dsp:cNvPr id="0" name=""/>
        <dsp:cNvSpPr/>
      </dsp:nvSpPr>
      <dsp:spPr>
        <a:xfrm>
          <a:off x="5378253" y="810511"/>
          <a:ext cx="2104534" cy="13363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Databank</a:t>
          </a:r>
          <a:endParaRPr lang="de-DE" sz="3300" kern="1200" dirty="0"/>
        </a:p>
      </dsp:txBody>
      <dsp:txXfrm>
        <a:off x="5417394" y="849652"/>
        <a:ext cx="2026252" cy="1258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C7F8-46AB-3EBC-E0EE-34FCE150B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A3F93-5FD0-F39A-7FE9-42717D5F5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CE6D4-DB40-6D17-2DFC-478796CA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353-BB37-4C93-8CE7-9AA1B72D0D50}" type="datetimeFigureOut">
              <a:rPr lang="de-DE" smtClean="0"/>
              <a:t>01.02.2025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C99B1-CE73-5A53-53E1-C35E7CC0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816A9-31FB-E8C6-FF6E-32DA1153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9385-4081-4373-A3AD-D13837CC07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34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E36F-ACFA-7E83-6DB0-81AE3B62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1B7F6-1A1F-C90D-2904-6C9492D8F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9272-9ED7-C4E5-F536-94893D976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353-BB37-4C93-8CE7-9AA1B72D0D50}" type="datetimeFigureOut">
              <a:rPr lang="de-DE" smtClean="0"/>
              <a:t>01.02.2025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470D6-0C62-3F7E-AE2D-3114665E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C3192-C67B-1D5E-B3EC-E9573103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9385-4081-4373-A3AD-D13837CC07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41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64380-BA3E-EF9B-C55B-17D8470AE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2BA02-9ED9-431B-F043-9D5F2676F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AF6BE-2657-768A-9ADA-2F0A2568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353-BB37-4C93-8CE7-9AA1B72D0D50}" type="datetimeFigureOut">
              <a:rPr lang="de-DE" smtClean="0"/>
              <a:t>01.02.2025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BC4C2-AF10-8540-19E7-627578EB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2EF4B-7846-25D6-6C57-265DB3FF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9385-4081-4373-A3AD-D13837CC07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39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6526-9578-6737-8CA9-C194336E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CE2AC-F160-D2A8-AE24-3368C6178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C2A4B-E7D9-1507-EC84-CB62B7C5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353-BB37-4C93-8CE7-9AA1B72D0D50}" type="datetimeFigureOut">
              <a:rPr lang="de-DE" smtClean="0"/>
              <a:t>01.02.2025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B05BC-9392-4D70-D154-C0E2967F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F1AED-7915-5CD6-E0EA-3CA54E71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9385-4081-4373-A3AD-D13837CC07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05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6F3F-D76F-16CB-3E28-3A6EEA25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182D6-1EC5-5C24-4BB4-D9F182B07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40771-4615-53DF-FA25-AC9894EB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353-BB37-4C93-8CE7-9AA1B72D0D50}" type="datetimeFigureOut">
              <a:rPr lang="de-DE" smtClean="0"/>
              <a:t>01.02.2025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982D1-888C-0197-3F6D-88CCD32B2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9FC17-4B57-8C86-193B-7CC8A8FD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9385-4081-4373-A3AD-D13837CC07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83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432A-049B-1F5A-1185-CD473D77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BB2CE-9953-03E7-5CFC-CC8A64CBA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8E3CF-0F66-1AAC-32D1-433000A3A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D0F72-D136-7391-A3EC-471CB37D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353-BB37-4C93-8CE7-9AA1B72D0D50}" type="datetimeFigureOut">
              <a:rPr lang="de-DE" smtClean="0"/>
              <a:t>01.02.2025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FE4DC-264F-48F1-DD74-798464E2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B34C1-B4ED-EDCC-3B86-BB4A9191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9385-4081-4373-A3AD-D13837CC07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85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D2CD-FE15-FBD3-2521-D1AC93A1A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F1D50-8084-81CA-26D0-39459408C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D1FDB-4E21-E926-5123-BB59A2BC0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666C7-41F9-727C-9FF4-503798850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D75E6-E0CF-96FB-E282-241F4C3D0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8A8437-5252-416D-FB89-B5B50C58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353-BB37-4C93-8CE7-9AA1B72D0D50}" type="datetimeFigureOut">
              <a:rPr lang="de-DE" smtClean="0"/>
              <a:t>01.02.2025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6EE5F-9133-2328-844C-6253EF6C0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57C1AA-F9DF-25C1-C07B-BE5941A13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9385-4081-4373-A3AD-D13837CC07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796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2225-7282-C96A-25A1-5DABF98DB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B2E11-C8E3-843A-24F9-ADD2BD95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353-BB37-4C93-8CE7-9AA1B72D0D50}" type="datetimeFigureOut">
              <a:rPr lang="de-DE" smtClean="0"/>
              <a:t>01.02.2025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52E3C-6EAF-6422-F753-7328129ED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27486-27FE-F3CC-1D19-047F28A4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9385-4081-4373-A3AD-D13837CC07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71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EB6A85-FE08-2AF3-514E-A86164EC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353-BB37-4C93-8CE7-9AA1B72D0D50}" type="datetimeFigureOut">
              <a:rPr lang="de-DE" smtClean="0"/>
              <a:t>01.02.2025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B0B0E-B85B-0C38-46CD-BD766BFF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BF8E0-3E26-4D8E-8493-8CEE467A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9385-4081-4373-A3AD-D13837CC07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81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316B5-D9ED-0184-2EE6-B7EE3DD1E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DC6B9-82D1-5872-EEDC-86F852C46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4132A-A2FA-898B-40B1-8F36C6B9C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7F8E4-C296-82E7-0DE8-A8EE4BDF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353-BB37-4C93-8CE7-9AA1B72D0D50}" type="datetimeFigureOut">
              <a:rPr lang="de-DE" smtClean="0"/>
              <a:t>01.02.2025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30A26-2660-5ECE-AE60-C74621DB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20057-08F2-EF04-DBC9-6A510E56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9385-4081-4373-A3AD-D13837CC07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9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A692-1D1F-9553-71B0-229EB1CFD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E2CD5-12E8-6E36-82A9-3D0F6DFA9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39845-47C0-D28E-E58E-806CCB2CC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261FE-2C53-FCC4-6B68-4F0C3358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353-BB37-4C93-8CE7-9AA1B72D0D50}" type="datetimeFigureOut">
              <a:rPr lang="de-DE" smtClean="0"/>
              <a:t>01.02.2025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EC407-972B-90C2-F3FC-32C9584E5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871A4-0967-B9D1-6D25-D6385113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B9385-4081-4373-A3AD-D13837CC07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82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E27EEE-D963-18C1-E3CC-22271BB8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778FD-0C6E-4B88-7444-F3F1B4D53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3204-F2E8-4D5C-FBA1-6AD319866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3CC353-BB37-4C93-8CE7-9AA1B72D0D50}" type="datetimeFigureOut">
              <a:rPr lang="de-DE" smtClean="0"/>
              <a:t>01.02.2025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84707-4D19-69F9-D227-FD8E31BB9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72157-7BF6-453A-AF9B-B1E4018E1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FB9385-4081-4373-A3AD-D13837CC07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37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z.wikipedia.org/wiki/G%C9%99d%C9%99b%C9%99y_rayonu" TargetMode="External"/><Relationship Id="rId2" Type="http://schemas.openxmlformats.org/officeDocument/2006/relationships/hyperlink" Target="https://az.wikipedia.org/wiki/A%C4%9Fstafa_rayon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z.wikipedia.org/wiki/Ucar_rayonu" TargetMode="External"/><Relationship Id="rId5" Type="http://schemas.openxmlformats.org/officeDocument/2006/relationships/hyperlink" Target="https://az.wikipedia.org/wiki/K%C3%BCrd%C9%99mir_rayonu" TargetMode="External"/><Relationship Id="rId4" Type="http://schemas.openxmlformats.org/officeDocument/2006/relationships/hyperlink" Target="https://az.wikipedia.org/wiki/G%C3%B6y%C3%A7ay_rayonu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9C414A-A284-4D73-B9C7-54C138F6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1E3F5-9B7A-C2FB-9AA7-0862E03E6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623" y="772815"/>
            <a:ext cx="4495800" cy="5495544"/>
          </a:xfrm>
        </p:spPr>
        <p:txBody>
          <a:bodyPr anchor="b">
            <a:normAutofit/>
          </a:bodyPr>
          <a:lstStyle/>
          <a:p>
            <a:pPr algn="l"/>
            <a:r>
              <a:rPr lang="en-US" sz="18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(The User)</a:t>
            </a:r>
            <a:r>
              <a:rPr 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Write SQL-like queries (HiveQL) instead of complex code.</a:t>
            </a:r>
            <a:br>
              <a:rPr 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Hive’s "Translator"</a:t>
            </a:r>
            <a:r>
              <a:rPr 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Converts your SQL-like commands into "MapReduce/Spark" jobs (the tools Hadoop uses).</a:t>
            </a:r>
            <a:br>
              <a:rPr 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Works like a teacher turning your English essay into computer instructions.</a:t>
            </a:r>
            <a:br>
              <a:rPr 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Metastore</a:t>
            </a:r>
            <a:r>
              <a:rPr lang="en-US" sz="18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(Hive’s Notebook)</a:t>
            </a:r>
            <a:r>
              <a:rPr 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Remembers where data is stored, table names, and column types (e.g., "age" is a number).</a:t>
            </a:r>
            <a:br>
              <a:rPr 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a database (like MySQL) to keep this info safe and organized.</a:t>
            </a:r>
            <a:br>
              <a:rPr 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Hadoop (The Storage &amp; Engine)</a:t>
            </a:r>
            <a:r>
              <a:rPr 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Stores HUGE data files (in HDFS, Amazon S3, etc.).</a:t>
            </a:r>
            <a:br>
              <a:rPr 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Runs the actual heavy-lifting tasks (like sorting or counting).</a:t>
            </a:r>
            <a:br>
              <a:rPr lang="en-US" sz="11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Inter"/>
              </a:rPr>
            </a:br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DAD80A-CFC8-4003-858B-671FF2048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5045" y="0"/>
            <a:ext cx="740695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C5BEC-FF8D-9127-D84A-6711CD7B2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746" y="1238250"/>
            <a:ext cx="7385254" cy="4394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E2833E-EACA-873C-4218-0EE2EE9C8A54}"/>
              </a:ext>
            </a:extLst>
          </p:cNvPr>
          <p:cNvSpPr txBox="1"/>
          <p:nvPr/>
        </p:nvSpPr>
        <p:spPr>
          <a:xfrm>
            <a:off x="237744" y="155575"/>
            <a:ext cx="3346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What’s Inside Hive?</a:t>
            </a:r>
            <a:endParaRPr lang="de-DE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9B7A11-5665-4B3E-CC53-316ECF84182C}"/>
              </a:ext>
            </a:extLst>
          </p:cNvPr>
          <p:cNvSpPr txBox="1"/>
          <p:nvPr/>
        </p:nvSpPr>
        <p:spPr>
          <a:xfrm>
            <a:off x="5266944" y="6071615"/>
            <a:ext cx="652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Source :https://www.edureka.co/</a:t>
            </a:r>
          </a:p>
        </p:txBody>
      </p:sp>
    </p:spTree>
    <p:extLst>
      <p:ext uri="{BB962C8B-B14F-4D97-AF65-F5344CB8AC3E}">
        <p14:creationId xmlns:p14="http://schemas.microsoft.com/office/powerpoint/2010/main" val="208885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EDB34-3453-1E59-86F9-D6B1B2737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016" y="1074707"/>
            <a:ext cx="3794760" cy="1325563"/>
          </a:xfrm>
        </p:spPr>
        <p:txBody>
          <a:bodyPr/>
          <a:lstStyle/>
          <a:p>
            <a:r>
              <a:rPr lang="en-US" dirty="0"/>
              <a:t>HIVE in simple 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EDB8D-E718-C0DA-A5C8-8412FB0C9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568" y="3520439"/>
            <a:ext cx="10515600" cy="91477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You speak "SQL" → Hive translates it to "Hadoop’s language" → Hadoop does the work → You get results!</a:t>
            </a:r>
          </a:p>
          <a:p>
            <a:endParaRPr lang="de-DE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C6786C8-0AB4-EF6F-BE1D-BFA75D4DEC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234447"/>
              </p:ext>
            </p:extLst>
          </p:nvPr>
        </p:nvGraphicFramePr>
        <p:xfrm>
          <a:off x="3731506" y="4435215"/>
          <a:ext cx="7482788" cy="2735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aphic 10" descr="Programmer male with solid fill">
            <a:extLst>
              <a:ext uri="{FF2B5EF4-FFF2-40B4-BE49-F238E27FC236}">
                <a16:creationId xmlns:a16="http://schemas.microsoft.com/office/drawing/2014/main" id="{014E1DC9-2C26-CDAA-5D94-DA3092FC0F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7706" y="4856406"/>
            <a:ext cx="1582132" cy="15821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48B50C-CCD5-96B6-B20A-D8C12FC2F1DF}"/>
              </a:ext>
            </a:extLst>
          </p:cNvPr>
          <p:cNvSpPr txBox="1"/>
          <p:nvPr/>
        </p:nvSpPr>
        <p:spPr>
          <a:xfrm>
            <a:off x="5786958" y="286034"/>
            <a:ext cx="6096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Inter"/>
              </a:rPr>
              <a:t>Definition:</a:t>
            </a:r>
            <a:endParaRPr lang="en-US" sz="2000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Inter"/>
              </a:rPr>
              <a:t>A tool for </a:t>
            </a:r>
            <a:r>
              <a:rPr lang="en-US" sz="2000" b="1" i="0" dirty="0">
                <a:solidFill>
                  <a:srgbClr val="404040"/>
                </a:solidFill>
                <a:effectLst/>
                <a:latin typeface="Inter"/>
              </a:rPr>
              <a:t>querying HUGE datasets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Inter"/>
              </a:rPr>
              <a:t> stored in Hadoop (like a super-powered Excel for Big Data!).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Inter"/>
              </a:rPr>
              <a:t>Uses </a:t>
            </a:r>
            <a:r>
              <a:rPr lang="en-US" sz="2000" b="1" i="0" dirty="0">
                <a:solidFill>
                  <a:srgbClr val="404040"/>
                </a:solidFill>
                <a:effectLst/>
                <a:latin typeface="Inter"/>
              </a:rPr>
              <a:t>HiveQL (HQL)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Inter"/>
              </a:rPr>
              <a:t>, a SQL-like language.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Inter"/>
              </a:rPr>
              <a:t>Key Features:</a:t>
            </a:r>
            <a:endParaRPr lang="en-US" sz="2000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Inter"/>
              </a:rPr>
              <a:t>Easy for SQL users.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Inter"/>
              </a:rPr>
              <a:t>Scales to petabytes of data.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Inter"/>
              </a:rPr>
              <a:t>Works with Hadoop (HDFS).</a:t>
            </a:r>
          </a:p>
        </p:txBody>
      </p:sp>
    </p:spTree>
    <p:extLst>
      <p:ext uri="{BB962C8B-B14F-4D97-AF65-F5344CB8AC3E}">
        <p14:creationId xmlns:p14="http://schemas.microsoft.com/office/powerpoint/2010/main" val="403988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F64AF-C061-01B5-FEA7-ACC486D9C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962784" cy="67913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18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1. Not a Traditional Database</a:t>
            </a:r>
            <a:br>
              <a:rPr lang="en-US" sz="18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Hive is </a:t>
            </a:r>
            <a:r>
              <a:rPr lang="en-US" sz="18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not a relational database</a:t>
            </a:r>
            <a: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(like MySQL or Oracle).</a:t>
            </a:r>
            <a:b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It’s </a:t>
            </a:r>
            <a:r>
              <a:rPr lang="en-US" sz="18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not designed for operational transactions</a:t>
            </a:r>
            <a: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(e.g., real-time updates, banking systems).</a:t>
            </a:r>
            <a:b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8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2. Not Built for Real-Time Operations</a:t>
            </a:r>
            <a:br>
              <a:rPr lang="en-US" sz="18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8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Not optimized for row-level operations</a:t>
            </a:r>
            <a: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:</a:t>
            </a:r>
            <a:b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Inserts, updates, or deletes are slow and inefficient (even if supported in newer versions).</a:t>
            </a:r>
            <a:b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8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Focus</a:t>
            </a:r>
            <a: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: Built for </a:t>
            </a:r>
            <a:r>
              <a:rPr lang="en-US" sz="18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batch processing</a:t>
            </a:r>
            <a: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and large-scale analytics (e.g., data warehousing).</a:t>
            </a:r>
            <a:b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8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3. Not Suited for Interactive Queries</a:t>
            </a:r>
            <a:br>
              <a:rPr lang="en-US" sz="18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8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High latency</a:t>
            </a:r>
            <a: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: Queries take time to execute due to:</a:t>
            </a:r>
            <a:b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Translation of HiveQL to MapReduce/Tez/Spark jobs.</a:t>
            </a:r>
            <a:b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Distributed processing on Hadoop clusters.</a:t>
            </a:r>
            <a:b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Use tools like </a:t>
            </a:r>
            <a:r>
              <a:rPr lang="en-US" sz="18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Apache Impala</a:t>
            </a:r>
            <a: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or </a:t>
            </a:r>
            <a:r>
              <a:rPr lang="en-US" sz="18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Presto</a:t>
            </a:r>
            <a: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for low-latency queries.</a:t>
            </a:r>
            <a:b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8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4. Not Full SQL Compliance</a:t>
            </a:r>
            <a:br>
              <a:rPr lang="en-US" sz="18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8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HiveQL ≠ Standard SQL</a:t>
            </a:r>
            <a: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:</a:t>
            </a:r>
            <a:b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Limited support for subqueries, transactions, or advanced SQL features.</a:t>
            </a:r>
            <a:b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Syntax and functions differ (e.g., date handling, joins).</a:t>
            </a:r>
            <a:b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8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Not a Replacement for OLTP Systems</a:t>
            </a:r>
            <a:br>
              <a:rPr lang="en-US" sz="18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8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Use case mismatch</a:t>
            </a:r>
            <a: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:</a:t>
            </a:r>
            <a:b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Ideal for </a:t>
            </a:r>
            <a:r>
              <a:rPr lang="en-US" sz="18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OLAP</a:t>
            </a:r>
            <a: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(analytical workloads), not </a:t>
            </a:r>
            <a:r>
              <a:rPr lang="en-US" sz="18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OLTP</a:t>
            </a:r>
            <a: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(transactional workloads).</a:t>
            </a:r>
            <a:b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8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Example: Analyze terabytes of sales data, not process real-time orders.</a:t>
            </a:r>
            <a:br>
              <a:rPr lang="en-US" sz="11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1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9C949-AAC1-6D5E-818F-2A755C838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936" y="1258062"/>
            <a:ext cx="5822152" cy="37535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3886D0-2C3C-1F08-461A-CF129C2C1577}"/>
              </a:ext>
            </a:extLst>
          </p:cNvPr>
          <p:cNvSpPr txBox="1"/>
          <p:nvPr/>
        </p:nvSpPr>
        <p:spPr>
          <a:xfrm>
            <a:off x="7824216" y="282703"/>
            <a:ext cx="537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is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b="1" dirty="0"/>
              <a:t> HIVE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18955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ABAA456-0634-B387-CB2B-C928811D6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" y="1140681"/>
            <a:ext cx="519684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Partitioning</a:t>
            </a:r>
            <a:endParaRPr kumimoji="0" lang="de-DE" altLang="de-D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 err="1">
                <a:solidFill>
                  <a:srgbClr val="404040"/>
                </a:solidFill>
                <a:latin typeface="Inter"/>
              </a:rPr>
              <a:t>Divides</a:t>
            </a: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 </a:t>
            </a:r>
            <a:r>
              <a:rPr lang="de-DE" altLang="de-DE" sz="1600" dirty="0" err="1">
                <a:solidFill>
                  <a:srgbClr val="404040"/>
                </a:solidFill>
                <a:latin typeface="Inter"/>
              </a:rPr>
              <a:t>data</a:t>
            </a: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 </a:t>
            </a:r>
            <a:r>
              <a:rPr lang="de-DE" altLang="de-DE" sz="1600" dirty="0" err="1">
                <a:solidFill>
                  <a:srgbClr val="404040"/>
                </a:solidFill>
                <a:latin typeface="Inter"/>
              </a:rPr>
              <a:t>into</a:t>
            </a: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 </a:t>
            </a:r>
            <a:r>
              <a:rPr lang="de-DE" altLang="de-DE" sz="1600" dirty="0" err="1">
                <a:solidFill>
                  <a:srgbClr val="404040"/>
                </a:solidFill>
                <a:latin typeface="Inter"/>
              </a:rPr>
              <a:t>foders</a:t>
            </a: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 </a:t>
            </a:r>
            <a:r>
              <a:rPr lang="de-DE" altLang="de-DE" sz="1600" dirty="0" err="1">
                <a:solidFill>
                  <a:srgbClr val="404040"/>
                </a:solidFill>
                <a:latin typeface="Inter"/>
              </a:rPr>
              <a:t>based</a:t>
            </a: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 on </a:t>
            </a:r>
            <a:r>
              <a:rPr lang="de-DE" altLang="de-DE" sz="1600" dirty="0" err="1">
                <a:solidFill>
                  <a:srgbClr val="404040"/>
                </a:solidFill>
                <a:latin typeface="Inter"/>
              </a:rPr>
              <a:t>column</a:t>
            </a: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 </a:t>
            </a:r>
            <a:r>
              <a:rPr lang="de-DE" altLang="de-DE" sz="1600" dirty="0" err="1">
                <a:solidFill>
                  <a:srgbClr val="404040"/>
                </a:solidFill>
                <a:latin typeface="Inter"/>
              </a:rPr>
              <a:t>values</a:t>
            </a: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 (e.g., date, </a:t>
            </a:r>
            <a:r>
              <a:rPr lang="de-DE" altLang="de-DE" sz="1600" dirty="0" err="1">
                <a:solidFill>
                  <a:srgbClr val="404040"/>
                </a:solidFill>
                <a:latin typeface="Inter"/>
              </a:rPr>
              <a:t>country</a:t>
            </a: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).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📂 </a:t>
            </a:r>
            <a:r>
              <a:rPr lang="de-DE" altLang="de-DE" sz="1600" b="1" dirty="0">
                <a:solidFill>
                  <a:srgbClr val="404040"/>
                </a:solidFill>
                <a:latin typeface="Inter"/>
              </a:rPr>
              <a:t>Folders</a:t>
            </a: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 → </a:t>
            </a:r>
            <a:r>
              <a:rPr lang="de-DE" altLang="de-DE" sz="1600" dirty="0" err="1">
                <a:solidFill>
                  <a:srgbClr val="404040"/>
                </a:solidFill>
                <a:latin typeface="Inter"/>
              </a:rPr>
              <a:t>year</a:t>
            </a: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=2023 → </a:t>
            </a:r>
            <a:r>
              <a:rPr lang="de-DE" altLang="de-DE" sz="1600" dirty="0" err="1">
                <a:solidFill>
                  <a:srgbClr val="404040"/>
                </a:solidFill>
                <a:latin typeface="Inter"/>
              </a:rPr>
              <a:t>month</a:t>
            </a: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=01, </a:t>
            </a:r>
            <a:r>
              <a:rPr lang="de-DE" altLang="de-DE" sz="1600" dirty="0" err="1">
                <a:solidFill>
                  <a:srgbClr val="404040"/>
                </a:solidFill>
                <a:latin typeface="Inter"/>
              </a:rPr>
              <a:t>month</a:t>
            </a: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=02...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1600" dirty="0">
              <a:solidFill>
                <a:srgbClr val="404040"/>
              </a:solidFill>
              <a:latin typeface="Inter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 🚀 </a:t>
            </a:r>
            <a:r>
              <a:rPr lang="de-DE" altLang="de-DE" sz="1600" b="1" dirty="0">
                <a:solidFill>
                  <a:srgbClr val="404040"/>
                </a:solidFill>
                <a:latin typeface="Inter"/>
              </a:rPr>
              <a:t>Speed</a:t>
            </a: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: Skip </a:t>
            </a:r>
            <a:r>
              <a:rPr lang="de-DE" altLang="de-DE" sz="1600" dirty="0" err="1">
                <a:solidFill>
                  <a:srgbClr val="404040"/>
                </a:solidFill>
                <a:latin typeface="Inter"/>
              </a:rPr>
              <a:t>scanning</a:t>
            </a: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 irrelevant </a:t>
            </a:r>
            <a:r>
              <a:rPr lang="de-DE" altLang="de-DE" sz="1600" dirty="0" err="1">
                <a:solidFill>
                  <a:srgbClr val="404040"/>
                </a:solidFill>
                <a:latin typeface="Inter"/>
              </a:rPr>
              <a:t>data</a:t>
            </a: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🎯 </a:t>
            </a:r>
            <a:r>
              <a:rPr lang="de-DE" altLang="de-DE" sz="1600" b="1" dirty="0">
                <a:solidFill>
                  <a:srgbClr val="404040"/>
                </a:solidFill>
                <a:latin typeface="Inter"/>
              </a:rPr>
              <a:t>Efficiency</a:t>
            </a: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: </a:t>
            </a:r>
            <a:r>
              <a:rPr lang="de-DE" altLang="de-DE" sz="1600" dirty="0" err="1">
                <a:solidFill>
                  <a:srgbClr val="404040"/>
                </a:solidFill>
                <a:latin typeface="Inter"/>
              </a:rPr>
              <a:t>Queries</a:t>
            </a: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 like WHERE </a:t>
            </a:r>
            <a:r>
              <a:rPr lang="de-DE" altLang="de-DE" sz="1600" dirty="0" err="1">
                <a:solidFill>
                  <a:srgbClr val="404040"/>
                </a:solidFill>
                <a:latin typeface="Inter"/>
              </a:rPr>
              <a:t>year</a:t>
            </a: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=2023 </a:t>
            </a:r>
            <a:r>
              <a:rPr lang="de-DE" altLang="de-DE" sz="1600" dirty="0" err="1">
                <a:solidFill>
                  <a:srgbClr val="404040"/>
                </a:solidFill>
                <a:latin typeface="Inter"/>
              </a:rPr>
              <a:t>read</a:t>
            </a: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 </a:t>
            </a:r>
            <a:r>
              <a:rPr lang="de-DE" altLang="de-DE" sz="1600" dirty="0" err="1">
                <a:solidFill>
                  <a:srgbClr val="404040"/>
                </a:solidFill>
                <a:latin typeface="Inter"/>
              </a:rPr>
              <a:t>only</a:t>
            </a: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 </a:t>
            </a:r>
            <a:r>
              <a:rPr lang="de-DE" altLang="de-DE" sz="1600" dirty="0" err="1">
                <a:solidFill>
                  <a:srgbClr val="404040"/>
                </a:solidFill>
                <a:latin typeface="Inter"/>
              </a:rPr>
              <a:t>the</a:t>
            </a: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 2023 </a:t>
            </a:r>
            <a:r>
              <a:rPr lang="de-DE" altLang="de-DE" sz="1600" dirty="0" err="1">
                <a:solidFill>
                  <a:srgbClr val="404040"/>
                </a:solidFill>
                <a:latin typeface="Inter"/>
              </a:rPr>
              <a:t>folder</a:t>
            </a: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Inter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1762C8A-67E0-1687-67F3-DA37909C5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" y="3550627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7F668E-3996-7E6A-0862-472426DF8023}"/>
              </a:ext>
            </a:extLst>
          </p:cNvPr>
          <p:cNvSpPr txBox="1"/>
          <p:nvPr/>
        </p:nvSpPr>
        <p:spPr>
          <a:xfrm>
            <a:off x="0" y="3783371"/>
            <a:ext cx="50576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latin typeface="Arial" panose="020B0604020202020204" pitchFamily="34" charset="0"/>
              </a:rPr>
              <a:t>Bucketing</a:t>
            </a:r>
            <a:endParaRPr lang="de-DE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Splits </a:t>
            </a:r>
            <a:r>
              <a:rPr lang="de-DE" altLang="de-DE" sz="1600" dirty="0" err="1">
                <a:solidFill>
                  <a:srgbClr val="404040"/>
                </a:solidFill>
                <a:latin typeface="Inter"/>
              </a:rPr>
              <a:t>data</a:t>
            </a: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 </a:t>
            </a:r>
            <a:r>
              <a:rPr lang="de-DE" altLang="de-DE" sz="1600" dirty="0" err="1">
                <a:solidFill>
                  <a:srgbClr val="404040"/>
                </a:solidFill>
                <a:latin typeface="Inter"/>
              </a:rPr>
              <a:t>into</a:t>
            </a: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 </a:t>
            </a:r>
            <a:r>
              <a:rPr lang="de-DE" altLang="de-DE" sz="1600" dirty="0" err="1">
                <a:solidFill>
                  <a:srgbClr val="404040"/>
                </a:solidFill>
                <a:latin typeface="Inter"/>
              </a:rPr>
              <a:t>fixed</a:t>
            </a: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-size </a:t>
            </a:r>
            <a:r>
              <a:rPr lang="de-DE" altLang="de-DE" sz="1600" dirty="0" err="1">
                <a:solidFill>
                  <a:srgbClr val="404040"/>
                </a:solidFill>
                <a:latin typeface="Inter"/>
              </a:rPr>
              <a:t>files</a:t>
            </a: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 (</a:t>
            </a:r>
            <a:r>
              <a:rPr lang="de-DE" altLang="de-DE" sz="1600" dirty="0" err="1">
                <a:solidFill>
                  <a:srgbClr val="404040"/>
                </a:solidFill>
                <a:latin typeface="Inter"/>
              </a:rPr>
              <a:t>buckets</a:t>
            </a: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) (e.g., </a:t>
            </a:r>
            <a:r>
              <a:rPr lang="de-DE" altLang="de-DE" sz="1600" dirty="0" err="1">
                <a:solidFill>
                  <a:srgbClr val="404040"/>
                </a:solidFill>
                <a:latin typeface="Inter"/>
              </a:rPr>
              <a:t>user_id</a:t>
            </a: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 % 10).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🤝</a:t>
            </a:r>
            <a:r>
              <a:rPr lang="de-DE" altLang="de-DE" sz="1600" b="1" dirty="0">
                <a:solidFill>
                  <a:srgbClr val="404040"/>
                </a:solidFill>
                <a:latin typeface="Inter"/>
              </a:rPr>
              <a:t> </a:t>
            </a:r>
            <a:r>
              <a:rPr lang="de-DE" altLang="de-DE" sz="1600" b="1" dirty="0" err="1">
                <a:solidFill>
                  <a:srgbClr val="404040"/>
                </a:solidFill>
                <a:latin typeface="Inter"/>
              </a:rPr>
              <a:t>Faster</a:t>
            </a:r>
            <a:r>
              <a:rPr lang="de-DE" altLang="de-DE" sz="1600" b="1" dirty="0">
                <a:solidFill>
                  <a:srgbClr val="404040"/>
                </a:solidFill>
                <a:latin typeface="Inter"/>
              </a:rPr>
              <a:t> </a:t>
            </a:r>
            <a:r>
              <a:rPr lang="de-DE" altLang="de-DE" sz="1600" b="1" dirty="0" err="1">
                <a:solidFill>
                  <a:srgbClr val="404040"/>
                </a:solidFill>
                <a:latin typeface="Inter"/>
              </a:rPr>
              <a:t>Joins</a:t>
            </a: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: </a:t>
            </a:r>
            <a:r>
              <a:rPr lang="de-DE" altLang="de-DE" sz="1600" dirty="0" err="1">
                <a:solidFill>
                  <a:srgbClr val="404040"/>
                </a:solidFill>
                <a:latin typeface="Inter"/>
              </a:rPr>
              <a:t>Bucketed</a:t>
            </a: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 </a:t>
            </a:r>
            <a:r>
              <a:rPr lang="de-DE" altLang="de-DE" sz="1600" dirty="0" err="1">
                <a:solidFill>
                  <a:srgbClr val="404040"/>
                </a:solidFill>
                <a:latin typeface="Inter"/>
              </a:rPr>
              <a:t>tables</a:t>
            </a: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 </a:t>
            </a:r>
            <a:r>
              <a:rPr lang="de-DE" altLang="de-DE" sz="1600" dirty="0" err="1">
                <a:solidFill>
                  <a:srgbClr val="404040"/>
                </a:solidFill>
                <a:latin typeface="Inter"/>
              </a:rPr>
              <a:t>join</a:t>
            </a: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 </a:t>
            </a:r>
            <a:r>
              <a:rPr lang="de-DE" altLang="de-DE" sz="1600" dirty="0" err="1">
                <a:solidFill>
                  <a:srgbClr val="404040"/>
                </a:solidFill>
                <a:latin typeface="Inter"/>
              </a:rPr>
              <a:t>quickly</a:t>
            </a: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 (e.g., </a:t>
            </a:r>
            <a:r>
              <a:rPr lang="de-DE" altLang="de-DE" sz="1600" dirty="0" err="1">
                <a:solidFill>
                  <a:srgbClr val="404040"/>
                </a:solidFill>
                <a:latin typeface="Inter"/>
              </a:rPr>
              <a:t>user</a:t>
            </a: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 </a:t>
            </a:r>
            <a:r>
              <a:rPr lang="de-DE" altLang="de-DE" sz="1600" dirty="0" err="1">
                <a:solidFill>
                  <a:srgbClr val="404040"/>
                </a:solidFill>
                <a:latin typeface="Inter"/>
              </a:rPr>
              <a:t>tables</a:t>
            </a: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 </a:t>
            </a:r>
            <a:r>
              <a:rPr lang="de-DE" altLang="de-DE" sz="1600" dirty="0" err="1">
                <a:solidFill>
                  <a:srgbClr val="404040"/>
                </a:solidFill>
                <a:latin typeface="Inter"/>
              </a:rPr>
              <a:t>with</a:t>
            </a: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 same </a:t>
            </a:r>
            <a:r>
              <a:rPr lang="de-DE" altLang="de-DE" sz="1600" dirty="0" err="1">
                <a:solidFill>
                  <a:srgbClr val="404040"/>
                </a:solidFill>
                <a:latin typeface="Inter"/>
              </a:rPr>
              <a:t>buckets</a:t>
            </a: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).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 📊 </a:t>
            </a:r>
            <a:r>
              <a:rPr lang="de-DE" altLang="de-DE" sz="1600" b="1" dirty="0">
                <a:solidFill>
                  <a:srgbClr val="404040"/>
                </a:solidFill>
                <a:latin typeface="Inter"/>
              </a:rPr>
              <a:t>Sampling</a:t>
            </a: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: </a:t>
            </a:r>
            <a:r>
              <a:rPr lang="de-DE" altLang="de-DE" sz="1600" dirty="0" err="1">
                <a:solidFill>
                  <a:srgbClr val="404040"/>
                </a:solidFill>
                <a:latin typeface="Inter"/>
              </a:rPr>
              <a:t>Easily</a:t>
            </a: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 </a:t>
            </a:r>
            <a:r>
              <a:rPr lang="de-DE" altLang="de-DE" sz="1600" dirty="0" err="1">
                <a:solidFill>
                  <a:srgbClr val="404040"/>
                </a:solidFill>
                <a:latin typeface="Inter"/>
              </a:rPr>
              <a:t>test</a:t>
            </a: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 </a:t>
            </a:r>
            <a:r>
              <a:rPr lang="de-DE" altLang="de-DE" sz="1600" dirty="0" err="1">
                <a:solidFill>
                  <a:srgbClr val="404040"/>
                </a:solidFill>
                <a:latin typeface="Inter"/>
              </a:rPr>
              <a:t>data</a:t>
            </a: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 (e.g., SELECT * FROM </a:t>
            </a:r>
            <a:r>
              <a:rPr lang="de-DE" altLang="de-DE" sz="1600" dirty="0" err="1">
                <a:solidFill>
                  <a:srgbClr val="404040"/>
                </a:solidFill>
                <a:latin typeface="Inter"/>
              </a:rPr>
              <a:t>users</a:t>
            </a:r>
            <a:r>
              <a:rPr lang="de-DE" altLang="de-DE" sz="1600" dirty="0">
                <a:solidFill>
                  <a:srgbClr val="404040"/>
                </a:solidFill>
                <a:latin typeface="Inter"/>
              </a:rPr>
              <a:t> TABLESAMPLE(BUCKET 1 OUT OF 10)).</a:t>
            </a:r>
          </a:p>
          <a:p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Inter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579320E1-4CCE-4F3C-ABA3-BC2314C97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4FA1DE6F-B98D-EB9C-3A1A-6545759C0E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694176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D553E0-0820-93D4-4E19-21FE15E79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240" y="879072"/>
            <a:ext cx="6222789" cy="5064528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DB8ED6E6-B2A2-7052-3661-32054D1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603"/>
            <a:ext cx="10515600" cy="581601"/>
          </a:xfrm>
        </p:spPr>
        <p:txBody>
          <a:bodyPr>
            <a:normAutofit fontScale="90000"/>
          </a:bodyPr>
          <a:lstStyle/>
          <a:p>
            <a:r>
              <a:rPr kumimoji="0" lang="de-DE" altLang="de-DE" sz="4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Partitioning</a:t>
            </a:r>
            <a:r>
              <a:rPr kumimoji="0" lang="de-DE" altLang="de-DE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4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</a:t>
            </a:r>
            <a:r>
              <a:rPr kumimoji="0" lang="de-DE" altLang="de-DE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4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Bucketing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9213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C15D-3EF9-1580-C81D-8A4FCEA2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5744"/>
            <a:ext cx="10515600" cy="887603"/>
          </a:xfrm>
        </p:spPr>
        <p:txBody>
          <a:bodyPr>
            <a:normAutofit/>
          </a:bodyPr>
          <a:lstStyle/>
          <a:p>
            <a:r>
              <a:rPr kumimoji="0" lang="de-DE" altLang="de-DE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Partitioning</a:t>
            </a:r>
            <a:r>
              <a:rPr kumimoji="0" lang="de-DE" altLang="de-DE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</a:t>
            </a:r>
            <a:r>
              <a:rPr kumimoji="0" lang="de-DE" altLang="de-DE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Bucketin</a:t>
            </a:r>
            <a:r>
              <a:rPr kumimoji="0" lang="az-Latn-AZ" altLang="de-DE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ing</a:t>
            </a:r>
            <a:endParaRPr lang="de-DE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B77FA8-2854-2410-62FA-8B5C10A3C898}"/>
              </a:ext>
            </a:extLst>
          </p:cNvPr>
          <p:cNvSpPr/>
          <p:nvPr/>
        </p:nvSpPr>
        <p:spPr>
          <a:xfrm>
            <a:off x="5175504" y="1205490"/>
            <a:ext cx="2077212" cy="908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Azerbaijan </a:t>
            </a:r>
            <a:endParaRPr lang="de-D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0E3722-0BE9-1C70-B19C-83812D2F81CB}"/>
              </a:ext>
            </a:extLst>
          </p:cNvPr>
          <p:cNvSpPr/>
          <p:nvPr/>
        </p:nvSpPr>
        <p:spPr>
          <a:xfrm>
            <a:off x="775716" y="3137551"/>
            <a:ext cx="1645920" cy="79552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Naxçıvan</a:t>
            </a:r>
            <a:endParaRPr lang="de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F1C91E-2097-A2BD-F580-981FDCBE4703}"/>
              </a:ext>
            </a:extLst>
          </p:cNvPr>
          <p:cNvSpPr/>
          <p:nvPr/>
        </p:nvSpPr>
        <p:spPr>
          <a:xfrm>
            <a:off x="5391150" y="3137551"/>
            <a:ext cx="1645920" cy="79552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Qazax-Tovuz</a:t>
            </a:r>
            <a:endParaRPr lang="de-D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F1395A-C5F9-17D6-D9F6-E422A6EFE26A}"/>
              </a:ext>
            </a:extLst>
          </p:cNvPr>
          <p:cNvSpPr/>
          <p:nvPr/>
        </p:nvSpPr>
        <p:spPr>
          <a:xfrm>
            <a:off x="9770364" y="3277222"/>
            <a:ext cx="1645920" cy="79552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az-Latn-AZ" dirty="0"/>
              <a:t>ərkəzi Aran</a:t>
            </a:r>
            <a:endParaRPr lang="de-DE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D3CE42-E04C-B74A-287E-37726487CBB4}"/>
              </a:ext>
            </a:extLst>
          </p:cNvPr>
          <p:cNvCxnSpPr>
            <a:cxnSpLocks/>
          </p:cNvCxnSpPr>
          <p:nvPr/>
        </p:nvCxnSpPr>
        <p:spPr>
          <a:xfrm>
            <a:off x="0" y="2706624"/>
            <a:ext cx="12192000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2EC565-9735-D454-6CF1-B16FFB079B10}"/>
              </a:ext>
            </a:extLst>
          </p:cNvPr>
          <p:cNvCxnSpPr>
            <a:cxnSpLocks/>
          </p:cNvCxnSpPr>
          <p:nvPr/>
        </p:nvCxnSpPr>
        <p:spPr>
          <a:xfrm>
            <a:off x="0" y="4477512"/>
            <a:ext cx="12192000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CB2D5C6-56DE-B51B-BA7E-8228DBCB11B0}"/>
              </a:ext>
            </a:extLst>
          </p:cNvPr>
          <p:cNvSpPr txBox="1"/>
          <p:nvPr/>
        </p:nvSpPr>
        <p:spPr>
          <a:xfrm>
            <a:off x="24384" y="2279359"/>
            <a:ext cx="183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/>
              <a:t>Partitionning</a:t>
            </a:r>
            <a:endParaRPr lang="de-DE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1E12118-DB26-46E5-1E7C-0F7DCDC6089D}"/>
              </a:ext>
            </a:extLst>
          </p:cNvPr>
          <p:cNvSpPr/>
          <p:nvPr/>
        </p:nvSpPr>
        <p:spPr>
          <a:xfrm>
            <a:off x="24384" y="5315088"/>
            <a:ext cx="975360" cy="46865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Babək</a:t>
            </a:r>
            <a:endParaRPr lang="de-DE" sz="1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BF9FEDE-054A-6F56-F0DE-23E54523431D}"/>
              </a:ext>
            </a:extLst>
          </p:cNvPr>
          <p:cNvSpPr/>
          <p:nvPr/>
        </p:nvSpPr>
        <p:spPr>
          <a:xfrm>
            <a:off x="1054164" y="5315087"/>
            <a:ext cx="1082262" cy="46865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Ordubad</a:t>
            </a:r>
            <a:r>
              <a:rPr lang="de-DE" sz="1200" dirty="0"/>
              <a:t>,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DF72C0-C3C8-C031-8F18-57F05A06D518}"/>
              </a:ext>
            </a:extLst>
          </p:cNvPr>
          <p:cNvSpPr/>
          <p:nvPr/>
        </p:nvSpPr>
        <p:spPr>
          <a:xfrm>
            <a:off x="2227792" y="5317696"/>
            <a:ext cx="1082262" cy="46865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 </a:t>
            </a:r>
            <a:r>
              <a:rPr lang="de-DE" sz="1200" dirty="0" err="1"/>
              <a:t>Şahbuz</a:t>
            </a:r>
            <a:endParaRPr lang="de-DE" sz="12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3DCE7B-3294-9A05-8B33-B23B9D4C8D2A}"/>
              </a:ext>
            </a:extLst>
          </p:cNvPr>
          <p:cNvSpPr/>
          <p:nvPr/>
        </p:nvSpPr>
        <p:spPr>
          <a:xfrm>
            <a:off x="4145011" y="6213599"/>
            <a:ext cx="1211236" cy="46865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hlinkClick r:id="rId2" tooltip="Ağstafa rayonu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Ağstafa</a:t>
            </a:r>
            <a:endParaRPr lang="de-DE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CCBECF1-60B1-1345-7331-57C6DFB390E0}"/>
              </a:ext>
            </a:extLst>
          </p:cNvPr>
          <p:cNvSpPr/>
          <p:nvPr/>
        </p:nvSpPr>
        <p:spPr>
          <a:xfrm>
            <a:off x="5468187" y="6213602"/>
            <a:ext cx="1143687" cy="46865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z-Latn-AZ" sz="1200" dirty="0">
              <a:hlinkClick r:id="rId3" tooltip="Gədəbəy rayonu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de-DE" sz="1200" dirty="0" err="1">
                <a:hlinkClick r:id="rId3" tooltip="Gədəbəy rayonu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Gədəbəy</a:t>
            </a:r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endParaRPr lang="de-DE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92F7343-74F4-25B2-FFB7-1529168BC95F}"/>
              </a:ext>
            </a:extLst>
          </p:cNvPr>
          <p:cNvSpPr/>
          <p:nvPr/>
        </p:nvSpPr>
        <p:spPr>
          <a:xfrm>
            <a:off x="6723814" y="6213600"/>
            <a:ext cx="975434" cy="46865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Qaza</a:t>
            </a:r>
            <a:endParaRPr lang="de-DE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765EFDF-B5FD-23D3-4272-6123FC68D4B3}"/>
              </a:ext>
            </a:extLst>
          </p:cNvPr>
          <p:cNvSpPr/>
          <p:nvPr/>
        </p:nvSpPr>
        <p:spPr>
          <a:xfrm>
            <a:off x="8370470" y="5373986"/>
            <a:ext cx="1226856" cy="4686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hlinkClick r:id="rId4" tooltip="Göyçay rayonu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Göyçay</a:t>
            </a:r>
            <a:endParaRPr lang="de-DE" sz="12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474FE82-492B-FDAF-C412-7B09259D05E5}"/>
              </a:ext>
            </a:extLst>
          </p:cNvPr>
          <p:cNvSpPr/>
          <p:nvPr/>
        </p:nvSpPr>
        <p:spPr>
          <a:xfrm>
            <a:off x="9719669" y="5373987"/>
            <a:ext cx="1149097" cy="4686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hlinkClick r:id="rId5" tooltip="Kürdəmir rayonu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Kürdəmir</a:t>
            </a:r>
            <a:endParaRPr lang="de-DE" sz="12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555B146-5635-89B3-A2D2-0BC97F172D4F}"/>
              </a:ext>
            </a:extLst>
          </p:cNvPr>
          <p:cNvSpPr/>
          <p:nvPr/>
        </p:nvSpPr>
        <p:spPr>
          <a:xfrm>
            <a:off x="11113452" y="5373986"/>
            <a:ext cx="1054164" cy="46865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hlinkClick r:id="rId6" tooltip="Ucar rayonu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Ucar</a:t>
            </a:r>
            <a:endParaRPr lang="de-DE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7DDCC0-8368-DE8B-BC8A-4C9DC1DD4BFD}"/>
              </a:ext>
            </a:extLst>
          </p:cNvPr>
          <p:cNvSpPr txBox="1"/>
          <p:nvPr/>
        </p:nvSpPr>
        <p:spPr>
          <a:xfrm>
            <a:off x="0" y="4696717"/>
            <a:ext cx="183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/>
              <a:t>Bucketining</a:t>
            </a:r>
            <a:endParaRPr lang="de-DE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76F8686-ABA6-16A7-5268-AEB71F8CD38F}"/>
              </a:ext>
            </a:extLst>
          </p:cNvPr>
          <p:cNvCxnSpPr/>
          <p:nvPr/>
        </p:nvCxnSpPr>
        <p:spPr>
          <a:xfrm flipH="1">
            <a:off x="4005072" y="2706624"/>
            <a:ext cx="64008" cy="4151376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57C6038-5C99-B2D8-CF68-D73F517FA688}"/>
              </a:ext>
            </a:extLst>
          </p:cNvPr>
          <p:cNvCxnSpPr>
            <a:cxnSpLocks/>
          </p:cNvCxnSpPr>
          <p:nvPr/>
        </p:nvCxnSpPr>
        <p:spPr>
          <a:xfrm>
            <a:off x="8184119" y="2764558"/>
            <a:ext cx="0" cy="4151376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819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85CCC-F322-71D7-710D-F2094A03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Inter"/>
              </a:rPr>
              <a:t>Internal Table  vs  External Table:</a:t>
            </a:r>
            <a:br>
              <a:rPr lang="en-US" b="1" i="0">
                <a:effectLst/>
                <a:latin typeface="Inter"/>
              </a:rPr>
            </a:b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92021-EE3E-C2B1-4CF5-1D027B81A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2134151"/>
            <a:ext cx="4724400" cy="3917773"/>
          </a:xfrm>
        </p:spPr>
        <p:txBody>
          <a:bodyPr>
            <a:normAutofit lnSpcReduction="10000"/>
          </a:bodyPr>
          <a:lstStyle/>
          <a:p>
            <a:pPr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Inter"/>
              </a:rPr>
              <a:t>Internal Table (Managed Table)</a:t>
            </a:r>
            <a:r>
              <a:rPr lang="en-US" sz="2000" b="0" i="0" dirty="0">
                <a:effectLst/>
                <a:latin typeface="Inter"/>
              </a:rPr>
              <a:t>: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Inter"/>
              </a:rPr>
              <a:t>🏠 </a:t>
            </a:r>
            <a:r>
              <a:rPr lang="en-US" sz="2000" b="1" i="0" dirty="0">
                <a:effectLst/>
                <a:latin typeface="Inter"/>
              </a:rPr>
              <a:t>Hive owns everything</a:t>
            </a:r>
            <a:r>
              <a:rPr lang="en-US" sz="2000" b="0" i="0" dirty="0">
                <a:effectLst/>
                <a:latin typeface="Inter"/>
              </a:rPr>
              <a:t>:</a:t>
            </a:r>
          </a:p>
          <a:p>
            <a:pPr marL="1143000" lvl="2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Manages </a:t>
            </a:r>
            <a:r>
              <a:rPr lang="en-US" b="1" i="0" dirty="0">
                <a:effectLst/>
                <a:latin typeface="Inter"/>
              </a:rPr>
              <a:t>both</a:t>
            </a:r>
            <a:r>
              <a:rPr lang="en-US" b="0" i="0" dirty="0">
                <a:effectLst/>
                <a:latin typeface="Inter"/>
              </a:rPr>
              <a:t> metadata (table structure) and data (files).</a:t>
            </a:r>
          </a:p>
          <a:p>
            <a:pPr marL="1143000" lvl="2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Example: Like storing your clothes in your own closet.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Inter"/>
              </a:rPr>
              <a:t>External Table</a:t>
            </a:r>
            <a:r>
              <a:rPr lang="en-US" sz="2000" b="0" i="0" dirty="0">
                <a:effectLst/>
                <a:latin typeface="Inter"/>
              </a:rPr>
              <a:t>: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Inter"/>
              </a:rPr>
              <a:t>📂 </a:t>
            </a:r>
            <a:r>
              <a:rPr lang="en-US" sz="2000" b="1" i="0" dirty="0">
                <a:effectLst/>
                <a:latin typeface="Inter"/>
              </a:rPr>
              <a:t>Hive only tracks metadata</a:t>
            </a:r>
            <a:r>
              <a:rPr lang="en-US" sz="2000" b="0" i="0" dirty="0">
                <a:effectLst/>
                <a:latin typeface="Inter"/>
              </a:rPr>
              <a:t>:</a:t>
            </a:r>
          </a:p>
          <a:p>
            <a:pPr marL="1143000" lvl="2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Manages </a:t>
            </a:r>
            <a:r>
              <a:rPr lang="en-US" b="1" i="0" dirty="0">
                <a:effectLst/>
                <a:latin typeface="Inter"/>
              </a:rPr>
              <a:t>metadata</a:t>
            </a:r>
            <a:r>
              <a:rPr lang="en-US" b="0" i="0" dirty="0">
                <a:effectLst/>
                <a:latin typeface="Inter"/>
              </a:rPr>
              <a:t>, but data is stored externally (e.g., HDFS, S3).</a:t>
            </a:r>
          </a:p>
          <a:p>
            <a:pPr marL="1143000" lvl="2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Example: Like tracking files in a shared Google Drive folder.</a:t>
            </a:r>
          </a:p>
          <a:p>
            <a:endParaRPr lang="de-D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D8FB8-FA2F-DD23-8D46-9B24D7EC6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666" y="2623804"/>
            <a:ext cx="7233034" cy="3162300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4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6F5B3-01FC-EBBC-CF24-9C4D0F8B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181971"/>
            <a:ext cx="11353800" cy="686435"/>
          </a:xfrm>
        </p:spPr>
        <p:txBody>
          <a:bodyPr>
            <a:normAutofit fontScale="90000"/>
          </a:bodyPr>
          <a:lstStyle/>
          <a:p>
            <a:r>
              <a:rPr lang="en-US" dirty="0"/>
              <a:t>When Which table ?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968F9-8793-8499-CB06-0D7E4D4CB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312" y="1051560"/>
            <a:ext cx="5809488" cy="2048256"/>
          </a:xfrm>
        </p:spPr>
        <p:txBody>
          <a:bodyPr>
            <a:normAutofit fontScale="77500" lnSpcReduction="20000"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300" b="1" i="0" dirty="0">
                <a:solidFill>
                  <a:srgbClr val="404040"/>
                </a:solidFill>
                <a:effectLst/>
                <a:latin typeface="Inter"/>
              </a:rPr>
              <a:t>Use Internal Tables If</a:t>
            </a:r>
            <a:r>
              <a:rPr lang="en-US" sz="2300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rgbClr val="404040"/>
                </a:solidFill>
                <a:effectLst/>
                <a:latin typeface="Inter"/>
              </a:rPr>
              <a:t>You want Hive to fully manage the data lifecycle.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rgbClr val="404040"/>
                </a:solidFill>
                <a:effectLst/>
                <a:latin typeface="Inter"/>
              </a:rPr>
              <a:t>Working with temporary/test data (e.g., staging tables).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300" b="1" i="0" dirty="0">
                <a:solidFill>
                  <a:srgbClr val="404040"/>
                </a:solidFill>
                <a:effectLst/>
                <a:latin typeface="Inter"/>
              </a:rPr>
              <a:t>Use External Tables If</a:t>
            </a:r>
            <a:r>
              <a:rPr lang="en-US" sz="2300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rgbClr val="404040"/>
                </a:solidFill>
                <a:effectLst/>
                <a:latin typeface="Inter"/>
              </a:rPr>
              <a:t>Data is shared across tools (Spark, Presto) or teams.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rgbClr val="404040"/>
                </a:solidFill>
                <a:effectLst/>
                <a:latin typeface="Inter"/>
              </a:rPr>
              <a:t>You don’t want data deleted accidentally (e.g., production data).</a:t>
            </a:r>
          </a:p>
          <a:p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E94711-A72C-98EB-C2DF-111118E2A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12" y="4633958"/>
            <a:ext cx="6236208" cy="1749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600" b="1" i="0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Internal Table</a:t>
            </a:r>
            <a:r>
              <a:rPr kumimoji="0" lang="de-DE" altLang="de-DE" sz="1600" b="0" i="0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600" b="0" i="0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🗑️ </a:t>
            </a:r>
            <a:r>
              <a:rPr kumimoji="0" lang="de-DE" altLang="de-DE" sz="1600" b="1" i="0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Data </a:t>
            </a:r>
            <a:r>
              <a:rPr kumimoji="0" lang="de-DE" altLang="de-DE" sz="1600" b="1" i="0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deleted</a:t>
            </a:r>
            <a:r>
              <a:rPr kumimoji="0" lang="de-DE" altLang="de-DE" sz="1600" b="1" i="0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!</a:t>
            </a:r>
            <a:r>
              <a:rPr kumimoji="0" lang="de-DE" altLang="de-DE" sz="1600" b="0" i="0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 </a:t>
            </a:r>
            <a:r>
              <a:rPr kumimoji="0" lang="de-DE" altLang="de-DE" sz="1600" b="0" i="0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Metadata</a:t>
            </a:r>
            <a:r>
              <a:rPr kumimoji="0" lang="de-DE" altLang="de-DE" sz="1600" b="0" i="0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+ </a:t>
            </a:r>
            <a:r>
              <a:rPr kumimoji="0" lang="de-DE" altLang="de-DE" sz="1600" b="0" i="0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files</a:t>
            </a:r>
            <a:r>
              <a:rPr kumimoji="0" lang="de-DE" altLang="de-DE" sz="1600" b="0" i="0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kumimoji="0" lang="de-DE" altLang="de-DE" sz="1600" b="0" i="0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removed</a:t>
            </a:r>
            <a:r>
              <a:rPr kumimoji="0" lang="de-DE" altLang="de-DE" sz="1600" b="0" i="0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kumimoji="0" lang="de-DE" altLang="de-DE" sz="1600" b="0" i="0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from</a:t>
            </a:r>
            <a:r>
              <a:rPr kumimoji="0" lang="de-DE" altLang="de-DE" sz="1600" b="0" i="0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kumimoji="0" lang="de-DE" altLang="de-DE" sz="1600" b="0" i="0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Hive’s</a:t>
            </a:r>
            <a:r>
              <a:rPr kumimoji="0" lang="de-DE" altLang="de-DE" sz="1600" b="0" i="0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kumimoji="0" lang="de-DE" altLang="de-DE" sz="1600" b="0" i="0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storage</a:t>
            </a:r>
            <a:r>
              <a:rPr kumimoji="0" lang="de-DE" altLang="de-DE" sz="1600" b="0" i="0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600" b="1" i="0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External Table</a:t>
            </a:r>
            <a:r>
              <a:rPr kumimoji="0" lang="de-DE" altLang="de-DE" sz="1600" b="0" i="0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600" b="0" i="0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🔒 </a:t>
            </a:r>
            <a:r>
              <a:rPr kumimoji="0" lang="de-DE" altLang="de-DE" sz="1600" b="1" i="0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Data </a:t>
            </a:r>
            <a:r>
              <a:rPr kumimoji="0" lang="de-DE" altLang="de-DE" sz="1600" b="1" i="0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stays</a:t>
            </a:r>
            <a:r>
              <a:rPr kumimoji="0" lang="de-DE" altLang="de-DE" sz="1600" b="1" i="0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!</a:t>
            </a:r>
            <a:r>
              <a:rPr kumimoji="0" lang="de-DE" altLang="de-DE" sz="1600" b="0" i="0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 </a:t>
            </a:r>
            <a:r>
              <a:rPr kumimoji="0" lang="de-DE" altLang="de-DE" sz="1600" b="0" i="0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Only</a:t>
            </a:r>
            <a:r>
              <a:rPr kumimoji="0" lang="de-DE" altLang="de-DE" sz="1600" b="0" i="0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kumimoji="0" lang="de-DE" altLang="de-DE" sz="1600" b="0" i="0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metadata</a:t>
            </a:r>
            <a:r>
              <a:rPr kumimoji="0" lang="de-DE" altLang="de-DE" sz="1600" b="0" i="0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kumimoji="0" lang="de-DE" altLang="de-DE" sz="1600" b="0" i="0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is</a:t>
            </a:r>
            <a:r>
              <a:rPr kumimoji="0" lang="de-DE" altLang="de-DE" sz="1600" b="0" i="0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kumimoji="0" lang="de-DE" altLang="de-DE" sz="1600" b="0" i="0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deleted</a:t>
            </a:r>
            <a:r>
              <a:rPr kumimoji="0" lang="de-DE" altLang="de-DE" sz="1600" b="0" i="0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; </a:t>
            </a:r>
            <a:r>
              <a:rPr kumimoji="0" lang="de-DE" altLang="de-DE" sz="1600" b="0" i="0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files</a:t>
            </a:r>
            <a:r>
              <a:rPr kumimoji="0" lang="de-DE" altLang="de-DE" sz="1600" b="0" i="0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kumimoji="0" lang="de-DE" altLang="de-DE" sz="1600" b="0" i="0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remain</a:t>
            </a:r>
            <a:r>
              <a:rPr kumimoji="0" lang="de-DE" altLang="de-DE" sz="1600" b="0" i="0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in </a:t>
            </a:r>
            <a:r>
              <a:rPr kumimoji="0" lang="de-DE" altLang="de-DE" sz="1600" b="0" i="0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/</a:t>
            </a:r>
            <a:r>
              <a:rPr kumimoji="0" lang="de-DE" altLang="de-DE" sz="1600" b="0" i="0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hdfs</a:t>
            </a:r>
            <a:r>
              <a:rPr kumimoji="0" lang="de-DE" altLang="de-DE" sz="1600" b="0" i="0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/</a:t>
            </a:r>
            <a:r>
              <a:rPr kumimoji="0" lang="de-DE" altLang="de-DE" sz="1600" b="0" i="0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data</a:t>
            </a:r>
            <a:r>
              <a:rPr kumimoji="0" lang="de-DE" altLang="de-DE" sz="1600" b="0" i="0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/</a:t>
            </a:r>
            <a:r>
              <a:rPr kumimoji="0" lang="de-DE" altLang="de-DE" sz="1600" b="0" i="0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sales</a:t>
            </a:r>
            <a:r>
              <a:rPr kumimoji="0" lang="de-DE" altLang="de-DE" sz="1600" b="0" i="0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6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C7BA87-0FA4-1C0B-F989-8F20ABE6625E}"/>
              </a:ext>
            </a:extLst>
          </p:cNvPr>
          <p:cNvSpPr txBox="1"/>
          <p:nvPr/>
        </p:nvSpPr>
        <p:spPr>
          <a:xfrm>
            <a:off x="210312" y="3228250"/>
            <a:ext cx="6094476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Internal Table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 = Hive is the </a:t>
            </a: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owner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 (good for disposable data).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External Table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 = Hive is the </a:t>
            </a: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librarian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 (tracks data owned by others).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Always use </a:t>
            </a: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External Tables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 for critical/shared data!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FCCAE5B9-D663-A720-2425-F9BC1856F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520" y="1724124"/>
            <a:ext cx="5190818" cy="275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834B0C-CB4F-8827-3B30-8F05EF20AF35}"/>
              </a:ext>
            </a:extLst>
          </p:cNvPr>
          <p:cNvSpPr txBox="1"/>
          <p:nvPr/>
        </p:nvSpPr>
        <p:spPr>
          <a:xfrm>
            <a:off x="6766560" y="4700016"/>
            <a:ext cx="354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Source:https</a:t>
            </a:r>
            <a:r>
              <a:rPr lang="en-US" dirty="0"/>
              <a:t>://www.kamplato.kz/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5309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6FC42E6-6C25-4922-95D2-B97B1E123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95F874-A8A5-4A14-8CFC-828968DE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754" y="0"/>
            <a:ext cx="4731782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6B273-40A9-2EEF-2184-3E5F95E4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29" y="874078"/>
            <a:ext cx="3779659" cy="9154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200" b="1" i="0" dirty="0">
                <a:solidFill>
                  <a:srgbClr val="404040"/>
                </a:solidFill>
                <a:effectLst/>
                <a:latin typeface="Inter"/>
              </a:rPr>
              <a:t>Hive CREATE TABLE: Row Formatting</a:t>
            </a:r>
            <a:br>
              <a:rPr lang="en-US" sz="3200" b="1" i="0" dirty="0">
                <a:solidFill>
                  <a:srgbClr val="404040"/>
                </a:solidFill>
                <a:effectLst/>
                <a:latin typeface="Inter"/>
              </a:rPr>
            </a:br>
            <a:endParaRPr lang="en-US" sz="3200" kern="1200" dirty="0">
              <a:solidFill>
                <a:srgbClr val="595959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45ED86A-1816-0C5B-3167-5ED2CED338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014303"/>
              </p:ext>
            </p:extLst>
          </p:nvPr>
        </p:nvGraphicFramePr>
        <p:xfrm>
          <a:off x="4731782" y="1076325"/>
          <a:ext cx="7231617" cy="502920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47315">
                  <a:extLst>
                    <a:ext uri="{9D8B030D-6E8A-4147-A177-3AD203B41FA5}">
                      <a16:colId xmlns:a16="http://schemas.microsoft.com/office/drawing/2014/main" val="1947244800"/>
                    </a:ext>
                  </a:extLst>
                </a:gridCol>
                <a:gridCol w="1243226">
                  <a:extLst>
                    <a:ext uri="{9D8B030D-6E8A-4147-A177-3AD203B41FA5}">
                      <a16:colId xmlns:a16="http://schemas.microsoft.com/office/drawing/2014/main" val="3922449364"/>
                    </a:ext>
                  </a:extLst>
                </a:gridCol>
                <a:gridCol w="2318879">
                  <a:extLst>
                    <a:ext uri="{9D8B030D-6E8A-4147-A177-3AD203B41FA5}">
                      <a16:colId xmlns:a16="http://schemas.microsoft.com/office/drawing/2014/main" val="1168395148"/>
                    </a:ext>
                  </a:extLst>
                </a:gridCol>
                <a:gridCol w="631498">
                  <a:extLst>
                    <a:ext uri="{9D8B030D-6E8A-4147-A177-3AD203B41FA5}">
                      <a16:colId xmlns:a16="http://schemas.microsoft.com/office/drawing/2014/main" val="70686672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593141010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2900089016"/>
                    </a:ext>
                  </a:extLst>
                </a:gridCol>
              </a:tblGrid>
              <a:tr h="679748">
                <a:tc>
                  <a:txBody>
                    <a:bodyPr/>
                    <a:lstStyle/>
                    <a:p>
                      <a:pPr algn="l"/>
                      <a:r>
                        <a:rPr lang="de-DE" sz="1200" b="1" cap="none" spc="0">
                          <a:solidFill>
                            <a:schemeClr val="tx1"/>
                          </a:solidFill>
                          <a:effectLst/>
                        </a:rPr>
                        <a:t>Property</a:t>
                      </a:r>
                    </a:p>
                  </a:txBody>
                  <a:tcPr marL="34810" marR="18951" marT="9946" marB="7459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1" cap="none" spc="0">
                          <a:solidFill>
                            <a:schemeClr val="tx1"/>
                          </a:solidFill>
                          <a:effectLst/>
                        </a:rPr>
                        <a:t>What It Does</a:t>
                      </a:r>
                    </a:p>
                  </a:txBody>
                  <a:tcPr marL="34810" marR="18951" marT="9946" marB="7459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 b="1" cap="none" spc="0">
                          <a:solidFill>
                            <a:schemeClr val="tx1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34810" marR="18951" marT="9946" marB="7459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34810" marR="18951" marT="9946" marB="7459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34810" marR="18951" marT="9946" marB="7459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34810" marR="18951" marT="9946" marB="7459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554091"/>
                  </a:ext>
                </a:extLst>
              </a:tr>
              <a:tr h="869891">
                <a:tc>
                  <a:txBody>
                    <a:bodyPr/>
                    <a:lstStyle/>
                    <a:p>
                      <a:r>
                        <a:rPr lang="de-DE" sz="1200" b="1" cap="none" spc="0">
                          <a:solidFill>
                            <a:schemeClr val="tx1"/>
                          </a:solidFill>
                          <a:effectLst/>
                        </a:rPr>
                        <a:t>ROW FORMAT DELIMITED</a:t>
                      </a:r>
                      <a:endParaRPr lang="de-DE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4810" marR="9109" marT="9946" marB="74593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Defines how columns and nested data are split.</a:t>
                      </a:r>
                    </a:p>
                  </a:txBody>
                  <a:tcPr marL="34810" marR="9109" marT="9946" marB="745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cap="none" spc="0">
                          <a:solidFill>
                            <a:schemeClr val="tx1"/>
                          </a:solidFill>
                          <a:effectLst/>
                        </a:rPr>
                        <a:t>ROW FORMAT DELIMITED ...</a:t>
                      </a:r>
                    </a:p>
                  </a:txBody>
                  <a:tcPr marL="34810" marR="9109" marT="9946" marB="745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4810" marR="9109" marT="9946" marB="745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4810" marR="9109" marT="9946" marB="745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4810" marR="9109" marT="9946" marB="745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562132"/>
                  </a:ext>
                </a:extLst>
              </a:tr>
              <a:tr h="869891">
                <a:tc>
                  <a:txBody>
                    <a:bodyPr/>
                    <a:lstStyle/>
                    <a:p>
                      <a:r>
                        <a:rPr lang="de-DE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FIELDS TERMINATED BY ','</a:t>
                      </a:r>
                      <a:endParaRPr lang="de-DE" sz="12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4810" marR="9109" marT="9946" marB="74593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Columns are separated by commas (,).</a:t>
                      </a:r>
                    </a:p>
                  </a:txBody>
                  <a:tcPr marL="34810" marR="9109" marT="9946" marB="745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cap="none" spc="0">
                          <a:solidFill>
                            <a:schemeClr val="tx1"/>
                          </a:solidFill>
                          <a:effectLst/>
                        </a:rPr>
                        <a:t>"John",25,"USA"</a:t>
                      </a:r>
                    </a:p>
                  </a:txBody>
                  <a:tcPr marL="34810" marR="9109" marT="9946" marB="745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4810" marR="9109" marT="9946" marB="745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4810" marR="9109" marT="9946" marB="745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4810" marR="9109" marT="9946" marB="745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142214"/>
                  </a:ext>
                </a:extLst>
              </a:tr>
              <a:tr h="869891">
                <a:tc>
                  <a:txBody>
                    <a:bodyPr/>
                    <a:lstStyle/>
                    <a:p>
                      <a:r>
                        <a:rPr lang="de-DE" sz="1200" b="1" cap="none" spc="0">
                          <a:solidFill>
                            <a:schemeClr val="tx1"/>
                          </a:solidFill>
                          <a:effectLst/>
                        </a:rPr>
                        <a:t>COLLECTION ITEMS TERMINATED BY ':'</a:t>
                      </a:r>
                      <a:endParaRPr lang="de-DE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4810" marR="9109" marT="9946" marB="74593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Array elements are split by colons (:).</a:t>
                      </a:r>
                    </a:p>
                  </a:txBody>
                  <a:tcPr marL="34810" marR="9109" marT="9946" marB="745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cap="none" spc="0">
                          <a:solidFill>
                            <a:schemeClr val="tx1"/>
                          </a:solidFill>
                          <a:effectLst/>
                        </a:rPr>
                        <a:t>"apple:banana:orange" → ["apple","banana","orange"]</a:t>
                      </a:r>
                    </a:p>
                  </a:txBody>
                  <a:tcPr marL="34810" marR="9109" marT="9946" marB="745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4810" marR="9109" marT="9946" marB="745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4810" marR="9109" marT="9946" marB="745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4810" marR="9109" marT="9946" marB="745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91555"/>
                  </a:ext>
                </a:extLst>
              </a:tr>
              <a:tr h="869891">
                <a:tc>
                  <a:txBody>
                    <a:bodyPr/>
                    <a:lstStyle/>
                    <a:p>
                      <a:r>
                        <a:rPr lang="de-DE" sz="1200" cap="none" spc="0">
                          <a:solidFill>
                            <a:schemeClr val="tx1"/>
                          </a:solidFill>
                          <a:effectLst/>
                        </a:rPr>
                        <a:t>**`MAP KEYS TERMINATED BY '</a:t>
                      </a:r>
                    </a:p>
                  </a:txBody>
                  <a:tcPr marL="34810" marR="9109" marT="9946" marB="74593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cap="none" spc="0" dirty="0">
                          <a:solidFill>
                            <a:schemeClr val="tx1"/>
                          </a:solidFill>
                          <a:effectLst/>
                        </a:rPr>
                        <a:t>'`**</a:t>
                      </a:r>
                    </a:p>
                  </a:txBody>
                  <a:tcPr marL="34810" marR="9109" marT="9946" marB="745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Key-value pairs in maps are split by pipes (|).</a:t>
                      </a:r>
                    </a:p>
                  </a:txBody>
                  <a:tcPr marL="34810" marR="9109" marT="9946" marB="745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cap="none" spc="0">
                          <a:solidFill>
                            <a:schemeClr val="tx1"/>
                          </a:solidFill>
                          <a:effectLst/>
                        </a:rPr>
                        <a:t>`"name</a:t>
                      </a:r>
                    </a:p>
                  </a:txBody>
                  <a:tcPr marL="34810" marR="9109" marT="9946" marB="745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cap="none" spc="0" dirty="0" err="1">
                          <a:solidFill>
                            <a:schemeClr val="tx1"/>
                          </a:solidFill>
                          <a:effectLst/>
                        </a:rPr>
                        <a:t>John:age</a:t>
                      </a:r>
                      <a:endParaRPr lang="de-DE" sz="10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4810" marR="9109" marT="9946" marB="745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</a:rPr>
                        <a:t>25"→{"name":"John","age":"25"}`</a:t>
                      </a:r>
                    </a:p>
                  </a:txBody>
                  <a:tcPr marL="34810" marR="9109" marT="9946" marB="745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122321"/>
                  </a:ext>
                </a:extLst>
              </a:tr>
              <a:tr h="869891">
                <a:tc>
                  <a:txBody>
                    <a:bodyPr/>
                    <a:lstStyle/>
                    <a:p>
                      <a:r>
                        <a:rPr lang="de-DE" sz="1200" b="1" cap="none" spc="0">
                          <a:solidFill>
                            <a:schemeClr val="tx1"/>
                          </a:solidFill>
                          <a:effectLst/>
                        </a:rPr>
                        <a:t>LINES TERMINATED BY '\n'</a:t>
                      </a:r>
                      <a:endParaRPr lang="de-DE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4810" marR="9109" marT="9946" marB="74593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Rows are separated by newline characters.</a:t>
                      </a:r>
                    </a:p>
                  </a:txBody>
                  <a:tcPr marL="34810" marR="9109" marT="9946" marB="745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cap="none" spc="0" dirty="0">
                          <a:solidFill>
                            <a:schemeClr val="tx1"/>
                          </a:solidFill>
                          <a:effectLst/>
                        </a:rPr>
                        <a:t>(Default behavior for text files)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4810" marR="9109" marT="9946" marB="7459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4810" marR="9109" marT="9946" marB="745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34810" marR="9109" marT="9946" marB="745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34810" marR="9109" marT="9946" marB="745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249895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52A25E93-9323-42FC-1FDF-2D2E9F236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8601" y="251147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FFB51-29AE-1FCD-48AB-8CA5DA003509}"/>
              </a:ext>
            </a:extLst>
          </p:cNvPr>
          <p:cNvSpPr txBox="1"/>
          <p:nvPr/>
        </p:nvSpPr>
        <p:spPr>
          <a:xfrm>
            <a:off x="74972" y="2095976"/>
            <a:ext cx="4588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✅ 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Hive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reads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messy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text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files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neatly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✅ 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No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coding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needed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 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to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split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columns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arrays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maps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❌ 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Wrong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delimiters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?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 Hive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mixes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up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data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(e.g.,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treats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 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John,25:USA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 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as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2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columns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0E0B4E-74CF-ABE1-CF32-A4A1E8ECF33B}"/>
              </a:ext>
            </a:extLst>
          </p:cNvPr>
          <p:cNvSpPr txBox="1"/>
          <p:nvPr/>
        </p:nvSpPr>
        <p:spPr>
          <a:xfrm>
            <a:off x="0" y="4347837"/>
            <a:ext cx="4738144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Icons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: Use ✂️ 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scissors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)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delimiters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, 📋 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clipboard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)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examples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Color-code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delimiters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Red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 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,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blue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 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: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,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green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for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 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|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Animation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Reveal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parsed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data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step-by-step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(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columns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→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arrays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→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maps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53481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1047</Words>
  <Application>Microsoft Office PowerPoint</Application>
  <PresentationFormat>Widescreen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Inter</vt:lpstr>
      <vt:lpstr>Times New Roman</vt:lpstr>
      <vt:lpstr>var(--ds-font-family-code)</vt:lpstr>
      <vt:lpstr>Office Theme</vt:lpstr>
      <vt:lpstr>You (The User): Write SQL-like queries (HiveQL) instead of complex code.  Hive’s "Translator": Converts your SQL-like commands into "MapReduce/Spark" jobs (the tools Hadoop uses). Works like a teacher turning your English essay into computer instructions.  Metastore (Hive’s Notebook): Remembers where data is stored, table names, and column types (e.g., "age" is a number). Uses a database (like MySQL) to keep this info safe and organized.  Hadoop (The Storage &amp; Engine): Stores HUGE data files (in HDFS, Amazon S3, etc.). Runs the actual heavy-lifting tasks (like sorting or counting). </vt:lpstr>
      <vt:lpstr>HIVE in simple </vt:lpstr>
      <vt:lpstr>1. Not a Traditional Database Hive is not a relational database (like MySQL or Oracle). It’s not designed for operational transactions (e.g., real-time updates, banking systems).  2. Not Built for Real-Time Operations Not optimized for row-level operations: Inserts, updates, or deletes are slow and inefficient (even if supported in newer versions). Focus: Built for batch processing and large-scale analytics (e.g., data warehousing).  3. Not Suited for Interactive Queries High latency: Queries take time to execute due to: Translation of HiveQL to MapReduce/Tez/Spark jobs. Distributed processing on Hadoop clusters. Use tools like Apache Impala or Presto for low-latency queries.  4. Not Full SQL Compliance HiveQL ≠ Standard SQL: Limited support for subqueries, transactions, or advanced SQL features. Syntax and functions differ (e.g., date handling, joins).  5. Not a Replacement for OLTP Systems Use case mismatch: Ideal for OLAP (analytical workloads), not OLTP (transactional workloads). Example: Analyze terabytes of sales data, not process real-time orders. </vt:lpstr>
      <vt:lpstr>Partitioning vs Bucketing</vt:lpstr>
      <vt:lpstr>Partitioning vs Bucketining</vt:lpstr>
      <vt:lpstr>Internal Table  vs  External Table: </vt:lpstr>
      <vt:lpstr>When Which table ?</vt:lpstr>
      <vt:lpstr>Hive CREATE TABLE: Row Formatting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Abdullayev, Huseyn</dc:creator>
  <cp:lastModifiedBy>Huseyn Abdullayev</cp:lastModifiedBy>
  <cp:revision>2</cp:revision>
  <dcterms:created xsi:type="dcterms:W3CDTF">2025-01-25T08:33:00Z</dcterms:created>
  <dcterms:modified xsi:type="dcterms:W3CDTF">2025-02-01T20:18:57Z</dcterms:modified>
</cp:coreProperties>
</file>