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9" r:id="rId4"/>
    <p:sldId id="273" r:id="rId5"/>
    <p:sldId id="269" r:id="rId6"/>
    <p:sldId id="265" r:id="rId7"/>
    <p:sldId id="260" r:id="rId8"/>
    <p:sldId id="261" r:id="rId9"/>
    <p:sldId id="264" r:id="rId10"/>
    <p:sldId id="262" r:id="rId11"/>
    <p:sldId id="266" r:id="rId12"/>
    <p:sldId id="267" r:id="rId13"/>
    <p:sldId id="272" r:id="rId14"/>
    <p:sldId id="263" r:id="rId15"/>
    <p:sldId id="271" r:id="rId16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D1"/>
    <a:srgbClr val="D6D9D2"/>
    <a:srgbClr val="05988A"/>
    <a:srgbClr val="66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96359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88537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82283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75343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18158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15207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7187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762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4017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88608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68101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69736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492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8028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uilding-Data-Science-Applications-FastAPI-ebook/dp/B09926TFQ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archsoftwares.com/blog/asgi/" TargetMode="External"/><Relationship Id="rId7" Type="http://schemas.openxmlformats.org/officeDocument/2006/relationships/hyperlink" Target="https://wsgi.readthedocs.io/en/lates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gi.readthedocs.io/en/latest/" TargetMode="External"/><Relationship Id="rId5" Type="http://schemas.openxmlformats.org/officeDocument/2006/relationships/hyperlink" Target="https://medium.com/analytics-vidhya/difference-between-wsgi-and-asgi-807158ed1d4c" TargetMode="External"/><Relationship Id="rId4" Type="http://schemas.openxmlformats.org/officeDocument/2006/relationships/hyperlink" Target="https://fastapi.tiangol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pJup6vcS4&amp;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hyperlink" Target="https://www.infoworld.com/article/3658336/asgi-explained-the-future-of-python-web-development.html#:~:text=Like%20WSGI%2C%20ASGI%20describes%20a,both%20sync%20and%20async%20apps.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vicorn.org/" TargetMode="External"/><Relationship Id="rId13" Type="http://schemas.openxmlformats.org/officeDocument/2006/relationships/hyperlink" Target="https://sanicframework.org/" TargetMode="External"/><Relationship Id="rId3" Type="http://schemas.openxmlformats.org/officeDocument/2006/relationships/hyperlink" Target="https://www.youtube.com/watch?v=LtpJup6vcS4&amp;t" TargetMode="External"/><Relationship Id="rId7" Type="http://schemas.openxmlformats.org/officeDocument/2006/relationships/hyperlink" Target="http://github.com/django/daphne" TargetMode="External"/><Relationship Id="rId12" Type="http://schemas.openxmlformats.org/officeDocument/2006/relationships/hyperlink" Target="https://github.com/pgjones/qu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gi.readthedocs.io/en/latest/implementations.html" TargetMode="External"/><Relationship Id="rId11" Type="http://schemas.openxmlformats.org/officeDocument/2006/relationships/hyperlink" Target="https://github.com/tiangolo/fastapi" TargetMode="External"/><Relationship Id="rId5" Type="http://schemas.openxmlformats.org/officeDocument/2006/relationships/hyperlink" Target="https://wsgi.readthedocs.io/en/latest/servers.html" TargetMode="External"/><Relationship Id="rId10" Type="http://schemas.openxmlformats.org/officeDocument/2006/relationships/hyperlink" Target="http://channels.readthedocs.io/" TargetMode="External"/><Relationship Id="rId4" Type="http://schemas.openxmlformats.org/officeDocument/2006/relationships/hyperlink" Target="https://www.infoworld.com/article/3658336/asgi-explained-the-future-of-python-web-development.html#:~:text=Like%20WSGI%2C%20ASGI%20describes%20a,both%20sync%20and%20async%20apps." TargetMode="External"/><Relationship Id="rId9" Type="http://schemas.openxmlformats.org/officeDocument/2006/relationships/hyperlink" Target="https://pgjones.gitlab.io/hypercorn/index.html" TargetMode="External"/><Relationship Id="rId14" Type="http://schemas.openxmlformats.org/officeDocument/2006/relationships/hyperlink" Target="https://github.com/encode/starlet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api.tiangol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sif.com/blog/technical/api-design/Which-HTTP-Status-Code-To-Use-For-Every-CRUD-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4324CA-88AA-4027-A434-BDE0C6368B5A}"/>
              </a:ext>
            </a:extLst>
          </p:cNvPr>
          <p:cNvGrpSpPr/>
          <p:nvPr/>
        </p:nvGrpSpPr>
        <p:grpSpPr>
          <a:xfrm>
            <a:off x="1239982" y="1094359"/>
            <a:ext cx="6664036" cy="2183393"/>
            <a:chOff x="1239982" y="664868"/>
            <a:chExt cx="6664036" cy="2183393"/>
          </a:xfrm>
        </p:grpSpPr>
        <p:sp>
          <p:nvSpPr>
            <p:cNvPr id="151" name="Python ile Veri Bilimi"/>
            <p:cNvSpPr txBox="1"/>
            <p:nvPr/>
          </p:nvSpPr>
          <p:spPr>
            <a:xfrm>
              <a:off x="1239982" y="2132680"/>
              <a:ext cx="6664036" cy="7155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anchor="ctr">
              <a:spAutoFit/>
            </a:bodyPr>
            <a:lstStyle>
              <a:lvl1pPr algn="l">
                <a:defRPr sz="9600">
                  <a:solidFill>
                    <a:srgbClr val="333333"/>
                  </a:solidFill>
                  <a:latin typeface="Chromatica Regular"/>
                  <a:ea typeface="Chromatica Regular"/>
                  <a:cs typeface="Chromatica Regular"/>
                  <a:sym typeface="Chromatica Regular"/>
                </a:defRPr>
              </a:lvl1pPr>
            </a:lstStyle>
            <a:p>
              <a:pPr algn="ctr"/>
              <a:r>
                <a:rPr lang="tr-TR" sz="4400" b="1" dirty="0">
                  <a:solidFill>
                    <a:srgbClr val="05988A"/>
                  </a:solidFill>
                  <a:latin typeface="Bahnschrift SemiBold" panose="020B0502040204020203" pitchFamily="34" charset="0"/>
                </a:rPr>
                <a:t>Giriş</a:t>
              </a:r>
              <a:endParaRPr sz="4400" b="1" dirty="0">
                <a:solidFill>
                  <a:srgbClr val="05988A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026" name="Picture 2" descr="FastAPI">
              <a:extLst>
                <a:ext uri="{FF2B5EF4-FFF2-40B4-BE49-F238E27FC236}">
                  <a16:creationId xmlns:a16="http://schemas.microsoft.com/office/drawing/2014/main" id="{B9FCBBC6-66D6-4479-819F-5BEAE6255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631" y="664868"/>
              <a:ext cx="5285678" cy="1906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Örnek Mimari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242300DA-0BCC-4F83-A14B-931D0BBE8897}"/>
              </a:ext>
            </a:extLst>
          </p:cNvPr>
          <p:cNvSpPr/>
          <p:nvPr/>
        </p:nvSpPr>
        <p:spPr>
          <a:xfrm>
            <a:off x="7765473" y="3422789"/>
            <a:ext cx="1052497" cy="6929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rPr>
              <a:t>DB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8095F1-F881-4449-B17F-A89973F9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0683" y="1526543"/>
            <a:ext cx="817716" cy="81771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73FB9DD-622D-4290-9D31-7C99CD85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15" y="1434613"/>
            <a:ext cx="1001576" cy="10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E5DE1D3F-0BF3-43E4-B230-A5069BE262AB}"/>
              </a:ext>
            </a:extLst>
          </p:cNvPr>
          <p:cNvCxnSpPr>
            <a:stCxn id="5" idx="1"/>
            <a:endCxn id="3074" idx="1"/>
          </p:cNvCxnSpPr>
          <p:nvPr/>
        </p:nvCxnSpPr>
        <p:spPr>
          <a:xfrm>
            <a:off x="1278399" y="1935401"/>
            <a:ext cx="817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 14">
            <a:extLst>
              <a:ext uri="{FF2B5EF4-FFF2-40B4-BE49-F238E27FC236}">
                <a16:creationId xmlns:a16="http://schemas.microsoft.com/office/drawing/2014/main" id="{984DF1B6-2AB9-4460-8D47-356FCBED6752}"/>
              </a:ext>
            </a:extLst>
          </p:cNvPr>
          <p:cNvGrpSpPr/>
          <p:nvPr/>
        </p:nvGrpSpPr>
        <p:grpSpPr>
          <a:xfrm>
            <a:off x="3929626" y="386820"/>
            <a:ext cx="2590800" cy="3097161"/>
            <a:chOff x="4244948" y="796413"/>
            <a:chExt cx="2590800" cy="3097161"/>
          </a:xfrm>
        </p:grpSpPr>
        <p:pic>
          <p:nvPicPr>
            <p:cNvPr id="7" name="Picture 2" descr="FastAPI">
              <a:extLst>
                <a:ext uri="{FF2B5EF4-FFF2-40B4-BE49-F238E27FC236}">
                  <a16:creationId xmlns:a16="http://schemas.microsoft.com/office/drawing/2014/main" id="{5980A768-C3F3-4AF9-A01A-7A7CC128C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48" y="1246568"/>
              <a:ext cx="2590800" cy="934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vicorn">
              <a:extLst>
                <a:ext uri="{FF2B5EF4-FFF2-40B4-BE49-F238E27FC236}">
                  <a16:creationId xmlns:a16="http://schemas.microsoft.com/office/drawing/2014/main" id="{9B0C14B8-132A-4CC1-B355-7F6EEEC61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646" y="2045970"/>
              <a:ext cx="837694" cy="83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40BFEE7E-1D56-4E32-B8B8-22F7EE7C0101}"/>
                </a:ext>
              </a:extLst>
            </p:cNvPr>
            <p:cNvSpPr/>
            <p:nvPr/>
          </p:nvSpPr>
          <p:spPr>
            <a:xfrm>
              <a:off x="4360606" y="796413"/>
              <a:ext cx="2411774" cy="3097161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00244F72-D2C1-44CF-B698-372F69E7A67F}"/>
              </a:ext>
            </a:extLst>
          </p:cNvPr>
          <p:cNvCxnSpPr>
            <a:cxnSpLocks/>
            <a:stCxn id="3074" idx="3"/>
            <a:endCxn id="14" idx="1"/>
          </p:cNvCxnSpPr>
          <p:nvPr/>
        </p:nvCxnSpPr>
        <p:spPr>
          <a:xfrm>
            <a:off x="3097691" y="1935401"/>
            <a:ext cx="947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1568C119-AD67-42D2-B26B-9EE20CC43EC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457058" y="1935401"/>
            <a:ext cx="1308415" cy="1651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AB6B8846-16C8-4CAA-A066-6376E08351B1}"/>
              </a:ext>
            </a:extLst>
          </p:cNvPr>
          <p:cNvCxnSpPr>
            <a:cxnSpLocks/>
          </p:cNvCxnSpPr>
          <p:nvPr/>
        </p:nvCxnSpPr>
        <p:spPr>
          <a:xfrm flipH="1" flipV="1">
            <a:off x="6457057" y="2215271"/>
            <a:ext cx="1308415" cy="1568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F1EC15D-5DAA-45C9-95FD-95243F18B79E}"/>
              </a:ext>
            </a:extLst>
          </p:cNvPr>
          <p:cNvCxnSpPr>
            <a:cxnSpLocks/>
          </p:cNvCxnSpPr>
          <p:nvPr/>
        </p:nvCxnSpPr>
        <p:spPr>
          <a:xfrm flipH="1">
            <a:off x="3097691" y="2055224"/>
            <a:ext cx="947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394D512-F577-4576-B241-FB7F4304F532}"/>
              </a:ext>
            </a:extLst>
          </p:cNvPr>
          <p:cNvCxnSpPr>
            <a:cxnSpLocks/>
          </p:cNvCxnSpPr>
          <p:nvPr/>
        </p:nvCxnSpPr>
        <p:spPr>
          <a:xfrm flipH="1">
            <a:off x="1183378" y="2055223"/>
            <a:ext cx="947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29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Terminoloji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E98A5C-12DF-48BB-BDC3-431580A7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6" y="976869"/>
            <a:ext cx="25523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@app.get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"/about"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about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():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"data"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about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page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8D07EE84-ED2F-4A12-AA80-4C376C75861D}"/>
              </a:ext>
            </a:extLst>
          </p:cNvPr>
          <p:cNvCxnSpPr/>
          <p:nvPr/>
        </p:nvCxnSpPr>
        <p:spPr>
          <a:xfrm>
            <a:off x="1927122" y="1120877"/>
            <a:ext cx="249739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427704BB-FFD1-45FA-B82C-E044C3FAC45E}"/>
              </a:ext>
            </a:extLst>
          </p:cNvPr>
          <p:cNvSpPr txBox="1"/>
          <p:nvPr/>
        </p:nvSpPr>
        <p:spPr>
          <a:xfrm>
            <a:off x="4572000" y="1012776"/>
            <a:ext cx="148415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(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endpoint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71FF2713-991E-4200-91E7-7D4E96F130D7}"/>
              </a:ext>
            </a:extLst>
          </p:cNvPr>
          <p:cNvCxnSpPr>
            <a:cxnSpLocks/>
          </p:cNvCxnSpPr>
          <p:nvPr/>
        </p:nvCxnSpPr>
        <p:spPr>
          <a:xfrm>
            <a:off x="1268361" y="1156405"/>
            <a:ext cx="2458065" cy="3363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5458A93-327D-4CCA-8E84-E6BD6BF78682}"/>
              </a:ext>
            </a:extLst>
          </p:cNvPr>
          <p:cNvSpPr txBox="1"/>
          <p:nvPr/>
        </p:nvSpPr>
        <p:spPr>
          <a:xfrm>
            <a:off x="3726426" y="1366250"/>
            <a:ext cx="94274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Operation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62092AC9-7252-4364-BE0E-29817E578A09}"/>
              </a:ext>
            </a:extLst>
          </p:cNvPr>
          <p:cNvCxnSpPr>
            <a:cxnSpLocks/>
          </p:cNvCxnSpPr>
          <p:nvPr/>
        </p:nvCxnSpPr>
        <p:spPr>
          <a:xfrm>
            <a:off x="953729" y="1156405"/>
            <a:ext cx="3323304" cy="8959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12ECC74-DD9C-453F-B7FF-7F39DD325C2B}"/>
              </a:ext>
            </a:extLst>
          </p:cNvPr>
          <p:cNvSpPr txBox="1"/>
          <p:nvPr/>
        </p:nvSpPr>
        <p:spPr>
          <a:xfrm>
            <a:off x="3541496" y="2143322"/>
            <a:ext cx="22553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Operation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Decorator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51336EA-13EB-43D5-9A74-320CA81AEAD4}"/>
              </a:ext>
            </a:extLst>
          </p:cNvPr>
          <p:cNvCxnSpPr>
            <a:cxnSpLocks/>
          </p:cNvCxnSpPr>
          <p:nvPr/>
        </p:nvCxnSpPr>
        <p:spPr>
          <a:xfrm>
            <a:off x="869423" y="1366250"/>
            <a:ext cx="3323304" cy="1313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4A3D552-222B-4CFF-B037-04D325B67166}"/>
              </a:ext>
            </a:extLst>
          </p:cNvPr>
          <p:cNvSpPr txBox="1"/>
          <p:nvPr/>
        </p:nvSpPr>
        <p:spPr>
          <a:xfrm>
            <a:off x="3457190" y="2770833"/>
            <a:ext cx="22553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Operation</a:t>
            </a:r>
            <a:r>
              <a:rPr kumimoji="0" lang="tr-TR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12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Function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900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" grpId="0" animBg="1"/>
      <p:bldP spid="6" grpId="0"/>
      <p:bldP spid="12" grpId="0"/>
      <p:bldP spid="16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 err="1"/>
              <a:t>Authentication</a:t>
            </a:r>
            <a:r>
              <a:rPr lang="tr-TR" sz="2400" dirty="0"/>
              <a:t> vs. Token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D0A74DB-B445-4A03-AB1C-2DCAC3847E78}"/>
              </a:ext>
            </a:extLst>
          </p:cNvPr>
          <p:cNvSpPr txBox="1"/>
          <p:nvPr/>
        </p:nvSpPr>
        <p:spPr>
          <a:xfrm>
            <a:off x="623455" y="991830"/>
            <a:ext cx="739139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1600" dirty="0">
                <a:latin typeface="Chromatica" panose="00000500000000000000" pitchFamily="50" charset="-94"/>
              </a:rPr>
              <a:t>Token ve </a:t>
            </a:r>
            <a:r>
              <a:rPr lang="tr-TR" sz="1600" dirty="0" err="1">
                <a:latin typeface="Chromatica" panose="00000500000000000000" pitchFamily="50" charset="-94"/>
              </a:rPr>
              <a:t>authentication</a:t>
            </a:r>
            <a:r>
              <a:rPr lang="tr-TR" sz="1600" dirty="0">
                <a:latin typeface="Chromatica" panose="00000500000000000000" pitchFamily="50" charset="-94"/>
              </a:rPr>
              <a:t>; bir </a:t>
            </a:r>
            <a:r>
              <a:rPr lang="tr-TR" sz="1600" dirty="0" err="1">
                <a:latin typeface="Chromatica" panose="00000500000000000000" pitchFamily="50" charset="-94"/>
              </a:rPr>
              <a:t>API’ye</a:t>
            </a:r>
            <a:r>
              <a:rPr lang="tr-TR" sz="1600" dirty="0">
                <a:latin typeface="Chromatica" panose="00000500000000000000" pitchFamily="50" charset="-94"/>
              </a:rPr>
              <a:t> erişimi sınırlandıran/izin veren iki kavramdır. İkisi aynı şey değildir. Token kullanıcı kimliğini doğrulamaz sadece erişime olanak sağlar. </a:t>
            </a:r>
            <a:r>
              <a:rPr lang="tr-TR" sz="1600" dirty="0" err="1">
                <a:latin typeface="Chromatica" panose="00000500000000000000" pitchFamily="50" charset="-94"/>
              </a:rPr>
              <a:t>Authentication</a:t>
            </a:r>
            <a:r>
              <a:rPr lang="tr-TR" sz="1600" dirty="0">
                <a:latin typeface="Chromatica" panose="00000500000000000000" pitchFamily="50" charset="-94"/>
              </a:rPr>
              <a:t> kullanıcı kimliğini doğrular.</a:t>
            </a:r>
          </a:p>
        </p:txBody>
      </p:sp>
      <p:pic>
        <p:nvPicPr>
          <p:cNvPr id="1028" name="Picture 4" descr="How to Get Instagram Access Token - Documentation">
            <a:extLst>
              <a:ext uri="{FF2B5EF4-FFF2-40B4-BE49-F238E27FC236}">
                <a16:creationId xmlns:a16="http://schemas.microsoft.com/office/drawing/2014/main" id="{A77A86E6-A3D9-45BB-989A-807E2672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4" y="2699485"/>
            <a:ext cx="4024829" cy="225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21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JWT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D0A74DB-B445-4A03-AB1C-2DCAC3847E78}"/>
              </a:ext>
            </a:extLst>
          </p:cNvPr>
          <p:cNvSpPr txBox="1"/>
          <p:nvPr/>
        </p:nvSpPr>
        <p:spPr>
          <a:xfrm>
            <a:off x="623455" y="614777"/>
            <a:ext cx="739139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JSON Web Tokens are an open, industry standard RFC 7519 method for representing claims securely between two parties.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JWT.IO allows you to decode, verify and generate JWT.</a:t>
            </a:r>
            <a:endParaRPr lang="tr-TR" sz="1600" dirty="0">
              <a:latin typeface="Chromatica" panose="00000500000000000000" pitchFamily="50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1554-823F-4EB0-99CA-71B414E3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64" y="1456033"/>
            <a:ext cx="5079254" cy="35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Kaynak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pic>
        <p:nvPicPr>
          <p:cNvPr id="1028" name="Picture 4" descr="Building Data Science Applications with FastAPI : Develop, manage, and  deploy efficient machine learning applications with Python (Paperback) -  Walmart.com">
            <a:hlinkClick r:id="rId3"/>
            <a:extLst>
              <a:ext uri="{FF2B5EF4-FFF2-40B4-BE49-F238E27FC236}">
                <a16:creationId xmlns:a16="http://schemas.microsoft.com/office/drawing/2014/main" id="{3B64DB93-F753-4849-A9C1-9C7C9874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60" y="826076"/>
            <a:ext cx="3853295" cy="3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97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Kaynaklar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93E2789-79F7-4460-B0C0-E8241543CBEF}"/>
              </a:ext>
            </a:extLst>
          </p:cNvPr>
          <p:cNvSpPr txBox="1"/>
          <p:nvPr/>
        </p:nvSpPr>
        <p:spPr>
          <a:xfrm>
            <a:off x="550606" y="921081"/>
            <a:ext cx="7000568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3"/>
              </a:rPr>
              <a:t>https://www.technoarchsoftwares.com/blog/asgi/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4"/>
              </a:rPr>
              <a:t>https://fastapi.tiangolo.com/</a:t>
            </a:r>
            <a:endParaRPr lang="tr-TR" sz="1200" dirty="0">
              <a:latin typeface="Chromatica" panose="00000500000000000000" pitchFamily="50" charset="-94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5"/>
              </a:rPr>
              <a:t>https://medium.com/analytics-vidhya/difference-between-wsgi-and-asgi-807158ed1d4c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6"/>
              </a:rPr>
              <a:t>https://asgi.readthedocs.io/en/latest/</a:t>
            </a:r>
            <a:endParaRPr lang="tr-TR" sz="1200" dirty="0">
              <a:latin typeface="Chromatica" panose="00000500000000000000" pitchFamily="50" charset="-94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7"/>
              </a:rPr>
              <a:t>https://wsgi.readthedocs.io/en/latest/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1078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Web Uygulamaları Genel Mimari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BB22956B-3C21-4AD0-9B35-810F1C9EE734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933143" y="2571750"/>
            <a:ext cx="8239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" name="Grup 7">
            <a:extLst>
              <a:ext uri="{FF2B5EF4-FFF2-40B4-BE49-F238E27FC236}">
                <a16:creationId xmlns:a16="http://schemas.microsoft.com/office/drawing/2014/main" id="{8906B2CD-F064-47DC-9EE0-B4ECA7D85F1B}"/>
              </a:ext>
            </a:extLst>
          </p:cNvPr>
          <p:cNvGrpSpPr/>
          <p:nvPr/>
        </p:nvGrpSpPr>
        <p:grpSpPr>
          <a:xfrm>
            <a:off x="623456" y="1668134"/>
            <a:ext cx="1309687" cy="1590470"/>
            <a:chOff x="623456" y="1668134"/>
            <a:chExt cx="1309687" cy="1590470"/>
          </a:xfrm>
        </p:grpSpPr>
        <p:pic>
          <p:nvPicPr>
            <p:cNvPr id="1026" name="Picture 2" descr="Clipart Transparent Web Development - Web App Icon Png Transparent PNG -  1200x1200 - Free Download on NicePNG">
              <a:extLst>
                <a:ext uri="{FF2B5EF4-FFF2-40B4-BE49-F238E27FC236}">
                  <a16:creationId xmlns:a16="http://schemas.microsoft.com/office/drawing/2014/main" id="{049AF82F-BA16-4AF8-87CB-6C49698CC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56" y="1884895"/>
              <a:ext cx="1309687" cy="137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64F9A015-3A22-4E76-B09B-4AD9F4EB6506}"/>
                </a:ext>
              </a:extLst>
            </p:cNvPr>
            <p:cNvSpPr txBox="1"/>
            <p:nvPr/>
          </p:nvSpPr>
          <p:spPr>
            <a:xfrm>
              <a:off x="862880" y="1668134"/>
              <a:ext cx="824345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App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381FB699-D09A-40EF-8128-A0615696734F}"/>
              </a:ext>
            </a:extLst>
          </p:cNvPr>
          <p:cNvGrpSpPr/>
          <p:nvPr/>
        </p:nvGrpSpPr>
        <p:grpSpPr>
          <a:xfrm>
            <a:off x="2757054" y="1923331"/>
            <a:ext cx="1489363" cy="1296838"/>
            <a:chOff x="2757054" y="1923331"/>
            <a:chExt cx="1489363" cy="1296838"/>
          </a:xfrm>
        </p:grpSpPr>
        <p:pic>
          <p:nvPicPr>
            <p:cNvPr id="1030" name="Picture 6" descr="Open - Web Server Icon Free PNG Image | Transparent PNG Free Download on  SeekPNG">
              <a:extLst>
                <a:ext uri="{FF2B5EF4-FFF2-40B4-BE49-F238E27FC236}">
                  <a16:creationId xmlns:a16="http://schemas.microsoft.com/office/drawing/2014/main" id="{5CD320DA-9CBF-49B5-B92E-46202A4A5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054" y="1923331"/>
              <a:ext cx="1489363" cy="1296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21FD8F0A-B9AC-4CF5-9289-9C04086CF396}"/>
                </a:ext>
              </a:extLst>
            </p:cNvPr>
            <p:cNvSpPr txBox="1"/>
            <p:nvPr/>
          </p:nvSpPr>
          <p:spPr>
            <a:xfrm>
              <a:off x="3089563" y="2025037"/>
              <a:ext cx="82434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 Server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69AF3B3D-1C89-4823-9F98-D535CABCA49D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4246417" y="2571750"/>
            <a:ext cx="7204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up 15">
            <a:extLst>
              <a:ext uri="{FF2B5EF4-FFF2-40B4-BE49-F238E27FC236}">
                <a16:creationId xmlns:a16="http://schemas.microsoft.com/office/drawing/2014/main" id="{CD87C44B-321E-45AA-8223-8C74FC5AC5E8}"/>
              </a:ext>
            </a:extLst>
          </p:cNvPr>
          <p:cNvGrpSpPr/>
          <p:nvPr/>
        </p:nvGrpSpPr>
        <p:grpSpPr>
          <a:xfrm>
            <a:off x="4966855" y="1404650"/>
            <a:ext cx="1149927" cy="1802283"/>
            <a:chOff x="4966855" y="1404650"/>
            <a:chExt cx="1149927" cy="1802283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A383281F-AC7A-42F2-BCC8-AC92159C4086}"/>
                </a:ext>
              </a:extLst>
            </p:cNvPr>
            <p:cNvSpPr/>
            <p:nvPr/>
          </p:nvSpPr>
          <p:spPr>
            <a:xfrm>
              <a:off x="4966855" y="1910098"/>
              <a:ext cx="1149927" cy="1296835"/>
            </a:xfrm>
            <a:prstGeom prst="roundRect">
              <a:avLst/>
            </a:prstGeom>
            <a:solidFill>
              <a:srgbClr val="1B9DD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D1C1BD7F-75CB-48D3-96EA-E92D854A2FDA}"/>
                </a:ext>
              </a:extLst>
            </p:cNvPr>
            <p:cNvSpPr txBox="1"/>
            <p:nvPr/>
          </p:nvSpPr>
          <p:spPr>
            <a:xfrm>
              <a:off x="5129645" y="2184053"/>
              <a:ext cx="824345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ASGI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tr-TR" sz="1400" b="1" dirty="0" err="1">
                  <a:latin typeface="Chromatica" panose="00000500000000000000" pitchFamily="50" charset="-94"/>
                </a:rPr>
                <a:t>or</a:t>
              </a:r>
              <a:endParaRPr lang="tr-TR" sz="1400" b="1" dirty="0">
                <a:latin typeface="Chromatica" panose="00000500000000000000" pitchFamily="50" charset="-94"/>
              </a:endParaRP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WSGI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EAA72808-ACA4-4768-BCA5-83CE41C5DDE4}"/>
                </a:ext>
              </a:extLst>
            </p:cNvPr>
            <p:cNvSpPr txBox="1"/>
            <p:nvPr/>
          </p:nvSpPr>
          <p:spPr>
            <a:xfrm>
              <a:off x="5048248" y="1404650"/>
              <a:ext cx="9871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Gate</a:t>
              </a: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 </a:t>
              </a:r>
              <a:r>
                <a:rPr kumimoji="0" lang="tr-TR" sz="1400" b="1" i="0" u="none" strike="noStrike" cap="none" spc="0" normalizeH="0" baseline="0" dirty="0" err="1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Interface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794DAC9-AA74-4F21-8B4C-6681807309BB}"/>
              </a:ext>
            </a:extLst>
          </p:cNvPr>
          <p:cNvCxnSpPr>
            <a:cxnSpLocks/>
          </p:cNvCxnSpPr>
          <p:nvPr/>
        </p:nvCxnSpPr>
        <p:spPr>
          <a:xfrm>
            <a:off x="6130202" y="2571750"/>
            <a:ext cx="7204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6" name="Grup 25">
            <a:extLst>
              <a:ext uri="{FF2B5EF4-FFF2-40B4-BE49-F238E27FC236}">
                <a16:creationId xmlns:a16="http://schemas.microsoft.com/office/drawing/2014/main" id="{69D6D8A6-F610-4A41-A27A-0FAB09A1C811}"/>
              </a:ext>
            </a:extLst>
          </p:cNvPr>
          <p:cNvGrpSpPr/>
          <p:nvPr/>
        </p:nvGrpSpPr>
        <p:grpSpPr>
          <a:xfrm>
            <a:off x="6850640" y="1910098"/>
            <a:ext cx="1344324" cy="1296835"/>
            <a:chOff x="4966855" y="1910098"/>
            <a:chExt cx="1344324" cy="1296835"/>
          </a:xfrm>
        </p:grpSpPr>
        <p:sp>
          <p:nvSpPr>
            <p:cNvPr id="27" name="Dikdörtgen: Köşeleri Yuvarlatılmış 26">
              <a:extLst>
                <a:ext uri="{FF2B5EF4-FFF2-40B4-BE49-F238E27FC236}">
                  <a16:creationId xmlns:a16="http://schemas.microsoft.com/office/drawing/2014/main" id="{3D47595A-7F0C-40DF-A47A-B49552CAF877}"/>
                </a:ext>
              </a:extLst>
            </p:cNvPr>
            <p:cNvSpPr/>
            <p:nvPr/>
          </p:nvSpPr>
          <p:spPr>
            <a:xfrm>
              <a:off x="4966855" y="1910098"/>
              <a:ext cx="1344324" cy="12968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19F70A7B-98D8-4AF2-BED1-D71A5918BAE5}"/>
                </a:ext>
              </a:extLst>
            </p:cNvPr>
            <p:cNvSpPr txBox="1"/>
            <p:nvPr/>
          </p:nvSpPr>
          <p:spPr>
            <a:xfrm>
              <a:off x="5032663" y="2291774"/>
              <a:ext cx="121617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A4B16FA9-3EC6-4965-9A06-51DE43CC1CA0}"/>
              </a:ext>
            </a:extLst>
          </p:cNvPr>
          <p:cNvCxnSpPr>
            <a:cxnSpLocks/>
          </p:cNvCxnSpPr>
          <p:nvPr/>
        </p:nvCxnSpPr>
        <p:spPr>
          <a:xfrm flipH="1">
            <a:off x="6130203" y="3390222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75E8BFF1-BC5A-4EB3-B74A-20D43A67420D}"/>
              </a:ext>
            </a:extLst>
          </p:cNvPr>
          <p:cNvCxnSpPr>
            <a:cxnSpLocks/>
          </p:cNvCxnSpPr>
          <p:nvPr/>
        </p:nvCxnSpPr>
        <p:spPr>
          <a:xfrm flipH="1">
            <a:off x="4246418" y="3390222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739CA5F-97FB-435B-8870-58FDCFB815B5}"/>
              </a:ext>
            </a:extLst>
          </p:cNvPr>
          <p:cNvCxnSpPr>
            <a:cxnSpLocks/>
          </p:cNvCxnSpPr>
          <p:nvPr/>
        </p:nvCxnSpPr>
        <p:spPr>
          <a:xfrm flipH="1">
            <a:off x="1933143" y="3372226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WSGI and ASGI 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534146" y="1440029"/>
            <a:ext cx="807570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1800" dirty="0">
                <a:latin typeface="Chromatica" panose="00000500000000000000" pitchFamily="50" charset="-94"/>
              </a:rPr>
              <a:t>WSGI: Web Server Gateway </a:t>
            </a:r>
            <a:r>
              <a:rPr lang="tr-TR" sz="1800" dirty="0" err="1">
                <a:latin typeface="Chromatica" panose="00000500000000000000" pitchFamily="50" charset="-94"/>
              </a:rPr>
              <a:t>Interface</a:t>
            </a:r>
            <a:endParaRPr lang="tr-TR" sz="1800" dirty="0">
              <a:latin typeface="Chromatica" panose="00000500000000000000" pitchFamily="50" charset="-94"/>
            </a:endParaRPr>
          </a:p>
          <a:p>
            <a:pPr algn="l" defTabSz="2438338">
              <a:lnSpc>
                <a:spcPct val="150000"/>
              </a:lnSpc>
            </a:pPr>
            <a:r>
              <a:rPr lang="tr-TR" sz="1800" dirty="0">
                <a:latin typeface="Chromatica" panose="00000500000000000000" pitchFamily="50" charset="-94"/>
              </a:rPr>
              <a:t>ASGI:  </a:t>
            </a:r>
            <a:r>
              <a:rPr lang="tr-TR" sz="1800" dirty="0" err="1">
                <a:latin typeface="Chromatica" panose="00000500000000000000" pitchFamily="50" charset="-94"/>
              </a:rPr>
              <a:t>Asynchronous</a:t>
            </a:r>
            <a:r>
              <a:rPr lang="tr-TR" sz="1800" dirty="0">
                <a:latin typeface="Chromatica" panose="00000500000000000000" pitchFamily="50" charset="-94"/>
              </a:rPr>
              <a:t> Server Gateway </a:t>
            </a:r>
            <a:r>
              <a:rPr lang="tr-TR" sz="1800" dirty="0" err="1">
                <a:latin typeface="Chromatica" panose="00000500000000000000" pitchFamily="50" charset="-94"/>
              </a:rPr>
              <a:t>Interface</a:t>
            </a:r>
            <a:endParaRPr lang="en-US" sz="1800" dirty="0">
              <a:latin typeface="Chromatica" panose="00000500000000000000" pitchFamily="50" charset="-9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A92CCAC-1181-4CBB-AD47-DC6476EBF576}"/>
              </a:ext>
            </a:extLst>
          </p:cNvPr>
          <p:cNvSpPr txBox="1"/>
          <p:nvPr/>
        </p:nvSpPr>
        <p:spPr>
          <a:xfrm>
            <a:off x="623456" y="691721"/>
            <a:ext cx="4591664" cy="473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tr-TR" sz="1800" dirty="0">
                <a:latin typeface="Chromatica" panose="00000500000000000000" pitchFamily="50" charset="-94"/>
              </a:rPr>
              <a:t>İkisi de aynı işlevi görür.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0704-D48A-48E6-B4E7-8B14D444F0B6}"/>
              </a:ext>
            </a:extLst>
          </p:cNvPr>
          <p:cNvSpPr txBox="1"/>
          <p:nvPr/>
        </p:nvSpPr>
        <p:spPr>
          <a:xfrm>
            <a:off x="5133855" y="4528723"/>
            <a:ext cx="3733054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  <a:hlinkClick r:id="rId3"/>
              </a:rPr>
              <a:t>WSGI &amp; ASGI Simplified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museo-sans"/>
                <a:hlinkClick r:id="rId4"/>
              </a:rPr>
              <a:t>ASGI explained: The future of Python web development</a:t>
            </a:r>
            <a:endParaRPr lang="en-US" b="1" i="0" dirty="0">
              <a:solidFill>
                <a:srgbClr val="222222"/>
              </a:solidFill>
              <a:effectLst/>
              <a:latin typeface="museo-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1190686" y="432029"/>
            <a:ext cx="1134460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400" dirty="0"/>
              <a:t>WSGI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0704-D48A-48E6-B4E7-8B14D444F0B6}"/>
              </a:ext>
            </a:extLst>
          </p:cNvPr>
          <p:cNvSpPr txBox="1"/>
          <p:nvPr/>
        </p:nvSpPr>
        <p:spPr>
          <a:xfrm>
            <a:off x="237782" y="4533777"/>
            <a:ext cx="8668435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numCol="2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F0F0F"/>
                </a:solidFill>
                <a:effectLst/>
                <a:latin typeface="YouTube Sans"/>
                <a:hlinkClick r:id="rId3"/>
              </a:rPr>
              <a:t>WSGI &amp; ASGI Simplified</a:t>
            </a:r>
            <a:endParaRPr lang="en-US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museo-sans"/>
                <a:hlinkClick r:id="rId4"/>
              </a:rPr>
              <a:t>ASGI explained: The future of Python web development</a:t>
            </a:r>
            <a:endParaRPr lang="tr-TR" dirty="0"/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museo-sans"/>
                <a:hlinkClick r:id="rId5"/>
              </a:rPr>
              <a:t>https://wsgi.readthedocs.io/en/latest/servers.html</a:t>
            </a:r>
            <a:endParaRPr lang="tr-TR" dirty="0">
              <a:solidFill>
                <a:srgbClr val="222222"/>
              </a:solidFill>
              <a:latin typeface="museo-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museo-sans"/>
                <a:hlinkClick r:id="rId6"/>
              </a:rPr>
              <a:t>https://asgi.readthedocs.io/en/latest/implementations.html</a:t>
            </a:r>
            <a:endParaRPr lang="tr-TR" dirty="0">
              <a:solidFill>
                <a:srgbClr val="222222"/>
              </a:solidFill>
              <a:latin typeface="museo-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36FFE6-7E4A-4157-9770-188FC65BE27E}"/>
              </a:ext>
            </a:extLst>
          </p:cNvPr>
          <p:cNvCxnSpPr>
            <a:cxnSpLocks/>
          </p:cNvCxnSpPr>
          <p:nvPr/>
        </p:nvCxnSpPr>
        <p:spPr>
          <a:xfrm>
            <a:off x="4516582" y="1108364"/>
            <a:ext cx="55418" cy="31934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85AFBE5F-4472-4476-85F2-6E5D305A94D4}"/>
              </a:ext>
            </a:extLst>
          </p:cNvPr>
          <p:cNvSpPr txBox="1"/>
          <p:nvPr/>
        </p:nvSpPr>
        <p:spPr>
          <a:xfrm>
            <a:off x="6158580" y="432029"/>
            <a:ext cx="1683603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400" dirty="0"/>
              <a:t>ASGI </a:t>
            </a:r>
            <a:endParaRPr lang="en-US" sz="2400" dirty="0"/>
          </a:p>
        </p:txBody>
      </p:sp>
      <p:sp>
        <p:nvSpPr>
          <p:cNvPr id="11" name="Metin kutusu 2">
            <a:extLst>
              <a:ext uri="{FF2B5EF4-FFF2-40B4-BE49-F238E27FC236}">
                <a16:creationId xmlns:a16="http://schemas.microsoft.com/office/drawing/2014/main" id="{0B403850-87F5-4C59-831F-968A92F6B233}"/>
              </a:ext>
            </a:extLst>
          </p:cNvPr>
          <p:cNvSpPr txBox="1"/>
          <p:nvPr/>
        </p:nvSpPr>
        <p:spPr>
          <a:xfrm>
            <a:off x="4963149" y="1098743"/>
            <a:ext cx="3733054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Gateway </a:t>
            </a:r>
            <a:r>
              <a:rPr lang="tr-TR" sz="1400" dirty="0" err="1">
                <a:latin typeface="Chromatica" panose="00000500000000000000" pitchFamily="50" charset="-94"/>
              </a:rPr>
              <a:t>interface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Çay ısınırken yumurta çırp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İstek bitmeden diğerine cevap verebilir.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Servers: </a:t>
            </a:r>
            <a:r>
              <a:rPr lang="tr-TR" sz="1400" dirty="0">
                <a:latin typeface="Chromatica" panose="00000500000000000000" pitchFamily="50" charset="-94"/>
                <a:hlinkClick r:id="rId7"/>
              </a:rPr>
              <a:t>Daphne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8"/>
              </a:rPr>
              <a:t>Uvicorn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9"/>
              </a:rPr>
              <a:t>Hypercorn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Application/</a:t>
            </a:r>
            <a:r>
              <a:rPr lang="tr-TR" sz="1400" dirty="0" err="1">
                <a:latin typeface="Chromatica" panose="00000500000000000000" pitchFamily="50" charset="-94"/>
              </a:rPr>
              <a:t>Frameworks</a:t>
            </a:r>
            <a:r>
              <a:rPr lang="tr-TR" sz="1400" dirty="0">
                <a:latin typeface="Chromatica" panose="00000500000000000000" pitchFamily="50" charset="-94"/>
              </a:rPr>
              <a:t>: </a:t>
            </a:r>
            <a:r>
              <a:rPr lang="tr-TR" sz="1400" dirty="0">
                <a:latin typeface="Chromatica" panose="00000500000000000000" pitchFamily="50" charset="-94"/>
                <a:hlinkClick r:id="rId10"/>
              </a:rPr>
              <a:t>Django/</a:t>
            </a:r>
            <a:r>
              <a:rPr lang="tr-TR" sz="1400" dirty="0" err="1">
                <a:latin typeface="Chromatica" panose="00000500000000000000" pitchFamily="50" charset="-94"/>
                <a:hlinkClick r:id="rId10"/>
              </a:rPr>
              <a:t>Channels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1"/>
              </a:rPr>
              <a:t>FastAPI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2"/>
              </a:rPr>
              <a:t>Quart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3"/>
              </a:rPr>
              <a:t>Sanic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4"/>
              </a:rPr>
              <a:t>Starlette</a:t>
            </a:r>
            <a:endParaRPr lang="tr-TR" sz="1400" dirty="0">
              <a:latin typeface="Chromatica" panose="00000500000000000000" pitchFamily="50" charset="-94"/>
            </a:endParaRPr>
          </a:p>
        </p:txBody>
      </p:sp>
      <p:sp>
        <p:nvSpPr>
          <p:cNvPr id="12" name="Metin kutusu 2">
            <a:extLst>
              <a:ext uri="{FF2B5EF4-FFF2-40B4-BE49-F238E27FC236}">
                <a16:creationId xmlns:a16="http://schemas.microsoft.com/office/drawing/2014/main" id="{C99A6275-683D-427A-8021-001DB963BA83}"/>
              </a:ext>
            </a:extLst>
          </p:cNvPr>
          <p:cNvSpPr txBox="1"/>
          <p:nvPr/>
        </p:nvSpPr>
        <p:spPr>
          <a:xfrm>
            <a:off x="342819" y="1098743"/>
            <a:ext cx="3669199" cy="21646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Gateway </a:t>
            </a:r>
            <a:r>
              <a:rPr lang="tr-TR" sz="1400" dirty="0" err="1">
                <a:latin typeface="Chromatica" panose="00000500000000000000" pitchFamily="50" charset="-94"/>
              </a:rPr>
              <a:t>interface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Çay ısınırken bekle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Bir istek bitmeden diğerine cevap vermez.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Servers: </a:t>
            </a:r>
            <a:r>
              <a:rPr lang="tr-TR" sz="1400" dirty="0" err="1">
                <a:latin typeface="Chromatica" panose="00000500000000000000" pitchFamily="50" charset="-94"/>
              </a:rPr>
              <a:t>Gunicorn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 err="1">
                <a:latin typeface="Chromatica" panose="00000500000000000000" pitchFamily="50" charset="-94"/>
              </a:rPr>
              <a:t>uWSGI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 err="1">
                <a:latin typeface="Chromatica" panose="00000500000000000000" pitchFamily="50" charset="-94"/>
              </a:rPr>
              <a:t>Apache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Frameworks: </a:t>
            </a:r>
            <a:r>
              <a:rPr lang="tr-TR" sz="1400" dirty="0" err="1">
                <a:latin typeface="Chromatica" panose="00000500000000000000" pitchFamily="50" charset="-94"/>
              </a:rPr>
              <a:t>Flask</a:t>
            </a:r>
            <a:r>
              <a:rPr lang="tr-TR" sz="1400" dirty="0">
                <a:latin typeface="Chromatica" panose="00000500000000000000" pitchFamily="50" charset="-94"/>
              </a:rPr>
              <a:t>, Django, </a:t>
            </a:r>
            <a:r>
              <a:rPr lang="tr-TR" sz="1400" dirty="0" err="1">
                <a:latin typeface="Chromatica" panose="00000500000000000000" pitchFamily="50" charset="-94"/>
              </a:rPr>
              <a:t>Falcon</a:t>
            </a:r>
            <a:endParaRPr lang="tr-TR" sz="1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209448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FastAPI nedir?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API geliştirmek için açık kaynaklı bir python kütüphanesidir.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554183" y="2082564"/>
            <a:ext cx="7897088" cy="26109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Hızlı ve performanslıdır.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Hızlı geliştirme imkanı sunar.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Hata oranı düşüktür.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Sezgiseldir.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Sadedir.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Öğrenmesi ve kullanması kolaydır.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Otomatik dokümantasyonu vardır (</a:t>
            </a:r>
            <a:r>
              <a:rPr lang="tr-TR" sz="1600" dirty="0" err="1">
                <a:latin typeface="Chromatica" panose="00000500000000000000" pitchFamily="50" charset="-94"/>
              </a:rPr>
              <a:t>Swagger</a:t>
            </a:r>
            <a:r>
              <a:rPr lang="tr-TR" sz="1600" dirty="0">
                <a:latin typeface="Chromatica" panose="00000500000000000000" pitchFamily="50" charset="-94"/>
              </a:rPr>
              <a:t> UI ve </a:t>
            </a:r>
            <a:r>
              <a:rPr lang="tr-TR" sz="1600" dirty="0" err="1">
                <a:latin typeface="Chromatica" panose="00000500000000000000" pitchFamily="50" charset="-94"/>
              </a:rPr>
              <a:t>ReDoc</a:t>
            </a:r>
            <a:r>
              <a:rPr lang="tr-TR" sz="1600" dirty="0">
                <a:latin typeface="Chromatica" panose="00000500000000000000" pitchFamily="50" charset="-94"/>
              </a:rPr>
              <a:t>).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 err="1">
                <a:latin typeface="Chromatica" panose="00000500000000000000" pitchFamily="50" charset="-94"/>
              </a:rPr>
              <a:t>Python</a:t>
            </a:r>
            <a:r>
              <a:rPr lang="tr-TR" sz="1600">
                <a:latin typeface="Chromatica" panose="00000500000000000000" pitchFamily="50" charset="-94"/>
              </a:rPr>
              <a:t> 3.7+ </a:t>
            </a:r>
            <a:r>
              <a:rPr lang="tr-TR" sz="1600" dirty="0">
                <a:latin typeface="Chromatica" panose="00000500000000000000" pitchFamily="50" charset="-94"/>
              </a:rPr>
              <a:t>ile çalışır.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600" dirty="0">
                <a:latin typeface="Chromatica" panose="00000500000000000000" pitchFamily="50" charset="-94"/>
              </a:rPr>
              <a:t>Sadece API geliştirmek içindir. Sunmak için </a:t>
            </a:r>
            <a:r>
              <a:rPr lang="tr-TR" sz="1600" dirty="0" err="1">
                <a:latin typeface="Chromatica" panose="00000500000000000000" pitchFamily="50" charset="-94"/>
              </a:rPr>
              <a:t>uvicorn</a:t>
            </a:r>
            <a:r>
              <a:rPr lang="tr-TR" sz="1600" dirty="0">
                <a:latin typeface="Chromatica" panose="00000500000000000000" pitchFamily="50" charset="-94"/>
              </a:rPr>
              <a:t> kullanır.</a:t>
            </a: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BEB0C079-967D-4842-8395-B973BF0A1C4F}"/>
              </a:ext>
            </a:extLst>
          </p:cNvPr>
          <p:cNvSpPr txBox="1"/>
          <p:nvPr/>
        </p:nvSpPr>
        <p:spPr>
          <a:xfrm>
            <a:off x="623456" y="1400421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Öne çıkan özellikleri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126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FastAPI geliştiricisi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Açık kaynak standartlar</a:t>
            </a:r>
            <a:r>
              <a:rPr kumimoji="0" lang="tr-TR" sz="18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üzerinde geliştirilmiştir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BCBF8C-2318-405B-85C3-5A70640F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71" y="1457220"/>
            <a:ext cx="5811061" cy="315321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0F25ECC-91A3-4FDC-8C6E-2C1DAAAD769B}"/>
              </a:ext>
            </a:extLst>
          </p:cNvPr>
          <p:cNvSpPr txBox="1"/>
          <p:nvPr/>
        </p:nvSpPr>
        <p:spPr>
          <a:xfrm>
            <a:off x="280345" y="2502959"/>
            <a:ext cx="322016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800" dirty="0">
                <a:hlinkClick r:id="rId4"/>
              </a:rPr>
              <a:t>https://fastapi.tiangolo.com/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5358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 err="1"/>
              <a:t>uvicorn</a:t>
            </a:r>
            <a:r>
              <a:rPr lang="tr-TR" sz="2400" dirty="0"/>
              <a:t> nedir?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1800" dirty="0">
                <a:latin typeface="Chromatica" panose="00000500000000000000" pitchFamily="50" charset="-94"/>
              </a:rPr>
              <a:t>Python için bir ASGI web sunucusudur.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554183" y="2585611"/>
            <a:ext cx="4741752" cy="918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spcAft>
                <a:spcPts val="600"/>
              </a:spcAft>
            </a:pPr>
            <a:r>
              <a:rPr lang="en-US" sz="1600" dirty="0">
                <a:latin typeface="Chromatica" panose="00000500000000000000" pitchFamily="50" charset="-94"/>
              </a:rPr>
              <a:t>provide</a:t>
            </a:r>
            <a:r>
              <a:rPr lang="tr-TR" sz="1600" dirty="0">
                <a:latin typeface="Chromatica" panose="00000500000000000000" pitchFamily="50" charset="-94"/>
              </a:rPr>
              <a:t>s</a:t>
            </a:r>
            <a:r>
              <a:rPr lang="en-US" sz="1600" dirty="0">
                <a:latin typeface="Chromatica" panose="00000500000000000000" pitchFamily="50" charset="-94"/>
              </a:rPr>
              <a:t> a standard interface between async-capable Python web servers, frameworks, and applications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BEB0C079-967D-4842-8395-B973BF0A1C4F}"/>
              </a:ext>
            </a:extLst>
          </p:cNvPr>
          <p:cNvSpPr txBox="1"/>
          <p:nvPr/>
        </p:nvSpPr>
        <p:spPr>
          <a:xfrm>
            <a:off x="554183" y="1680450"/>
            <a:ext cx="7897088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ASGI (Asynchronous Server Gateway Interface)</a:t>
            </a:r>
          </a:p>
        </p:txBody>
      </p:sp>
      <p:pic>
        <p:nvPicPr>
          <p:cNvPr id="2050" name="Picture 2" descr="uvicorn">
            <a:extLst>
              <a:ext uri="{FF2B5EF4-FFF2-40B4-BE49-F238E27FC236}">
                <a16:creationId xmlns:a16="http://schemas.microsoft.com/office/drawing/2014/main" id="{BF50F92A-8EBD-4877-8F6C-21406A0D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81" y="2176949"/>
            <a:ext cx="2772697" cy="2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C60FBC3-E31A-4977-A9CC-20C998440404}"/>
              </a:ext>
            </a:extLst>
          </p:cNvPr>
          <p:cNvSpPr txBox="1"/>
          <p:nvPr/>
        </p:nvSpPr>
        <p:spPr>
          <a:xfrm>
            <a:off x="554183" y="4098051"/>
            <a:ext cx="47417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200000"/>
              </a:lnSpc>
            </a:pPr>
            <a:r>
              <a:rPr lang="tr-TR" sz="1600" dirty="0">
                <a:latin typeface="Chromatica" panose="00000500000000000000" pitchFamily="50" charset="-94"/>
              </a:rPr>
              <a:t>Özetle, asenkron http sunucusu diyebiliriz.</a:t>
            </a:r>
          </a:p>
        </p:txBody>
      </p:sp>
    </p:spTree>
    <p:extLst>
      <p:ext uri="{BB962C8B-B14F-4D97-AF65-F5344CB8AC3E}">
        <p14:creationId xmlns:p14="http://schemas.microsoft.com/office/powerpoint/2010/main" val="3321816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Kurulum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623456" y="635720"/>
            <a:ext cx="47417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200000"/>
              </a:lnSpc>
            </a:pP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fastapi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uvicorn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C13FBBEE-CB5F-4749-9A8F-DD5101B50C5A}"/>
              </a:ext>
            </a:extLst>
          </p:cNvPr>
          <p:cNvSpPr txBox="1"/>
          <p:nvPr/>
        </p:nvSpPr>
        <p:spPr>
          <a:xfrm>
            <a:off x="552832" y="16555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Çalıştırma</a:t>
            </a:r>
            <a:endParaRPr lang="en-US" sz="2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4005899-37A9-4577-8B67-1300A786B943}"/>
              </a:ext>
            </a:extLst>
          </p:cNvPr>
          <p:cNvSpPr txBox="1"/>
          <p:nvPr/>
        </p:nvSpPr>
        <p:spPr>
          <a:xfrm>
            <a:off x="552832" y="2208255"/>
            <a:ext cx="47417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uvicorn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crud.index:app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0.0.0.0 \</a:t>
            </a:r>
          </a:p>
          <a:p>
            <a:pPr algn="l" defTabSz="2438338"/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--port 8000</a:t>
            </a:r>
          </a:p>
        </p:txBody>
      </p:sp>
    </p:spTree>
    <p:extLst>
      <p:ext uri="{BB962C8B-B14F-4D97-AF65-F5344CB8AC3E}">
        <p14:creationId xmlns:p14="http://schemas.microsoft.com/office/powerpoint/2010/main" val="156040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Temel HTTP Komutları</a:t>
            </a:r>
            <a:endParaRPr lang="en-US" sz="2400" dirty="0"/>
          </a:p>
        </p:txBody>
      </p:sp>
      <p:sp>
        <p:nvSpPr>
          <p:cNvPr id="184" name="Python ile Veri Bilimi"/>
          <p:cNvSpPr txBox="1"/>
          <p:nvPr/>
        </p:nvSpPr>
        <p:spPr>
          <a:xfrm>
            <a:off x="6056155" y="360861"/>
            <a:ext cx="2687326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1800">
                <a:solidFill>
                  <a:srgbClr val="333333"/>
                </a:solidFill>
                <a:latin typeface="Chromatica Light"/>
                <a:ea typeface="Chromatica Light"/>
                <a:cs typeface="Chromatica Light"/>
                <a:sym typeface="Chromatica Light"/>
              </a:defRPr>
            </a:lvl1pPr>
          </a:lstStyle>
          <a:p>
            <a:pPr algn="r"/>
            <a:r>
              <a:rPr lang="tr-TR" sz="1400" dirty="0"/>
              <a:t>FastAPI Giriş</a:t>
            </a:r>
            <a:endParaRPr lang="en-US" sz="1400" dirty="0"/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637167E-C2D0-4CAB-888A-D76607FE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61232"/>
              </p:ext>
            </p:extLst>
          </p:nvPr>
        </p:nvGraphicFramePr>
        <p:xfrm>
          <a:off x="706582" y="960209"/>
          <a:ext cx="4634343" cy="286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781">
                  <a:extLst>
                    <a:ext uri="{9D8B030D-6E8A-4147-A177-3AD203B41FA5}">
                      <a16:colId xmlns:a16="http://schemas.microsoft.com/office/drawing/2014/main" val="3518306939"/>
                    </a:ext>
                  </a:extLst>
                </a:gridCol>
                <a:gridCol w="1544781">
                  <a:extLst>
                    <a:ext uri="{9D8B030D-6E8A-4147-A177-3AD203B41FA5}">
                      <a16:colId xmlns:a16="http://schemas.microsoft.com/office/drawing/2014/main" val="1195625148"/>
                    </a:ext>
                  </a:extLst>
                </a:gridCol>
                <a:gridCol w="1544781">
                  <a:extLst>
                    <a:ext uri="{9D8B030D-6E8A-4147-A177-3AD203B41FA5}">
                      <a16:colId xmlns:a16="http://schemas.microsoft.com/office/drawing/2014/main" val="3591823857"/>
                    </a:ext>
                  </a:extLst>
                </a:gridCol>
              </a:tblGrid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C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latin typeface="Chromatica" panose="00000500000000000000" pitchFamily="50" charset="-94"/>
                        </a:rPr>
                        <a:t>Create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POST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92471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R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Read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GET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73724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U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Update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PUT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447032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D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 err="1">
                          <a:latin typeface="Chromatica" panose="00000500000000000000" pitchFamily="50" charset="-94"/>
                        </a:rPr>
                        <a:t>Delete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DELETE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01961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47524EEE-92D6-4B29-93B5-AA33B4AD2C20}"/>
              </a:ext>
            </a:extLst>
          </p:cNvPr>
          <p:cNvSpPr txBox="1"/>
          <p:nvPr/>
        </p:nvSpPr>
        <p:spPr>
          <a:xfrm>
            <a:off x="706582" y="4252933"/>
            <a:ext cx="748838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sz="1800" dirty="0" err="1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Status</a:t>
            </a:r>
            <a:r>
              <a:rPr lang="tr-TR" sz="18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1800" dirty="0" err="1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Codes</a:t>
            </a:r>
            <a:r>
              <a:rPr lang="tr-TR" sz="18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: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hlinkClick r:id="rId3"/>
              </a:rPr>
              <a:t>https://www.moesif.com/blog/technical/api-design/Which-HTTP-Status-Code-To-Use-For-Every-CRUD-App/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31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621</Words>
  <Application>Microsoft Office PowerPoint</Application>
  <PresentationFormat>On-screen Show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Bahnschrift SemiBold</vt:lpstr>
      <vt:lpstr>Chromatica</vt:lpstr>
      <vt:lpstr>Chromatica Light</vt:lpstr>
      <vt:lpstr>Chromatica Medium</vt:lpstr>
      <vt:lpstr>Courier New</vt:lpstr>
      <vt:lpstr>Helvetica Neue</vt:lpstr>
      <vt:lpstr>Helvetica Neue Medium</vt:lpstr>
      <vt:lpstr>JetBrains Mono</vt:lpstr>
      <vt:lpstr>museo-sans</vt:lpstr>
      <vt:lpstr>YouTube Sans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SIRIN</cp:lastModifiedBy>
  <cp:revision>67</cp:revision>
  <dcterms:modified xsi:type="dcterms:W3CDTF">2022-12-17T06:32:28Z</dcterms:modified>
</cp:coreProperties>
</file>