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7" r:id="rId28"/>
    <p:sldId id="458" r:id="rId29"/>
    <p:sldId id="461" r:id="rId30"/>
    <p:sldId id="462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23C"/>
    <a:srgbClr val="BEBF24"/>
    <a:srgbClr val="C9F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5872"/>
  </p:normalViewPr>
  <p:slideViewPr>
    <p:cSldViewPr snapToGrid="0" snapToObjects="1">
      <p:cViewPr varScale="1">
        <p:scale>
          <a:sx n="56" d="100"/>
          <a:sy n="56" d="100"/>
        </p:scale>
        <p:origin x="66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31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çılış Ekran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0623C506-61A1-A34E-B1DD-A0DD7D14187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lvl1pPr>
          </a:lstStyle>
          <a:p>
            <a:r>
              <a:rPr lang="tr-TR" dirty="0"/>
              <a:t>Eğitim/Bölüm/Ders Adı</a:t>
            </a:r>
            <a:endParaRPr dirty="0"/>
          </a:p>
        </p:txBody>
      </p:sp>
      <p:sp>
        <p:nvSpPr>
          <p:cNvPr id="2" name="hrSlideMaster.Açılış Ekranı Header">
            <a:extLst>
              <a:ext uri="{FF2B5EF4-FFF2-40B4-BE49-F238E27FC236}">
                <a16:creationId xmlns:a16="http://schemas.microsoft.com/office/drawing/2014/main" id="{74103B2A-FC2F-4F43-8FEC-0515EDBEEA87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6070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s Anlatım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hor and Date">
            <a:extLst>
              <a:ext uri="{FF2B5EF4-FFF2-40B4-BE49-F238E27FC236}">
                <a16:creationId xmlns:a16="http://schemas.microsoft.com/office/drawing/2014/main" id="{E5E2BDF8-0349-334B-BF6A-D7072B112F49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Dersin adını buraya yazın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B40B19-566E-A743-BF82-7FDFA5614D83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E5980-45BA-614F-AC8B-C106D2EB33A8}"/>
              </a:ext>
            </a:extLst>
          </p:cNvPr>
          <p:cNvSpPr txBox="1"/>
          <p:nvPr userDrawn="1"/>
        </p:nvSpPr>
        <p:spPr>
          <a:xfrm>
            <a:off x="6160286" y="63114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6EF5B0-9520-1A41-8DBD-9F983BCFBB0F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CF718-ACE3-2946-B725-C3C12C26870E}"/>
              </a:ext>
            </a:extLst>
          </p:cNvPr>
          <p:cNvSpPr txBox="1"/>
          <p:nvPr userDrawn="1"/>
        </p:nvSpPr>
        <p:spPr>
          <a:xfrm>
            <a:off x="23133892" y="279950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EC82-FA21-5D4B-8318-FE278F38F3F6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50CEEE-A67E-6A49-B778-7AAC10C70C22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hrSlideMaster.Ders AnlatımıHeader">
            <a:extLst>
              <a:ext uri="{FF2B5EF4-FFF2-40B4-BE49-F238E27FC236}">
                <a16:creationId xmlns:a16="http://schemas.microsoft.com/office/drawing/2014/main" id="{96257A05-2BB5-4853-A989-032C3EFE2E51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9388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ygulama/Pro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BA3E2F-7310-664B-8F7C-BCAA61B43015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Uygulama: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29AF0C-F761-0D48-B6EA-493695665B9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43065F-7CF2-7246-8CC0-F1495A4666C3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F1535-6CBA-3E42-8BE4-22718C21AF32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96031-03CB-FC42-8AC2-462CCE101649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28544-B5DB-ED48-90E0-26946CC9B600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Author and Date">
            <a:extLst>
              <a:ext uri="{FF2B5EF4-FFF2-40B4-BE49-F238E27FC236}">
                <a16:creationId xmlns:a16="http://schemas.microsoft.com/office/drawing/2014/main" id="{715D275F-DFDA-D245-9BDB-996B1F6EC6B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529146" y="167779"/>
            <a:ext cx="13742854" cy="1169999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 Medium" pitchFamily="2" charset="77"/>
              </a:defRPr>
            </a:lvl1pPr>
          </a:lstStyle>
          <a:p>
            <a:r>
              <a:rPr lang="tr-TR" dirty="0"/>
              <a:t>‘Projenin adını buraya yazın’</a:t>
            </a:r>
          </a:p>
        </p:txBody>
      </p:sp>
      <p:sp>
        <p:nvSpPr>
          <p:cNvPr id="10" name="Author and Date">
            <a:extLst>
              <a:ext uri="{FF2B5EF4-FFF2-40B4-BE49-F238E27FC236}">
                <a16:creationId xmlns:a16="http://schemas.microsoft.com/office/drawing/2014/main" id="{0F3C4248-EB51-CF40-BD7E-040A2460A589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049411" y="2393941"/>
            <a:ext cx="22229689" cy="10350448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0" i="0">
                <a:latin typeface="Chromatica" pitchFamily="2" charset="77"/>
              </a:defRPr>
            </a:lvl1pPr>
          </a:lstStyle>
          <a:p>
            <a:r>
              <a:rPr lang="tr-TR" dirty="0"/>
              <a:t>Sayfa içine eklenecek yazıları ve görselleri bu çerçeve sınırları içerisinde tutuyoruz</a:t>
            </a:r>
          </a:p>
        </p:txBody>
      </p:sp>
      <p:sp>
        <p:nvSpPr>
          <p:cNvPr id="2" name="hrSlideMaster.Uygulama/ProjeHeader">
            <a:extLst>
              <a:ext uri="{FF2B5EF4-FFF2-40B4-BE49-F238E27FC236}">
                <a16:creationId xmlns:a16="http://schemas.microsoft.com/office/drawing/2014/main" id="{7696858C-725B-4CB0-9CA1-A8F5541041B9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275702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Öze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1EE74-3E9F-4D4B-B3CB-FBB357DA2DF9}"/>
              </a:ext>
            </a:extLst>
          </p:cNvPr>
          <p:cNvSpPr/>
          <p:nvPr userDrawn="1"/>
        </p:nvSpPr>
        <p:spPr>
          <a:xfrm>
            <a:off x="1104899" y="2393941"/>
            <a:ext cx="10820397" cy="10350453"/>
          </a:xfrm>
          <a:prstGeom prst="rect">
            <a:avLst/>
          </a:prstGeom>
          <a:solidFill>
            <a:srgbClr val="03523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39120-26FA-9341-962C-7F435C73C35B}"/>
              </a:ext>
            </a:extLst>
          </p:cNvPr>
          <p:cNvSpPr txBox="1"/>
          <p:nvPr userDrawn="1"/>
        </p:nvSpPr>
        <p:spPr>
          <a:xfrm>
            <a:off x="1020437" y="445773"/>
            <a:ext cx="397092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Bölüm Özeti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C12F33-0B8E-BC43-B871-1EA5470A9927}"/>
              </a:ext>
            </a:extLst>
          </p:cNvPr>
          <p:cNvCxnSpPr>
            <a:cxnSpLocks/>
          </p:cNvCxnSpPr>
          <p:nvPr userDrawn="1"/>
        </p:nvCxnSpPr>
        <p:spPr>
          <a:xfrm>
            <a:off x="1104900" y="1481652"/>
            <a:ext cx="22174200" cy="0"/>
          </a:xfrm>
          <a:prstGeom prst="line">
            <a:avLst/>
          </a:prstGeom>
          <a:noFill/>
          <a:ln w="31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A109C9-B7D5-DB4E-850C-7A5E9DB5B35C}"/>
              </a:ext>
            </a:extLst>
          </p:cNvPr>
          <p:cNvSpPr txBox="1"/>
          <p:nvPr userDrawn="1"/>
        </p:nvSpPr>
        <p:spPr>
          <a:xfrm>
            <a:off x="22320369" y="231769"/>
            <a:ext cx="91210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1800" b="0" i="0" u="none" strike="noStrike" kern="100" cap="none" spc="11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MIUUL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04EF-CF2A-4A4F-A9F2-EBBBD1E4DE2B}"/>
              </a:ext>
            </a:extLst>
          </p:cNvPr>
          <p:cNvSpPr txBox="1"/>
          <p:nvPr userDrawn="1"/>
        </p:nvSpPr>
        <p:spPr>
          <a:xfrm>
            <a:off x="23133892" y="275554"/>
            <a:ext cx="197170" cy="179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TR" sz="5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 Medium" pitchFamily="2" charset="77"/>
                <a:ea typeface="+mn-ea"/>
                <a:cs typeface="+mn-cs"/>
                <a:sym typeface="Helvetica Neue"/>
              </a:rPr>
              <a:t>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47171-6DE6-5548-A5D2-656F5E929FC1}"/>
              </a:ext>
            </a:extLst>
          </p:cNvPr>
          <p:cNvSpPr txBox="1"/>
          <p:nvPr userDrawn="1"/>
        </p:nvSpPr>
        <p:spPr>
          <a:xfrm>
            <a:off x="19365581" y="857221"/>
            <a:ext cx="3970924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www.miuul.com</a:t>
            </a:r>
          </a:p>
          <a:p>
            <a:pPr marL="0" marR="0" indent="0" algn="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TR" sz="13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hromatica" pitchFamily="2" charset="77"/>
                <a:ea typeface="+mn-ea"/>
                <a:cs typeface="+mn-cs"/>
                <a:sym typeface="Helvetica Neue"/>
              </a:rPr>
              <a:t>Copyright © Miuul, Inc.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D83E3-93BE-A248-92F5-A6089CE21B46}"/>
              </a:ext>
            </a:extLst>
          </p:cNvPr>
          <p:cNvSpPr txBox="1"/>
          <p:nvPr userDrawn="1"/>
        </p:nvSpPr>
        <p:spPr>
          <a:xfrm>
            <a:off x="22922972" y="-17246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TR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itle 10">
            <a:extLst>
              <a:ext uri="{FF2B5EF4-FFF2-40B4-BE49-F238E27FC236}">
                <a16:creationId xmlns:a16="http://schemas.microsoft.com/office/drawing/2014/main" id="{54354A9F-DFCA-2E49-B4AA-AD78CA9ACE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397" y="6753904"/>
            <a:ext cx="9677400" cy="14331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3200" b="0" i="0" spc="0">
                <a:solidFill>
                  <a:srgbClr val="C9FFC7"/>
                </a:solidFill>
                <a:latin typeface="Chromatica" pitchFamily="2" charset="77"/>
              </a:defRPr>
            </a:lvl1pPr>
          </a:lstStyle>
          <a:p>
            <a:r>
              <a:rPr lang="en-US" dirty="0" err="1"/>
              <a:t>Bölüm</a:t>
            </a:r>
            <a:r>
              <a:rPr lang="en-US" dirty="0"/>
              <a:t> </a:t>
            </a:r>
            <a:r>
              <a:rPr lang="en-US" dirty="0" err="1"/>
              <a:t>adını</a:t>
            </a:r>
            <a:r>
              <a:rPr lang="en-US" dirty="0"/>
              <a:t> </a:t>
            </a:r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yazın</a:t>
            </a:r>
            <a:endParaRPr lang="en-TR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70CC902-E0D0-8F48-8054-775921E13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58706" y="2393942"/>
            <a:ext cx="10820394" cy="10350452"/>
          </a:xfrm>
          <a:prstGeom prst="rect">
            <a:avLst/>
          </a:prstGeom>
        </p:spPr>
        <p:txBody>
          <a:bodyPr anchor="ctr"/>
          <a:lstStyle>
            <a:lvl1pPr algn="l">
              <a:defRPr sz="3200" b="0" i="0">
                <a:latin typeface="Chromatica" pitchFamily="2" charset="77"/>
              </a:defRPr>
            </a:lvl1pPr>
          </a:lstStyle>
          <a:p>
            <a:pPr lvl="0"/>
            <a:r>
              <a:rPr lang="en-US" dirty="0"/>
              <a:t>’</a:t>
            </a:r>
            <a:r>
              <a:rPr lang="en-US" dirty="0" err="1"/>
              <a:t>Neler</a:t>
            </a:r>
            <a:r>
              <a:rPr lang="en-US" dirty="0"/>
              <a:t> </a:t>
            </a:r>
            <a:r>
              <a:rPr lang="en-US" dirty="0" err="1"/>
              <a:t>Öğrendik</a:t>
            </a:r>
            <a:r>
              <a:rPr lang="en-US" dirty="0"/>
              <a:t>?’ </a:t>
            </a:r>
            <a:r>
              <a:rPr lang="en-US" dirty="0" err="1"/>
              <a:t>kısa</a:t>
            </a:r>
            <a:r>
              <a:rPr lang="en-US" dirty="0"/>
              <a:t> </a:t>
            </a:r>
            <a:r>
              <a:rPr lang="en-US" dirty="0" err="1"/>
              <a:t>maddeler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endParaRPr lang="en-US" dirty="0"/>
          </a:p>
        </p:txBody>
      </p:sp>
      <p:sp>
        <p:nvSpPr>
          <p:cNvPr id="2" name="hrSlideMaster.Bölüm ÖzetiHeader">
            <a:extLst>
              <a:ext uri="{FF2B5EF4-FFF2-40B4-BE49-F238E27FC236}">
                <a16:creationId xmlns:a16="http://schemas.microsoft.com/office/drawing/2014/main" id="{34EB779D-E290-4579-AA4D-964D6256A991}"/>
              </a:ext>
            </a:extLst>
          </p:cNvPr>
          <p:cNvSpPr txBox="1"/>
          <p:nvPr userDrawn="1"/>
        </p:nvSpPr>
        <p:spPr>
          <a:xfrm>
            <a:off x="0" y="0"/>
            <a:ext cx="243840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12257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tr-TR" dirty="0"/>
              <a:t>Eğitim/Bölüm/Ders Adı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56" r:id="rId4"/>
  </p:sldLayoutIdLst>
  <p:transition spd="med"/>
  <p:txStyles>
    <p:titleStyle>
      <a:lvl1pPr marL="0" marR="0" indent="0" algn="ctr" defTabSz="2438338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ClrTx/>
        <a:buSzTx/>
        <a:buFontTx/>
        <a:buNone/>
        <a:tabLst/>
        <a:defRPr sz="7200" b="0" i="0" u="none" strike="noStrike" cap="none" spc="-170" baseline="0">
          <a:solidFill>
            <a:srgbClr val="000000"/>
          </a:solidFill>
          <a:uFillTx/>
          <a:latin typeface="Chromatica" pitchFamily="2" charset="77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lops-continuous-delivery-and-automation-pipelines-in-machine-learning#devops_versus_mlop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lops-continuous-delivery-and-automation-pipelines-in-machine-learning#devops_versus_mlop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lops-continuous-delivery-and-automation-pipelines-in-machine-learning#devops_versus_mlop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mlops-continuous-delivery-and-automation-pipelines-in-machine-learning#devops_versus_mlops" TargetMode="External"/><Relationship Id="rId2" Type="http://schemas.openxmlformats.org/officeDocument/2006/relationships/hyperlink" Target="https://ml-op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mensionalresearch.com/" TargetMode="External"/><Relationship Id="rId2" Type="http://schemas.openxmlformats.org/officeDocument/2006/relationships/hyperlink" Target="https://www.datanami.com/2020/10/01/most-data-science-projects-fail-but-yours-doesnt-have-t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0D0C-C88F-3F44-B92C-59D46E19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endParaRPr lang="tr-TR" dirty="0"/>
          </a:p>
        </p:txBody>
      </p:sp>
      <p:sp>
        <p:nvSpPr>
          <p:cNvPr id="3" name="Metin kutusu 5">
            <a:extLst>
              <a:ext uri="{FF2B5EF4-FFF2-40B4-BE49-F238E27FC236}">
                <a16:creationId xmlns:a16="http://schemas.microsoft.com/office/drawing/2014/main" id="{6F500594-3822-4D71-8435-220287BE0DB4}"/>
              </a:ext>
            </a:extLst>
          </p:cNvPr>
          <p:cNvSpPr txBox="1"/>
          <p:nvPr/>
        </p:nvSpPr>
        <p:spPr>
          <a:xfrm>
            <a:off x="4086299" y="7640763"/>
            <a:ext cx="1682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3523C"/>
                </a:solidFill>
                <a:latin typeface="Chromatica Medium" panose="00000600000000000000" pitchFamily="50" charset="0"/>
              </a:rPr>
              <a:t>More than</a:t>
            </a:r>
            <a:r>
              <a:rPr lang="tr-TR" sz="4800" dirty="0">
                <a:solidFill>
                  <a:srgbClr val="03523C"/>
                </a:solidFill>
                <a:latin typeface="Chromatica Medium" panose="00000600000000000000" pitchFamily="50" charset="0"/>
              </a:rPr>
              <a:t> a Jupyter notebook…</a:t>
            </a:r>
          </a:p>
        </p:txBody>
      </p:sp>
    </p:spTree>
    <p:extLst>
      <p:ext uri="{BB962C8B-B14F-4D97-AF65-F5344CB8AC3E}">
        <p14:creationId xmlns:p14="http://schemas.microsoft.com/office/powerpoint/2010/main" val="3609259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038EB-6C58-467E-96D3-890E96D8F9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MLOps </a:t>
            </a:r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3" name="Metin kutusu 5">
            <a:extLst>
              <a:ext uri="{FF2B5EF4-FFF2-40B4-BE49-F238E27FC236}">
                <a16:creationId xmlns:a16="http://schemas.microsoft.com/office/drawing/2014/main" id="{6F573A5F-3162-4EC8-B4CF-7E3566F65106}"/>
              </a:ext>
            </a:extLst>
          </p:cNvPr>
          <p:cNvSpPr txBox="1"/>
          <p:nvPr/>
        </p:nvSpPr>
        <p:spPr>
          <a:xfrm>
            <a:off x="5342964" y="2558597"/>
            <a:ext cx="13698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Is the model working correctly? How will it be checked?</a:t>
            </a:r>
            <a:endParaRPr lang="tr-TR" sz="72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941A730-2F1B-4AFC-8DFD-1CEC32A2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817" y="6004286"/>
            <a:ext cx="6336366" cy="62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82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06B80-E61D-4A71-A54B-CE717C759C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MLOps </a:t>
            </a:r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3" name="Metin kutusu 6">
            <a:extLst>
              <a:ext uri="{FF2B5EF4-FFF2-40B4-BE49-F238E27FC236}">
                <a16:creationId xmlns:a16="http://schemas.microsoft.com/office/drawing/2014/main" id="{15F1B7E2-2B9F-45DF-94B8-E34B756383AA}"/>
              </a:ext>
            </a:extLst>
          </p:cNvPr>
          <p:cNvSpPr txBox="1"/>
          <p:nvPr/>
        </p:nvSpPr>
        <p:spPr>
          <a:xfrm>
            <a:off x="3657597" y="2356374"/>
            <a:ext cx="163874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With which data, in which periods will the model be trained again?</a:t>
            </a:r>
            <a:endParaRPr lang="tr-TR" sz="64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4" name="Resim 10">
            <a:extLst>
              <a:ext uri="{FF2B5EF4-FFF2-40B4-BE49-F238E27FC236}">
                <a16:creationId xmlns:a16="http://schemas.microsoft.com/office/drawing/2014/main" id="{DDB9B881-E9CB-4B5B-B6F3-7B01ED53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19" y="5400890"/>
            <a:ext cx="6481482" cy="6481482"/>
          </a:xfrm>
          <a:prstGeom prst="rect">
            <a:avLst/>
          </a:prstGeom>
        </p:spPr>
      </p:pic>
      <p:sp>
        <p:nvSpPr>
          <p:cNvPr id="5" name="Dikdörtgen: Köşeleri Yuvarlatılmış 11">
            <a:extLst>
              <a:ext uri="{FF2B5EF4-FFF2-40B4-BE49-F238E27FC236}">
                <a16:creationId xmlns:a16="http://schemas.microsoft.com/office/drawing/2014/main" id="{B0C069EE-562E-4265-890D-5284A09EB64F}"/>
              </a:ext>
            </a:extLst>
          </p:cNvPr>
          <p:cNvSpPr/>
          <p:nvPr/>
        </p:nvSpPr>
        <p:spPr>
          <a:xfrm>
            <a:off x="2653549" y="7005573"/>
            <a:ext cx="1004046" cy="101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6" name="Dikdörtgen: Köşeleri Yuvarlatılmış 12">
            <a:extLst>
              <a:ext uri="{FF2B5EF4-FFF2-40B4-BE49-F238E27FC236}">
                <a16:creationId xmlns:a16="http://schemas.microsoft.com/office/drawing/2014/main" id="{A603F12B-3A76-4C6F-827C-80F404A0BF75}"/>
              </a:ext>
            </a:extLst>
          </p:cNvPr>
          <p:cNvSpPr/>
          <p:nvPr/>
        </p:nvSpPr>
        <p:spPr>
          <a:xfrm>
            <a:off x="2653549" y="8511643"/>
            <a:ext cx="1004046" cy="101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Dikdörtgen: Köşeleri Yuvarlatılmış 13">
            <a:extLst>
              <a:ext uri="{FF2B5EF4-FFF2-40B4-BE49-F238E27FC236}">
                <a16:creationId xmlns:a16="http://schemas.microsoft.com/office/drawing/2014/main" id="{BD0E53BB-FB28-4F4A-A8F1-ECE566ADCD4B}"/>
              </a:ext>
            </a:extLst>
          </p:cNvPr>
          <p:cNvSpPr/>
          <p:nvPr/>
        </p:nvSpPr>
        <p:spPr>
          <a:xfrm>
            <a:off x="2653549" y="10017713"/>
            <a:ext cx="1004046" cy="101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9219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42851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43099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4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42851 -0.005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824B3E-9952-496F-8F20-B5183CBFC0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DevOps</a:t>
            </a:r>
            <a:endParaRPr lang="tr-TR" dirty="0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743A0DC5-628D-4DD5-879A-2A739E73A52C}"/>
              </a:ext>
            </a:extLst>
          </p:cNvPr>
          <p:cNvSpPr txBox="1"/>
          <p:nvPr/>
        </p:nvSpPr>
        <p:spPr>
          <a:xfrm>
            <a:off x="2560782" y="3495488"/>
            <a:ext cx="1867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Reflection of years of experience in the software world.</a:t>
            </a:r>
            <a:endParaRPr lang="tr-TR" sz="48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Metin kutusu 6">
            <a:extLst>
              <a:ext uri="{FF2B5EF4-FFF2-40B4-BE49-F238E27FC236}">
                <a16:creationId xmlns:a16="http://schemas.microsoft.com/office/drawing/2014/main" id="{FFDC1DFC-8E59-4EF1-B991-3025288D82B1}"/>
              </a:ext>
            </a:extLst>
          </p:cNvPr>
          <p:cNvSpPr txBox="1"/>
          <p:nvPr/>
        </p:nvSpPr>
        <p:spPr>
          <a:xfrm>
            <a:off x="2906645" y="4957533"/>
            <a:ext cx="711695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Standard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Secure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Automated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184196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4D8D1E-FBED-4E8A-8542-CF7955F1C3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DevOps</a:t>
            </a:r>
            <a:r>
              <a:rPr lang="tr-TR" dirty="0"/>
              <a:t>?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F8AB3633-C35D-4B52-A9DD-4712955BF117}"/>
              </a:ext>
            </a:extLst>
          </p:cNvPr>
          <p:cNvSpPr txBox="1"/>
          <p:nvPr/>
        </p:nvSpPr>
        <p:spPr>
          <a:xfrm>
            <a:off x="2305149" y="2405413"/>
            <a:ext cx="139497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hromatica Medium" panose="00000600000000000000" pitchFamily="50" charset="0"/>
              </a:rPr>
              <a:t>The </a:t>
            </a:r>
            <a:r>
              <a:rPr lang="tr-TR" sz="4800" dirty="0" err="1">
                <a:latin typeface="Chromatica Medium" panose="00000600000000000000" pitchFamily="50" charset="0"/>
              </a:rPr>
              <a:t>goverment</a:t>
            </a:r>
            <a:r>
              <a:rPr lang="en-US" sz="4800" dirty="0">
                <a:latin typeface="Chromatica Medium" panose="00000600000000000000" pitchFamily="50" charset="0"/>
              </a:rPr>
              <a:t> has </a:t>
            </a:r>
            <a:r>
              <a:rPr lang="tr-TR" sz="4800" dirty="0" err="1">
                <a:latin typeface="Chromatica Medium" panose="00000600000000000000" pitchFamily="50" charset="0"/>
              </a:rPr>
              <a:t>issued</a:t>
            </a:r>
            <a:r>
              <a:rPr lang="en-US" sz="4800" dirty="0">
                <a:latin typeface="Chromatica Medium" panose="00000600000000000000" pitchFamily="50" charset="0"/>
              </a:rPr>
              <a:t> a ministry circular regarding the pandemic.</a:t>
            </a:r>
            <a:endParaRPr lang="tr-TR" sz="4800" dirty="0">
              <a:latin typeface="Chromatica Medium" panose="00000600000000000000" pitchFamily="50" charset="0"/>
            </a:endParaRPr>
          </a:p>
          <a:p>
            <a:pPr algn="ctr"/>
            <a:endParaRPr lang="tr-TR" sz="4800" dirty="0">
              <a:latin typeface="Chromatica Medium" panose="00000600000000000000" pitchFamily="50" charset="0"/>
            </a:endParaRPr>
          </a:p>
          <a:p>
            <a:pPr algn="ctr"/>
            <a:r>
              <a:rPr lang="en-US" sz="4800" dirty="0">
                <a:latin typeface="Chromatica Medium" panose="00000600000000000000" pitchFamily="50" charset="0"/>
              </a:rPr>
              <a:t>You </a:t>
            </a:r>
            <a:r>
              <a:rPr lang="tr-TR" sz="4800" dirty="0" err="1">
                <a:latin typeface="Chromatica Medium" panose="00000600000000000000" pitchFamily="50" charset="0"/>
              </a:rPr>
              <a:t>are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tr-TR" sz="4800" dirty="0" err="1">
                <a:latin typeface="Chromatica Medium" panose="00000600000000000000" pitchFamily="50" charset="0"/>
              </a:rPr>
              <a:t>expected</a:t>
            </a:r>
            <a:r>
              <a:rPr lang="tr-TR" sz="4800" dirty="0">
                <a:latin typeface="Chromatica Medium" panose="00000600000000000000" pitchFamily="50" charset="0"/>
              </a:rPr>
              <a:t> to</a:t>
            </a:r>
            <a:r>
              <a:rPr lang="en-US" sz="4800" dirty="0">
                <a:latin typeface="Chromatica Medium" panose="00000600000000000000" pitchFamily="50" charset="0"/>
              </a:rPr>
              <a:t> reflect this change in your software </a:t>
            </a:r>
            <a:r>
              <a:rPr lang="en-US" sz="48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until morning</a:t>
            </a:r>
            <a:r>
              <a:rPr lang="en-US" sz="4800" dirty="0">
                <a:latin typeface="Chromatica Medium" panose="00000600000000000000" pitchFamily="50" charset="0"/>
              </a:rPr>
              <a:t>.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BA45AE1-EE39-43F7-938F-4EFA7DEAEBA9}"/>
              </a:ext>
            </a:extLst>
          </p:cNvPr>
          <p:cNvSpPr/>
          <p:nvPr/>
        </p:nvSpPr>
        <p:spPr>
          <a:xfrm>
            <a:off x="1642832" y="9851350"/>
            <a:ext cx="22717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You</a:t>
            </a:r>
            <a:r>
              <a:rPr lang="tr-TR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8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need</a:t>
            </a:r>
            <a:r>
              <a:rPr lang="tr-TR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s</a:t>
            </a:r>
            <a:r>
              <a:rPr lang="en-US" sz="48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tandard</a:t>
            </a:r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, flexible and powerful automation</a:t>
            </a:r>
            <a:endParaRPr lang="tr-TR" sz="48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5" name="Picture 2" descr="How To Stop Feeling Tired: Causes &amp; Tips To Beat Weariness | The Art of  Living India">
            <a:extLst>
              <a:ext uri="{FF2B5EF4-FFF2-40B4-BE49-F238E27FC236}">
                <a16:creationId xmlns:a16="http://schemas.microsoft.com/office/drawing/2014/main" id="{EE4BC90C-08FD-4E07-A51B-77B5E49E8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2" r="29892"/>
          <a:stretch/>
        </p:blipFill>
        <p:spPr bwMode="auto">
          <a:xfrm>
            <a:off x="17740286" y="1892427"/>
            <a:ext cx="4338565" cy="709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E339B2A-2D24-491C-A8ED-9E5C763E60BA}"/>
              </a:ext>
            </a:extLst>
          </p:cNvPr>
          <p:cNvSpPr/>
          <p:nvPr/>
        </p:nvSpPr>
        <p:spPr>
          <a:xfrm>
            <a:off x="3042139" y="13086556"/>
            <a:ext cx="17272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Image: https://www.artofliving.org/in-en/lifestyle/well-being/how-to-stop-feeling-tired-all-the-time</a:t>
            </a:r>
          </a:p>
        </p:txBody>
      </p:sp>
      <p:sp>
        <p:nvSpPr>
          <p:cNvPr id="7" name="Dikdörtgen 2">
            <a:extLst>
              <a:ext uri="{FF2B5EF4-FFF2-40B4-BE49-F238E27FC236}">
                <a16:creationId xmlns:a16="http://schemas.microsoft.com/office/drawing/2014/main" id="{373FF29D-E4C8-4288-8A5E-1D92CDBD6139}"/>
              </a:ext>
            </a:extLst>
          </p:cNvPr>
          <p:cNvSpPr/>
          <p:nvPr/>
        </p:nvSpPr>
        <p:spPr>
          <a:xfrm>
            <a:off x="1835236" y="11043014"/>
            <a:ext cx="22297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If you don't have a system, </a:t>
            </a:r>
            <a:r>
              <a:rPr lang="tr-TR" sz="48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you</a:t>
            </a:r>
            <a:r>
              <a:rPr lang="tr-TR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8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can’t</a:t>
            </a:r>
            <a:r>
              <a:rPr lang="tr-TR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do it</a:t>
            </a:r>
          </a:p>
          <a:p>
            <a:r>
              <a:rPr lang="en-US" sz="48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even if you don't sleep until morning….</a:t>
            </a:r>
            <a:endParaRPr lang="tr-TR" sz="48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4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D66CF-E9A7-498A-9851-EAC3EEC2D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endParaRPr lang="tr-TR" dirty="0"/>
          </a:p>
        </p:txBody>
      </p:sp>
      <p:sp>
        <p:nvSpPr>
          <p:cNvPr id="3" name="Metin kutusu 3">
            <a:extLst>
              <a:ext uri="{FF2B5EF4-FFF2-40B4-BE49-F238E27FC236}">
                <a16:creationId xmlns:a16="http://schemas.microsoft.com/office/drawing/2014/main" id="{5287AEEE-B354-43C0-AA7B-6A280E377F66}"/>
              </a:ext>
            </a:extLst>
          </p:cNvPr>
          <p:cNvSpPr txBox="1"/>
          <p:nvPr/>
        </p:nvSpPr>
        <p:spPr>
          <a:xfrm>
            <a:off x="2853018" y="3892622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BEBF24"/>
                </a:solidFill>
                <a:latin typeface="Chromatica" panose="00000500000000000000" pitchFamily="50" charset="-94"/>
              </a:rPr>
              <a:t>M</a:t>
            </a:r>
            <a:r>
              <a:rPr lang="en-US" sz="8800" b="1" dirty="0">
                <a:solidFill>
                  <a:srgbClr val="404040"/>
                </a:solidFill>
                <a:latin typeface="Chromatica" panose="00000500000000000000" pitchFamily="50" charset="-94"/>
              </a:rPr>
              <a:t>achine </a:t>
            </a:r>
            <a:r>
              <a:rPr lang="en-US" sz="8800" b="1" dirty="0">
                <a:solidFill>
                  <a:srgbClr val="BEBF24"/>
                </a:solidFill>
                <a:latin typeface="Chromatica" panose="00000500000000000000" pitchFamily="50" charset="-94"/>
              </a:rPr>
              <a:t>L</a:t>
            </a:r>
            <a:r>
              <a:rPr lang="en-US" sz="8800" b="1" dirty="0">
                <a:solidFill>
                  <a:srgbClr val="404040"/>
                </a:solidFill>
                <a:latin typeface="Chromatica" panose="00000500000000000000" pitchFamily="50" charset="-94"/>
              </a:rPr>
              <a:t>earning + </a:t>
            </a:r>
            <a:r>
              <a:rPr lang="en-US" sz="8800" b="1" dirty="0">
                <a:solidFill>
                  <a:srgbClr val="BEBF24"/>
                </a:solidFill>
                <a:latin typeface="Chromatica" panose="00000500000000000000" pitchFamily="50" charset="-94"/>
              </a:rPr>
              <a:t>Op</a:t>
            </a:r>
            <a:r>
              <a:rPr lang="en-US" sz="8800" b="1" dirty="0">
                <a:solidFill>
                  <a:srgbClr val="404040"/>
                </a:solidFill>
                <a:latin typeface="Chromatica" panose="00000500000000000000" pitchFamily="50" charset="-94"/>
              </a:rPr>
              <a:t>eration</a:t>
            </a:r>
            <a:r>
              <a:rPr lang="en-US" sz="8800" b="1" dirty="0">
                <a:solidFill>
                  <a:srgbClr val="BEBF24"/>
                </a:solidFill>
                <a:latin typeface="Chromatica" panose="00000500000000000000" pitchFamily="50" charset="-94"/>
              </a:rPr>
              <a:t>s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C560B1B6-0523-4DA3-85E4-78802D647E8B}"/>
              </a:ext>
            </a:extLst>
          </p:cNvPr>
          <p:cNvSpPr txBox="1"/>
          <p:nvPr/>
        </p:nvSpPr>
        <p:spPr>
          <a:xfrm>
            <a:off x="2853018" y="7656374"/>
            <a:ext cx="18677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3523C"/>
                </a:solidFill>
                <a:latin typeface="Chromatica" panose="00000500000000000000" pitchFamily="50" charset="-94"/>
              </a:rPr>
              <a:t>It doesn’t refer a tool or software.</a:t>
            </a:r>
            <a:endParaRPr lang="tr-TR" sz="88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834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89104E-1B2C-40FD-94E2-561FB4EABC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endParaRPr lang="tr-TR" dirty="0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B667524C-90A5-45F3-BB74-AEF88F5F9457}"/>
              </a:ext>
            </a:extLst>
          </p:cNvPr>
          <p:cNvSpPr txBox="1"/>
          <p:nvPr/>
        </p:nvSpPr>
        <p:spPr>
          <a:xfrm>
            <a:off x="2480062" y="3349348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ML Ops is a set of practices that combines Machine Learning, DevOps and Data Engineering, which aims to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Metin kutusu 6">
            <a:extLst>
              <a:ext uri="{FF2B5EF4-FFF2-40B4-BE49-F238E27FC236}">
                <a16:creationId xmlns:a16="http://schemas.microsoft.com/office/drawing/2014/main" id="{44FA9F87-AF77-4CFB-AE9D-65677F168987}"/>
              </a:ext>
            </a:extLst>
          </p:cNvPr>
          <p:cNvSpPr txBox="1"/>
          <p:nvPr/>
        </p:nvSpPr>
        <p:spPr>
          <a:xfrm>
            <a:off x="2708662" y="7349849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deploy and maintain ML systems in production reliably and efficiently.</a:t>
            </a:r>
            <a:endParaRPr lang="tr-TR" sz="4400" b="1" dirty="0">
              <a:solidFill>
                <a:srgbClr val="BEBF24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30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64D049-0141-4E60-937A-457E898224A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endParaRPr lang="tr-TR" dirty="0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713347CB-1149-4AE6-ADB0-FF0878207CA8}"/>
              </a:ext>
            </a:extLst>
          </p:cNvPr>
          <p:cNvSpPr txBox="1"/>
          <p:nvPr/>
        </p:nvSpPr>
        <p:spPr>
          <a:xfrm>
            <a:off x="4090683" y="3321413"/>
            <a:ext cx="763549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Build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>
              <a:lnSpc>
                <a:spcPct val="150000"/>
              </a:lnSpc>
            </a:pP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Automate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>
              <a:lnSpc>
                <a:spcPct val="150000"/>
              </a:lnSpc>
            </a:pP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Test</a:t>
            </a:r>
          </a:p>
          <a:p>
            <a:pPr algn="l">
              <a:lnSpc>
                <a:spcPct val="150000"/>
              </a:lnSpc>
            </a:pP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Monitor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95B7B1B9-CB40-4971-889A-0F942A949FC7}"/>
              </a:ext>
            </a:extLst>
          </p:cNvPr>
          <p:cNvSpPr txBox="1"/>
          <p:nvPr/>
        </p:nvSpPr>
        <p:spPr>
          <a:xfrm>
            <a:off x="5592879" y="8780188"/>
            <a:ext cx="10058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600" b="1" dirty="0" err="1">
                <a:solidFill>
                  <a:srgbClr val="BEBF24"/>
                </a:solidFill>
                <a:latin typeface="Chromatica Medium" panose="00000600000000000000" pitchFamily="50" charset="0"/>
              </a:rPr>
              <a:t>DevOps</a:t>
            </a:r>
            <a:r>
              <a:rPr lang="tr-TR" sz="56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 </a:t>
            </a:r>
            <a:r>
              <a:rPr lang="tr-TR" sz="5600" b="1" dirty="0" err="1">
                <a:solidFill>
                  <a:srgbClr val="BEBF24"/>
                </a:solidFill>
                <a:latin typeface="Chromatica Medium" panose="00000600000000000000" pitchFamily="50" charset="0"/>
              </a:rPr>
              <a:t>for</a:t>
            </a:r>
            <a:r>
              <a:rPr lang="tr-TR" sz="56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 ML </a:t>
            </a:r>
            <a:r>
              <a:rPr lang="tr-TR" sz="5600" b="1" dirty="0" err="1">
                <a:solidFill>
                  <a:srgbClr val="BEBF24"/>
                </a:solidFill>
                <a:latin typeface="Chromatica Medium" panose="00000600000000000000" pitchFamily="50" charset="0"/>
              </a:rPr>
              <a:t>projects</a:t>
            </a:r>
            <a:r>
              <a:rPr lang="en-US" sz="56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.</a:t>
            </a:r>
            <a:endParaRPr lang="tr-TR" sz="5600" b="1" dirty="0">
              <a:solidFill>
                <a:srgbClr val="BEBF24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5" name="Metin kutusu 7">
            <a:extLst>
              <a:ext uri="{FF2B5EF4-FFF2-40B4-BE49-F238E27FC236}">
                <a16:creationId xmlns:a16="http://schemas.microsoft.com/office/drawing/2014/main" id="{407FACAA-A636-463D-9282-7B6691199183}"/>
              </a:ext>
            </a:extLst>
          </p:cNvPr>
          <p:cNvSpPr txBox="1"/>
          <p:nvPr/>
        </p:nvSpPr>
        <p:spPr>
          <a:xfrm>
            <a:off x="11941357" y="3321414"/>
            <a:ext cx="113792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Continous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Integration</a:t>
            </a:r>
          </a:p>
          <a:p>
            <a:pPr algn="l">
              <a:lnSpc>
                <a:spcPct val="150000"/>
              </a:lnSpc>
            </a:pP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Continous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Delivery</a:t>
            </a:r>
          </a:p>
          <a:p>
            <a:pPr algn="l">
              <a:lnSpc>
                <a:spcPct val="150000"/>
              </a:lnSpc>
            </a:pP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Continous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Training</a:t>
            </a:r>
          </a:p>
          <a:p>
            <a:pPr algn="l">
              <a:lnSpc>
                <a:spcPct val="150000"/>
              </a:lnSpc>
            </a:pP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Continous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8849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082026-A18F-44CC-A3AA-FC3686EFD7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endParaRPr lang="tr-TR" dirty="0"/>
          </a:p>
        </p:txBody>
      </p:sp>
      <p:pic>
        <p:nvPicPr>
          <p:cNvPr id="3" name="Picture 2" descr="Machine Learning Operations (MLOps) - Neal Analytics">
            <a:extLst>
              <a:ext uri="{FF2B5EF4-FFF2-40B4-BE49-F238E27FC236}">
                <a16:creationId xmlns:a16="http://schemas.microsoft.com/office/drawing/2014/main" id="{00A68F4B-24FA-4370-BA5A-0709B2F0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026" y="1898202"/>
            <a:ext cx="19034748" cy="91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7">
            <a:extLst>
              <a:ext uri="{FF2B5EF4-FFF2-40B4-BE49-F238E27FC236}">
                <a16:creationId xmlns:a16="http://schemas.microsoft.com/office/drawing/2014/main" id="{A532F59C-6AC2-4576-BB6F-774E14CCCA87}"/>
              </a:ext>
            </a:extLst>
          </p:cNvPr>
          <p:cNvSpPr/>
          <p:nvPr/>
        </p:nvSpPr>
        <p:spPr>
          <a:xfrm>
            <a:off x="7960541" y="12574719"/>
            <a:ext cx="8005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Image: https://nealanalytics.com/expertise/mlops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56704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9C7CB-9997-4F85-A17E-0107BBD02B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endParaRPr lang="tr-TR" dirty="0"/>
          </a:p>
        </p:txBody>
      </p:sp>
      <p:sp>
        <p:nvSpPr>
          <p:cNvPr id="3" name="Metin kutusu 6">
            <a:extLst>
              <a:ext uri="{FF2B5EF4-FFF2-40B4-BE49-F238E27FC236}">
                <a16:creationId xmlns:a16="http://schemas.microsoft.com/office/drawing/2014/main" id="{062322A0-EF0B-41BC-AFA3-20D8625FE5BC}"/>
              </a:ext>
            </a:extLst>
          </p:cNvPr>
          <p:cNvSpPr txBox="1"/>
          <p:nvPr/>
        </p:nvSpPr>
        <p:spPr>
          <a:xfrm>
            <a:off x="2853018" y="2702551"/>
            <a:ext cx="1867796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Wingdings" panose="05000000000000000000" pitchFamily="2" charset="2"/>
              <a:buChar char="ü"/>
            </a:pPr>
            <a:r>
              <a:rPr lang="en-US" sz="64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The DevOps process between software development and operation is a DevOps-like process between ML models and operationalizing them.</a:t>
            </a:r>
            <a:endParaRPr lang="tr-TR" sz="6400" dirty="0">
              <a:latin typeface="Chromatica Medium" panose="00000600000000000000" pitchFamily="50" charset="0"/>
              <a:ea typeface="Source Sans Pro" panose="020B0503030403020204" pitchFamily="34" charset="0"/>
            </a:endParaRPr>
          </a:p>
          <a:p>
            <a:pPr marL="914400" indent="-914400">
              <a:buFont typeface="Wingdings" panose="05000000000000000000" pitchFamily="2" charset="2"/>
              <a:buChar char="ü"/>
            </a:pPr>
            <a:endParaRPr lang="tr-TR" sz="6400" dirty="0">
              <a:latin typeface="Chromatica Medium" panose="00000600000000000000" pitchFamily="50" charset="0"/>
              <a:ea typeface="Source Sans Pro" panose="020B0503030403020204" pitchFamily="34" charset="0"/>
            </a:endParaRPr>
          </a:p>
          <a:p>
            <a:pPr marL="914400" indent="-914400">
              <a:buFont typeface="Wingdings" panose="05000000000000000000" pitchFamily="2" charset="2"/>
              <a:buChar char="ü"/>
            </a:pPr>
            <a:r>
              <a:rPr lang="en-US" sz="6400" dirty="0" err="1">
                <a:latin typeface="Chromatica Medium" panose="00000600000000000000" pitchFamily="50" charset="0"/>
                <a:ea typeface="Source Sans Pro" panose="020B0503030403020204" pitchFamily="34" charset="0"/>
              </a:rPr>
              <a:t>MLOps</a:t>
            </a:r>
            <a:r>
              <a:rPr lang="en-US" sz="64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 is not exactly the same as the DevOps process, as ML model development has some differences from software development.</a:t>
            </a:r>
            <a:endParaRPr lang="tr-TR" sz="6400" dirty="0">
              <a:latin typeface="Chromatica Medium" panose="00000600000000000000" pitchFamily="50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92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C588A-A107-4E3A-89EB-8767987EC9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place in the ecosystem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77D8005-B70E-444B-9DA2-90B2357702B7}"/>
              </a:ext>
            </a:extLst>
          </p:cNvPr>
          <p:cNvSpPr/>
          <p:nvPr/>
        </p:nvSpPr>
        <p:spPr>
          <a:xfrm>
            <a:off x="1957021" y="12919273"/>
            <a:ext cx="20469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Görsel Esinlenme: https://towardsdatascience.com/ml-ops-machine-learning-as-an-engineering-discipline-b86ca4874a3f</a:t>
            </a:r>
          </a:p>
        </p:txBody>
      </p:sp>
      <p:grpSp>
        <p:nvGrpSpPr>
          <p:cNvPr id="4" name="Grup 5">
            <a:extLst>
              <a:ext uri="{FF2B5EF4-FFF2-40B4-BE49-F238E27FC236}">
                <a16:creationId xmlns:a16="http://schemas.microsoft.com/office/drawing/2014/main" id="{A6BB4DE3-9398-4576-A94C-8C7F0C4EEBE4}"/>
              </a:ext>
            </a:extLst>
          </p:cNvPr>
          <p:cNvGrpSpPr/>
          <p:nvPr/>
        </p:nvGrpSpPr>
        <p:grpSpPr>
          <a:xfrm>
            <a:off x="8008922" y="2083242"/>
            <a:ext cx="7200000" cy="7200000"/>
            <a:chOff x="7518330" y="1095337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62A898-1EFC-42C5-8398-C347CC04F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8330" y="1095337"/>
              <a:ext cx="3600000" cy="3600000"/>
            </a:xfrm>
            <a:prstGeom prst="ellipse">
              <a:avLst/>
            </a:prstGeom>
            <a:solidFill>
              <a:srgbClr val="4472C4">
                <a:alpha val="4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Chromatica Medium" panose="00000600000000000000" pitchFamily="50" charset="0"/>
              </a:endParaRPr>
            </a:p>
          </p:txBody>
        </p:sp>
        <p:sp>
          <p:nvSpPr>
            <p:cNvPr id="6" name="Metin kutusu 4">
              <a:extLst>
                <a:ext uri="{FF2B5EF4-FFF2-40B4-BE49-F238E27FC236}">
                  <a16:creationId xmlns:a16="http://schemas.microsoft.com/office/drawing/2014/main" id="{C06CF984-4CF7-4E39-A86A-6D607C7662AC}"/>
                </a:ext>
              </a:extLst>
            </p:cNvPr>
            <p:cNvSpPr txBox="1"/>
            <p:nvPr/>
          </p:nvSpPr>
          <p:spPr>
            <a:xfrm>
              <a:off x="8183841" y="1522983"/>
              <a:ext cx="257494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800" dirty="0">
                  <a:latin typeface="Chromatica Medium" panose="00000600000000000000" pitchFamily="50" charset="0"/>
                </a:rPr>
                <a:t>Machine Learning</a:t>
              </a:r>
              <a:endParaRPr lang="en-US" sz="4800" dirty="0">
                <a:latin typeface="Chromatica Medium" panose="00000600000000000000" pitchFamily="50" charset="0"/>
              </a:endParaRPr>
            </a:p>
          </p:txBody>
        </p:sp>
      </p:grpSp>
      <p:grpSp>
        <p:nvGrpSpPr>
          <p:cNvPr id="7" name="Grup 7">
            <a:extLst>
              <a:ext uri="{FF2B5EF4-FFF2-40B4-BE49-F238E27FC236}">
                <a16:creationId xmlns:a16="http://schemas.microsoft.com/office/drawing/2014/main" id="{308A210D-F0A9-4DC8-8B91-8A772F210519}"/>
              </a:ext>
            </a:extLst>
          </p:cNvPr>
          <p:cNvGrpSpPr/>
          <p:nvPr/>
        </p:nvGrpSpPr>
        <p:grpSpPr>
          <a:xfrm>
            <a:off x="10251138" y="4111319"/>
            <a:ext cx="7200000" cy="7200000"/>
            <a:chOff x="7518330" y="1095337"/>
            <a:chExt cx="3600000" cy="360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4B0D73-5A2A-4897-94BE-28BB1CDD8D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8330" y="1095337"/>
              <a:ext cx="3600000" cy="360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4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Chromatica Medium" panose="00000600000000000000" pitchFamily="50" charset="0"/>
              </a:endParaRPr>
            </a:p>
          </p:txBody>
        </p:sp>
        <p:sp>
          <p:nvSpPr>
            <p:cNvPr id="9" name="Metin kutusu 9">
              <a:extLst>
                <a:ext uri="{FF2B5EF4-FFF2-40B4-BE49-F238E27FC236}">
                  <a16:creationId xmlns:a16="http://schemas.microsoft.com/office/drawing/2014/main" id="{56613910-2374-491B-90EE-C39BE7382258}"/>
                </a:ext>
              </a:extLst>
            </p:cNvPr>
            <p:cNvSpPr txBox="1"/>
            <p:nvPr/>
          </p:nvSpPr>
          <p:spPr>
            <a:xfrm>
              <a:off x="8782211" y="3262594"/>
              <a:ext cx="2146509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800" dirty="0">
                  <a:latin typeface="Chromatica Medium" panose="00000600000000000000" pitchFamily="50" charset="0"/>
                </a:rPr>
                <a:t>Data </a:t>
              </a:r>
              <a:r>
                <a:rPr lang="tr-TR" sz="4800" dirty="0" err="1">
                  <a:latin typeface="Chromatica Medium" panose="00000600000000000000" pitchFamily="50" charset="0"/>
                </a:rPr>
                <a:t>Engineering</a:t>
              </a:r>
              <a:endParaRPr lang="en-US" sz="4800" dirty="0">
                <a:latin typeface="Chromatica Medium" panose="00000600000000000000" pitchFamily="50" charset="0"/>
              </a:endParaRPr>
            </a:p>
          </p:txBody>
        </p:sp>
      </p:grpSp>
      <p:grpSp>
        <p:nvGrpSpPr>
          <p:cNvPr id="10" name="Grup 10">
            <a:extLst>
              <a:ext uri="{FF2B5EF4-FFF2-40B4-BE49-F238E27FC236}">
                <a16:creationId xmlns:a16="http://schemas.microsoft.com/office/drawing/2014/main" id="{727D0490-D38D-45B7-9320-9936D310C305}"/>
              </a:ext>
            </a:extLst>
          </p:cNvPr>
          <p:cNvGrpSpPr/>
          <p:nvPr/>
        </p:nvGrpSpPr>
        <p:grpSpPr>
          <a:xfrm>
            <a:off x="5766704" y="4096236"/>
            <a:ext cx="7200000" cy="7200000"/>
            <a:chOff x="7518330" y="1095337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C593F7-4BE1-4C9B-B809-9A05D8910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18330" y="1095337"/>
              <a:ext cx="3600000" cy="360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4588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>
                <a:latin typeface="Chromatica Medium" panose="00000600000000000000" pitchFamily="50" charset="0"/>
              </a:endParaRPr>
            </a:p>
          </p:txBody>
        </p:sp>
        <p:sp>
          <p:nvSpPr>
            <p:cNvPr id="12" name="Metin kutusu 12">
              <a:extLst>
                <a:ext uri="{FF2B5EF4-FFF2-40B4-BE49-F238E27FC236}">
                  <a16:creationId xmlns:a16="http://schemas.microsoft.com/office/drawing/2014/main" id="{CC506837-0BFD-4A7E-9EC7-FDD4FFBF485C}"/>
                </a:ext>
              </a:extLst>
            </p:cNvPr>
            <p:cNvSpPr txBox="1"/>
            <p:nvPr/>
          </p:nvSpPr>
          <p:spPr>
            <a:xfrm>
              <a:off x="7990175" y="3726291"/>
              <a:ext cx="1889256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4800" dirty="0" err="1">
                  <a:latin typeface="Chromatica Medium" panose="00000600000000000000" pitchFamily="50" charset="0"/>
                </a:rPr>
                <a:t>DevOps</a:t>
              </a:r>
              <a:endParaRPr lang="en-US" sz="4800" dirty="0">
                <a:latin typeface="Chromatica Medium" panose="00000600000000000000" pitchFamily="50" charset="0"/>
              </a:endParaRPr>
            </a:p>
          </p:txBody>
        </p:sp>
      </p:grpSp>
      <p:sp>
        <p:nvSpPr>
          <p:cNvPr id="13" name="Metin kutusu 13">
            <a:extLst>
              <a:ext uri="{FF2B5EF4-FFF2-40B4-BE49-F238E27FC236}">
                <a16:creationId xmlns:a16="http://schemas.microsoft.com/office/drawing/2014/main" id="{05FDFEA3-BC14-49A0-A4DB-733114B5CFE7}"/>
              </a:ext>
            </a:extLst>
          </p:cNvPr>
          <p:cNvSpPr txBox="1"/>
          <p:nvPr/>
        </p:nvSpPr>
        <p:spPr>
          <a:xfrm>
            <a:off x="10455566" y="7047701"/>
            <a:ext cx="239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latin typeface="Chromatica Medium" panose="00000600000000000000" pitchFamily="50" charset="0"/>
              </a:rPr>
              <a:t>MLOps</a:t>
            </a:r>
            <a:endParaRPr lang="en-US" sz="48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74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9C86E7-0F3F-3D4E-90CB-1E0876D63E8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E398F7D2-FF43-4A39-831E-9365ED96690D}"/>
              </a:ext>
            </a:extLst>
          </p:cNvPr>
          <p:cNvSpPr txBox="1"/>
          <p:nvPr/>
        </p:nvSpPr>
        <p:spPr>
          <a:xfrm>
            <a:off x="1636451" y="2184366"/>
            <a:ext cx="19757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W</a:t>
            </a:r>
            <a:r>
              <a:rPr lang="en-US" sz="4800" dirty="0">
                <a:latin typeface="Chromatica Medium" panose="00000600000000000000" pitchFamily="50" charset="0"/>
              </a:rPr>
              <a:t>onderful model.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4800" dirty="0">
                <a:latin typeface="Chromatica Medium" panose="00000600000000000000" pitchFamily="50" charset="0"/>
              </a:rPr>
              <a:t>H</a:t>
            </a:r>
            <a:r>
              <a:rPr lang="en-US" sz="4800" dirty="0">
                <a:latin typeface="Chromatica Medium" panose="00000600000000000000" pitchFamily="50" charset="0"/>
              </a:rPr>
              <a:t>eights of mathematics, algebra and statistics.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Your success metric is great</a:t>
            </a:r>
            <a:r>
              <a:rPr lang="tr-TR" sz="4800" dirty="0">
                <a:latin typeface="Chromatica Medium" panose="00000600000000000000" pitchFamily="50" charset="0"/>
              </a:rPr>
              <a:t>.</a:t>
            </a: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The presentation </a:t>
            </a:r>
            <a:r>
              <a:rPr lang="tr-TR" sz="4800" dirty="0">
                <a:latin typeface="Chromatica Medium" panose="00000600000000000000" pitchFamily="50" charset="0"/>
              </a:rPr>
              <a:t>is</a:t>
            </a:r>
            <a:r>
              <a:rPr lang="en-US" sz="4800" dirty="0">
                <a:latin typeface="Chromatica Medium" panose="00000600000000000000" pitchFamily="50" charset="0"/>
              </a:rPr>
              <a:t> very well.</a:t>
            </a:r>
            <a:endParaRPr lang="tr-TR" sz="4800" dirty="0">
              <a:latin typeface="Chromatica Medium" panose="00000600000000000000" pitchFamily="50" charset="0"/>
            </a:endParaRPr>
          </a:p>
        </p:txBody>
      </p:sp>
      <p:pic>
        <p:nvPicPr>
          <p:cNvPr id="5" name="Picture 2" descr="Authors´ Presentation Guidelines | 13th European Evaluation Society  Biennial Conference">
            <a:extLst>
              <a:ext uri="{FF2B5EF4-FFF2-40B4-BE49-F238E27FC236}">
                <a16:creationId xmlns:a16="http://schemas.microsoft.com/office/drawing/2014/main" id="{E9B29354-B43D-4A44-8063-354C479B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094" y="6218519"/>
            <a:ext cx="5705476" cy="52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73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493F2F-1FF2-42A1-BC40-1BA9B6429B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Who</a:t>
            </a:r>
            <a:r>
              <a:rPr lang="tr-TR" dirty="0"/>
              <a:t> is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MLOps?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9E711AD8-7D7F-4FDF-85CA-772BB74DABA8}"/>
              </a:ext>
            </a:extLst>
          </p:cNvPr>
          <p:cNvSpPr txBox="1"/>
          <p:nvPr/>
        </p:nvSpPr>
        <p:spPr>
          <a:xfrm>
            <a:off x="2675235" y="3421512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04040"/>
                </a:solidFill>
                <a:latin typeface="Chromatica" panose="00000500000000000000" pitchFamily="50" charset="-94"/>
              </a:rPr>
              <a:t>Under normal circumstances, the data scientist alone is not expected to achieve the goal of </a:t>
            </a:r>
            <a:r>
              <a:rPr lang="en-US" sz="4400" b="1" dirty="0" err="1">
                <a:solidFill>
                  <a:srgbClr val="404040"/>
                </a:solidFill>
                <a:latin typeface="Chromatica" panose="00000500000000000000" pitchFamily="50" charset="-94"/>
              </a:rPr>
              <a:t>MLOps</a:t>
            </a:r>
            <a:r>
              <a:rPr lang="en-US" sz="4400" b="1" dirty="0">
                <a:solidFill>
                  <a:srgbClr val="404040"/>
                </a:solidFill>
                <a:latin typeface="Chromatica" panose="00000500000000000000" pitchFamily="50" charset="-94"/>
              </a:rPr>
              <a:t>.</a:t>
            </a:r>
            <a:endParaRPr lang="tr-TR" sz="4400" b="1" dirty="0">
              <a:solidFill>
                <a:srgbClr val="404040"/>
              </a:solidFill>
              <a:latin typeface="Chromatica" panose="00000500000000000000" pitchFamily="50" charset="-94"/>
            </a:endParaRPr>
          </a:p>
        </p:txBody>
      </p:sp>
      <p:sp>
        <p:nvSpPr>
          <p:cNvPr id="4" name="Metin kutusu 6">
            <a:extLst>
              <a:ext uri="{FF2B5EF4-FFF2-40B4-BE49-F238E27FC236}">
                <a16:creationId xmlns:a16="http://schemas.microsoft.com/office/drawing/2014/main" id="{58DB96F1-8328-4B77-8E34-A4AF3E6BDA8B}"/>
              </a:ext>
            </a:extLst>
          </p:cNvPr>
          <p:cNvSpPr txBox="1"/>
          <p:nvPr/>
        </p:nvSpPr>
        <p:spPr>
          <a:xfrm>
            <a:off x="2853018" y="6405652"/>
            <a:ext cx="18677964" cy="508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However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it </a:t>
            </a:r>
            <a:r>
              <a:rPr lang="tr-TR" sz="4400" b="1" dirty="0" err="1">
                <a:solidFill>
                  <a:srgbClr val="03523C"/>
                </a:solidFill>
                <a:latin typeface="Chromatica" panose="00000500000000000000" pitchFamily="50" charset="-94"/>
              </a:rPr>
              <a:t>depends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on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, 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T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he expectations from the roles;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T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he size of the institution,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 err="1">
                <a:solidFill>
                  <a:srgbClr val="03523C"/>
                </a:solidFill>
                <a:latin typeface="Chromatica" panose="00000500000000000000" pitchFamily="50" charset="-94"/>
              </a:rPr>
              <a:t>The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size of 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data science team,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L</a:t>
            </a:r>
            <a:r>
              <a:rPr lang="en-US" sz="4400" b="1" dirty="0" err="1">
                <a:solidFill>
                  <a:srgbClr val="03523C"/>
                </a:solidFill>
                <a:latin typeface="Chromatica" panose="00000500000000000000" pitchFamily="50" charset="-94"/>
              </a:rPr>
              <a:t>evel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of awareness and maturity</a:t>
            </a:r>
            <a:r>
              <a:rPr lang="tr-TR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 of datascience</a:t>
            </a:r>
            <a:r>
              <a:rPr lang="en-US" sz="4400" b="1" dirty="0">
                <a:solidFill>
                  <a:srgbClr val="03523C"/>
                </a:solidFill>
                <a:latin typeface="Chromatica" panose="00000500000000000000" pitchFamily="50" charset="-94"/>
              </a:rPr>
              <a:t>.</a:t>
            </a:r>
            <a:endParaRPr lang="tr-TR" sz="4400" b="1" dirty="0">
              <a:solidFill>
                <a:srgbClr val="03523C"/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324552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528EC0-1282-467F-805B-65614CB97E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Then whose job MLOps</a:t>
            </a:r>
            <a:r>
              <a:rPr lang="tr-TR" dirty="0"/>
              <a:t> </a:t>
            </a:r>
            <a:r>
              <a:rPr lang="en-US" dirty="0"/>
              <a:t>is?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40D32A0A-AB11-4B53-B394-D290E6CD05D6}"/>
              </a:ext>
            </a:extLst>
          </p:cNvPr>
          <p:cNvSpPr txBox="1"/>
          <p:nvPr/>
        </p:nvSpPr>
        <p:spPr>
          <a:xfrm>
            <a:off x="4772122" y="1538527"/>
            <a:ext cx="596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04040"/>
                </a:solidFill>
                <a:latin typeface="Source Sans Pro" panose="020B0503030403020204" pitchFamily="34" charset="0"/>
              </a:rPr>
              <a:t>ML Engineer</a:t>
            </a:r>
            <a:endParaRPr lang="tr-TR" sz="7200" b="1" dirty="0">
              <a:solidFill>
                <a:srgbClr val="40404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4A41A725-1355-4265-9276-7934D2B8612C}"/>
              </a:ext>
            </a:extLst>
          </p:cNvPr>
          <p:cNvSpPr txBox="1"/>
          <p:nvPr/>
        </p:nvSpPr>
        <p:spPr>
          <a:xfrm>
            <a:off x="1604513" y="2952347"/>
            <a:ext cx="13249036" cy="90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Proficient in designing, building, testing and maintaining production software applications that integrate AI services and include data science models</a:t>
            </a:r>
            <a:r>
              <a:rPr lang="tr-TR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Experience of applying development patterns in relation to security, scalability and performance.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Working with our data engineers to ensure models run efficiently.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hromatica Medium" panose="00000600000000000000" pitchFamily="50" charset="0"/>
                <a:ea typeface="Source Sans Pro" panose="020B0503030403020204" pitchFamily="34" charset="0"/>
              </a:rPr>
              <a:t>Summarising</a:t>
            </a: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 complex concepts in a digestible way for stakeholders with less technical understanding.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Building scalable solutions and RESTful APIs to expose models as a service.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hromatica Medium" panose="00000600000000000000" pitchFamily="50" charset="0"/>
                <a:ea typeface="Source Sans Pro" panose="020B0503030403020204" pitchFamily="34" charset="0"/>
              </a:rPr>
              <a:t>You will work closely with Data Scientists to frame business problems, analyzing and proposing innovative machine learning solutions. You will then build and productionize scalable machine learning models in GCP.</a:t>
            </a:r>
            <a:endParaRPr lang="tr-TR" sz="2800" dirty="0">
              <a:latin typeface="Chromatica Medium" panose="00000600000000000000" pitchFamily="50" charset="0"/>
              <a:ea typeface="Source Sans Pro" panose="020B0503030403020204" pitchFamily="34" charset="0"/>
            </a:endParaRPr>
          </a:p>
        </p:txBody>
      </p:sp>
      <p:pic>
        <p:nvPicPr>
          <p:cNvPr id="5" name="Picture 2" descr="Machine Learning Engineer vs Data Scientist | Battle of the Best | Edureka">
            <a:extLst>
              <a:ext uri="{FF2B5EF4-FFF2-40B4-BE49-F238E27FC236}">
                <a16:creationId xmlns:a16="http://schemas.microsoft.com/office/drawing/2014/main" id="{011F5F39-C07C-4186-9385-B64748A67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" t="20471" r="56299" b="15038"/>
          <a:stretch/>
        </p:blipFill>
        <p:spPr bwMode="auto">
          <a:xfrm>
            <a:off x="15943379" y="2887680"/>
            <a:ext cx="5969438" cy="58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6">
            <a:extLst>
              <a:ext uri="{FF2B5EF4-FFF2-40B4-BE49-F238E27FC236}">
                <a16:creationId xmlns:a16="http://schemas.microsoft.com/office/drawing/2014/main" id="{412B0BB4-B937-4338-88EE-DA426189BF08}"/>
              </a:ext>
            </a:extLst>
          </p:cNvPr>
          <p:cNvSpPr txBox="1"/>
          <p:nvPr/>
        </p:nvSpPr>
        <p:spPr>
          <a:xfrm>
            <a:off x="5457030" y="13067431"/>
            <a:ext cx="13469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 </a:t>
            </a:r>
            <a:r>
              <a:rPr lang="tr-TR" dirty="0" err="1">
                <a:latin typeface="Chromatica" panose="00000500000000000000" pitchFamily="50" charset="0"/>
              </a:rPr>
              <a:t>source</a:t>
            </a:r>
            <a:r>
              <a:rPr lang="tr-TR" dirty="0">
                <a:latin typeface="Chromatica" panose="00000500000000000000" pitchFamily="50" charset="0"/>
              </a:rPr>
              <a:t>: </a:t>
            </a:r>
            <a:r>
              <a:rPr lang="en-US" dirty="0">
                <a:latin typeface="Chromatica" panose="00000500000000000000" pitchFamily="50" charset="0"/>
              </a:rPr>
              <a:t>https://images.app.goo.gl/uygFkyHvWeuPNret6</a:t>
            </a:r>
          </a:p>
        </p:txBody>
      </p:sp>
    </p:spTree>
    <p:extLst>
      <p:ext uri="{BB962C8B-B14F-4D97-AF65-F5344CB8AC3E}">
        <p14:creationId xmlns:p14="http://schemas.microsoft.com/office/powerpoint/2010/main" val="174847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AE77B-0948-4BB6-A2F8-360445E66C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tr-TR" dirty="0" err="1"/>
              <a:t>Pipelines</a:t>
            </a:r>
            <a:endParaRPr lang="tr-TR" dirty="0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C5DC6F29-0780-4AAF-986F-DDBCB4935EF6}"/>
              </a:ext>
            </a:extLst>
          </p:cNvPr>
          <p:cNvSpPr txBox="1"/>
          <p:nvPr/>
        </p:nvSpPr>
        <p:spPr>
          <a:xfrm>
            <a:off x="2853018" y="2378070"/>
            <a:ext cx="186779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LO</a:t>
            </a:r>
            <a:r>
              <a:rPr lang="en-US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ps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is pipeline oriented. 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Deploy the pipeline, not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the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model.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</a:p>
        </p:txBody>
      </p:sp>
      <p:pic>
        <p:nvPicPr>
          <p:cNvPr id="4" name="Picture 2" descr="Rush, Pallone Applaud Committee Passage of Pipeline Safety Reauthorization  | Congressman Bobby Rush">
            <a:extLst>
              <a:ext uri="{FF2B5EF4-FFF2-40B4-BE49-F238E27FC236}">
                <a16:creationId xmlns:a16="http://schemas.microsoft.com/office/drawing/2014/main" id="{F9947BE4-2F1C-45E2-9868-52D52D38E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018" y="4803387"/>
            <a:ext cx="15240000" cy="798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616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AE245C-0137-448C-B390-3848CAAD1D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 </a:t>
            </a:r>
            <a:r>
              <a:rPr lang="tr-TR" dirty="0" err="1"/>
              <a:t>Pipelines</a:t>
            </a:r>
            <a:r>
              <a:rPr lang="tr-TR" dirty="0"/>
              <a:t> 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A33B321E-AE82-4530-B443-F3689EB9B3A2}"/>
              </a:ext>
            </a:extLst>
          </p:cNvPr>
          <p:cNvSpPr txBox="1"/>
          <p:nvPr/>
        </p:nvSpPr>
        <p:spPr>
          <a:xfrm>
            <a:off x="1681706" y="2102896"/>
            <a:ext cx="197783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CI (</a:t>
            </a:r>
            <a:r>
              <a:rPr lang="tr-TR" sz="4400" b="1" dirty="0" err="1">
                <a:solidFill>
                  <a:srgbClr val="BEBF24"/>
                </a:solidFill>
                <a:latin typeface="Chromatica Medium" panose="00000600000000000000" pitchFamily="50" charset="0"/>
              </a:rPr>
              <a:t>Continous</a:t>
            </a:r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 Integration):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Validation of data, not just code and model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CD (</a:t>
            </a:r>
            <a:r>
              <a:rPr lang="tr-TR" sz="4400" b="1" dirty="0" err="1">
                <a:solidFill>
                  <a:srgbClr val="BEBF24"/>
                </a:solidFill>
                <a:latin typeface="Chromatica Medium" panose="00000600000000000000" pitchFamily="50" charset="0"/>
              </a:rPr>
              <a:t>Continous</a:t>
            </a:r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 Delivery): 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Delivery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Part of the Delivery pipeline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algn="l"/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CT (</a:t>
            </a:r>
            <a:r>
              <a:rPr lang="tr-TR" sz="4400" b="1" dirty="0" err="1">
                <a:solidFill>
                  <a:srgbClr val="BEBF24"/>
                </a:solidFill>
                <a:latin typeface="Chromatica Medium" panose="00000600000000000000" pitchFamily="50" charset="0"/>
              </a:rPr>
              <a:t>Continous</a:t>
            </a:r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 Training):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Models automatically re-train and monitor</a:t>
            </a:r>
            <a:endParaRPr lang="tr-TR" sz="4400" b="1" dirty="0">
              <a:solidFill>
                <a:srgbClr val="FF3300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12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ABD71-C5DA-46E4-B65B-5FAFD195DA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r>
              <a:rPr lang="tr-TR" dirty="0"/>
              <a:t> </a:t>
            </a:r>
            <a:r>
              <a:rPr lang="tr-TR" dirty="0" err="1"/>
              <a:t>Maturity</a:t>
            </a:r>
            <a:r>
              <a:rPr lang="tr-TR" dirty="0"/>
              <a:t> Model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648420F0-4345-4413-A2EA-917BF41622B7}"/>
              </a:ext>
            </a:extLst>
          </p:cNvPr>
          <p:cNvSpPr txBox="1"/>
          <p:nvPr/>
        </p:nvSpPr>
        <p:spPr>
          <a:xfrm>
            <a:off x="1049411" y="2038941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The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level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of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automation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mainly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determines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the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maturity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level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. </a:t>
            </a:r>
          </a:p>
        </p:txBody>
      </p:sp>
      <p:sp>
        <p:nvSpPr>
          <p:cNvPr id="4" name="Metin kutusu 5">
            <a:extLst>
              <a:ext uri="{FF2B5EF4-FFF2-40B4-BE49-F238E27FC236}">
                <a16:creationId xmlns:a16="http://schemas.microsoft.com/office/drawing/2014/main" id="{E6573346-4105-47EA-88CF-6B612DD25070}"/>
              </a:ext>
            </a:extLst>
          </p:cNvPr>
          <p:cNvSpPr txBox="1"/>
          <p:nvPr/>
        </p:nvSpPr>
        <p:spPr>
          <a:xfrm>
            <a:off x="2853018" y="3374706"/>
            <a:ext cx="186779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Level 0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Level 1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Level 2 (Full </a:t>
            </a:r>
            <a:r>
              <a:rPr lang="tr-TR" sz="4400" b="1" dirty="0" err="1">
                <a:solidFill>
                  <a:srgbClr val="BEBF24"/>
                </a:solidFill>
                <a:latin typeface="Chromatica Medium" panose="00000600000000000000" pitchFamily="50" charset="0"/>
              </a:rPr>
              <a:t>automation</a:t>
            </a:r>
            <a:r>
              <a:rPr lang="tr-TR" sz="4400" b="1" dirty="0">
                <a:solidFill>
                  <a:srgbClr val="BEBF24"/>
                </a:solidFill>
                <a:latin typeface="Chromatica Medium" panose="00000600000000000000" pitchFamily="50" charset="0"/>
              </a:rPr>
              <a:t>)</a:t>
            </a:r>
          </a:p>
        </p:txBody>
      </p:sp>
      <p:sp>
        <p:nvSpPr>
          <p:cNvPr id="5" name="Dikdörtgen 7">
            <a:extLst>
              <a:ext uri="{FF2B5EF4-FFF2-40B4-BE49-F238E27FC236}">
                <a16:creationId xmlns:a16="http://schemas.microsoft.com/office/drawing/2014/main" id="{4977F7EC-5FAC-4A5C-B267-C024EB749EE2}"/>
              </a:ext>
            </a:extLst>
          </p:cNvPr>
          <p:cNvSpPr/>
          <p:nvPr/>
        </p:nvSpPr>
        <p:spPr>
          <a:xfrm>
            <a:off x="10348213" y="12951443"/>
            <a:ext cx="147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3523C"/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MLOps</a:t>
            </a:r>
            <a:r>
              <a:rPr lang="en-US" b="1" dirty="0">
                <a:solidFill>
                  <a:srgbClr val="03523C"/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Continuous delivery and automation pipelines in machine learning</a:t>
            </a:r>
            <a:endParaRPr lang="en-US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72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F5960A-D055-4A07-B935-BDE55C42F1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r>
              <a:rPr lang="tr-TR" dirty="0"/>
              <a:t> </a:t>
            </a:r>
            <a:r>
              <a:rPr lang="tr-TR" dirty="0" err="1"/>
              <a:t>Maturity</a:t>
            </a:r>
            <a:r>
              <a:rPr lang="tr-TR" dirty="0"/>
              <a:t> Model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FC7655CA-D8A7-4558-B6BF-4935644DD2A5}"/>
              </a:ext>
            </a:extLst>
          </p:cNvPr>
          <p:cNvSpPr txBox="1"/>
          <p:nvPr/>
        </p:nvSpPr>
        <p:spPr>
          <a:xfrm>
            <a:off x="990602" y="1768048"/>
            <a:ext cx="21945600" cy="810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6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Level 0 (</a:t>
            </a:r>
            <a:r>
              <a:rPr lang="tr-TR" sz="6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NoOps</a:t>
            </a:r>
            <a:r>
              <a:rPr lang="tr-TR" sz="6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): 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Datascientist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hands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over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model as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artifact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Static offline dataset usage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,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manual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data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collection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Manual 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model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deployment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or sometimes scripting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No frequent new releases 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No CI/CD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There is only prediction service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No performance Monitoring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,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no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testing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Dikdörtgen 2">
            <a:extLst>
              <a:ext uri="{FF2B5EF4-FFF2-40B4-BE49-F238E27FC236}">
                <a16:creationId xmlns:a16="http://schemas.microsoft.com/office/drawing/2014/main" id="{08E0F2A3-4FB3-4E09-B974-9C02A3FBA324}"/>
              </a:ext>
            </a:extLst>
          </p:cNvPr>
          <p:cNvSpPr/>
          <p:nvPr/>
        </p:nvSpPr>
        <p:spPr>
          <a:xfrm>
            <a:off x="10293710" y="12646433"/>
            <a:ext cx="147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3523C"/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MLOps: Continuous delivery and automation pipelines in machine learning</a:t>
            </a:r>
            <a:endParaRPr lang="en-US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40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1E8EE6-32B3-4D79-ABB4-3DA86AC813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MLOps</a:t>
            </a:r>
            <a:r>
              <a:rPr lang="tr-TR" dirty="0"/>
              <a:t> </a:t>
            </a:r>
            <a:r>
              <a:rPr lang="tr-TR" dirty="0" err="1"/>
              <a:t>Maturity</a:t>
            </a:r>
            <a:r>
              <a:rPr lang="tr-TR" dirty="0"/>
              <a:t> Model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975BDE6D-628A-43F5-B4DF-F78CE3059E59}"/>
              </a:ext>
            </a:extLst>
          </p:cNvPr>
          <p:cNvSpPr txBox="1"/>
          <p:nvPr/>
        </p:nvSpPr>
        <p:spPr>
          <a:xfrm>
            <a:off x="1049411" y="2086386"/>
            <a:ext cx="21945600" cy="373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Level 1 (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Automated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Training): </a:t>
            </a: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There is a working pipeline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for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data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collection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Datascientist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doesn’t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work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isoleted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, a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team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member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Source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code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are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modularized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 No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notebooks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D9AB891C-A478-424C-981E-D9369748BCCC}"/>
              </a:ext>
            </a:extLst>
          </p:cNvPr>
          <p:cNvSpPr/>
          <p:nvPr/>
        </p:nvSpPr>
        <p:spPr>
          <a:xfrm>
            <a:off x="10381273" y="12768251"/>
            <a:ext cx="146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3523C"/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MLOps: Continuous delivery and automation pipelines in machine learning</a:t>
            </a:r>
            <a:endParaRPr lang="en-US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5" name="Metin kutusu 1">
            <a:extLst>
              <a:ext uri="{FF2B5EF4-FFF2-40B4-BE49-F238E27FC236}">
                <a16:creationId xmlns:a16="http://schemas.microsoft.com/office/drawing/2014/main" id="{7C1576DE-9395-444B-8C88-DD05961F3356}"/>
              </a:ext>
            </a:extLst>
          </p:cNvPr>
          <p:cNvSpPr txBox="1"/>
          <p:nvPr/>
        </p:nvSpPr>
        <p:spPr>
          <a:xfrm>
            <a:off x="925902" y="7626972"/>
            <a:ext cx="219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Level 2 (Full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Automation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): 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it-IT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CI, Pipeline CD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it-IT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Data validation in progress</a:t>
            </a:r>
            <a:endParaRPr lang="tr-TR" sz="44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5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8ADED-D91E-4E92-8670-61E6DD7930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Key roles in a data-driven organization</a:t>
            </a: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BAF1AF3B-C816-4475-AA1C-3271A9C2D165}"/>
              </a:ext>
            </a:extLst>
          </p:cNvPr>
          <p:cNvSpPr txBox="1"/>
          <p:nvPr/>
        </p:nvSpPr>
        <p:spPr>
          <a:xfrm>
            <a:off x="1049411" y="2390032"/>
            <a:ext cx="2194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Data Engineer: </a:t>
            </a:r>
          </a:p>
          <a:p>
            <a:pPr algn="l"/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Builds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datapipeline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and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prepares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clean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data</a:t>
            </a:r>
          </a:p>
        </p:txBody>
      </p:sp>
      <p:sp>
        <p:nvSpPr>
          <p:cNvPr id="5" name="Metin kutusu 5">
            <a:extLst>
              <a:ext uri="{FF2B5EF4-FFF2-40B4-BE49-F238E27FC236}">
                <a16:creationId xmlns:a16="http://schemas.microsoft.com/office/drawing/2014/main" id="{A55D5DF0-5583-4C67-824C-8E43FEDCFB58}"/>
              </a:ext>
            </a:extLst>
          </p:cNvPr>
          <p:cNvSpPr txBox="1"/>
          <p:nvPr/>
        </p:nvSpPr>
        <p:spPr>
          <a:xfrm>
            <a:off x="1049411" y="4708510"/>
            <a:ext cx="2194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Decision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maker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: </a:t>
            </a:r>
          </a:p>
          <a:p>
            <a:pPr algn="l"/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D</a:t>
            </a:r>
            <a:r>
              <a:rPr lang="en-US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ecide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to invest in a data-driven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opportunity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6" name="Metin kutusu 1">
            <a:extLst>
              <a:ext uri="{FF2B5EF4-FFF2-40B4-BE49-F238E27FC236}">
                <a16:creationId xmlns:a16="http://schemas.microsoft.com/office/drawing/2014/main" id="{8D03BD2E-E017-4EF3-BB2F-F80F3A035617}"/>
              </a:ext>
            </a:extLst>
          </p:cNvPr>
          <p:cNvSpPr txBox="1"/>
          <p:nvPr/>
        </p:nvSpPr>
        <p:spPr>
          <a:xfrm>
            <a:off x="1095419" y="7105137"/>
            <a:ext cx="219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Data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Analyst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: </a:t>
            </a:r>
          </a:p>
          <a:p>
            <a:pPr algn="l"/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E</a:t>
            </a:r>
            <a:r>
              <a:rPr lang="en-US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xplore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the data for insights and potential relationships that could be useful as features in a machine learning model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7" name="Metin kutusu 5">
            <a:extLst>
              <a:ext uri="{FF2B5EF4-FFF2-40B4-BE49-F238E27FC236}">
                <a16:creationId xmlns:a16="http://schemas.microsoft.com/office/drawing/2014/main" id="{B700873B-5B44-443C-8997-98E518BCAE65}"/>
              </a:ext>
            </a:extLst>
          </p:cNvPr>
          <p:cNvSpPr txBox="1"/>
          <p:nvPr/>
        </p:nvSpPr>
        <p:spPr>
          <a:xfrm>
            <a:off x="838200" y="10072668"/>
            <a:ext cx="219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Statisticians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: </a:t>
            </a:r>
          </a:p>
          <a:p>
            <a:pPr algn="l"/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H</a:t>
            </a:r>
            <a:r>
              <a:rPr lang="en-US" sz="44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elp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s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data-inspired decisions become true data-driven decisions, with their added rigor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170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8C1B81-1D93-49D6-ABE7-C00744EBA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Metin kutusu 1">
            <a:extLst>
              <a:ext uri="{FF2B5EF4-FFF2-40B4-BE49-F238E27FC236}">
                <a16:creationId xmlns:a16="http://schemas.microsoft.com/office/drawing/2014/main" id="{8313DA0E-A3E8-4202-BE30-A5703B96EE52}"/>
              </a:ext>
            </a:extLst>
          </p:cNvPr>
          <p:cNvSpPr txBox="1"/>
          <p:nvPr/>
        </p:nvSpPr>
        <p:spPr>
          <a:xfrm>
            <a:off x="1219200" y="2711089"/>
            <a:ext cx="21945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ML Engineer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who have real-world experience building production machine learning models from the latest and best information and research by the researchers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95C69F8-321E-4FD5-A086-B4B79C66C0B5}"/>
              </a:ext>
            </a:extLst>
          </p:cNvPr>
          <p:cNvSpPr txBox="1"/>
          <p:nvPr/>
        </p:nvSpPr>
        <p:spPr>
          <a:xfrm>
            <a:off x="1219200" y="5830867"/>
            <a:ext cx="2194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Data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Scientist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en-US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who have the mastery over analysis, statistics, and machine learning</a:t>
            </a:r>
            <a:r>
              <a:rPr lang="tr-TR" sz="44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7" name="Metin kutusu 1">
            <a:extLst>
              <a:ext uri="{FF2B5EF4-FFF2-40B4-BE49-F238E27FC236}">
                <a16:creationId xmlns:a16="http://schemas.microsoft.com/office/drawing/2014/main" id="{3DD23392-D3B5-4E1E-9BE5-BEA6CD21D19E}"/>
              </a:ext>
            </a:extLst>
          </p:cNvPr>
          <p:cNvSpPr txBox="1"/>
          <p:nvPr/>
        </p:nvSpPr>
        <p:spPr>
          <a:xfrm>
            <a:off x="1219200" y="7688828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Reseacher</a:t>
            </a:r>
            <a:endParaRPr lang="tr-TR" sz="44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8" name="Metin kutusu 5">
            <a:extLst>
              <a:ext uri="{FF2B5EF4-FFF2-40B4-BE49-F238E27FC236}">
                <a16:creationId xmlns:a16="http://schemas.microsoft.com/office/drawing/2014/main" id="{0BCEFFF7-4B6F-4BD4-A508-77BBBA99AE04}"/>
              </a:ext>
            </a:extLst>
          </p:cNvPr>
          <p:cNvSpPr txBox="1"/>
          <p:nvPr/>
        </p:nvSpPr>
        <p:spPr>
          <a:xfrm>
            <a:off x="1219200" y="9586050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Analytics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manager</a:t>
            </a:r>
            <a:endParaRPr lang="tr-TR" sz="44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9" name="Metin kutusu 3">
            <a:extLst>
              <a:ext uri="{FF2B5EF4-FFF2-40B4-BE49-F238E27FC236}">
                <a16:creationId xmlns:a16="http://schemas.microsoft.com/office/drawing/2014/main" id="{43496F6D-4CA1-49DD-A172-8B6354BFCA3A}"/>
              </a:ext>
            </a:extLst>
          </p:cNvPr>
          <p:cNvSpPr txBox="1"/>
          <p:nvPr/>
        </p:nvSpPr>
        <p:spPr>
          <a:xfrm>
            <a:off x="1219200" y="11774000"/>
            <a:ext cx="2194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Social</a:t>
            </a:r>
            <a:r>
              <a:rPr lang="tr-TR" sz="44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</a:t>
            </a:r>
            <a:r>
              <a:rPr lang="tr-TR" sz="4400" b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scientist</a:t>
            </a:r>
            <a:endParaRPr lang="tr-TR" sz="44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92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A3A0FF-1132-42D4-8803-E4EEC3860D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3CE3FC11-AE20-403F-BD11-97BA1D181ED0}"/>
              </a:ext>
            </a:extLst>
          </p:cNvPr>
          <p:cNvSpPr txBox="1"/>
          <p:nvPr/>
        </p:nvSpPr>
        <p:spPr>
          <a:xfrm>
            <a:off x="1219200" y="4549676"/>
            <a:ext cx="2194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 A common mistake that companies make is that they go out and hire 10 PhD machine learning scientists, and expect magic to happen. </a:t>
            </a:r>
            <a:endParaRPr lang="tr-TR" sz="72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5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6F1540-3BD7-4668-B244-D0F5BAC2BF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3" name="Metin kutusu 3">
            <a:extLst>
              <a:ext uri="{FF2B5EF4-FFF2-40B4-BE49-F238E27FC236}">
                <a16:creationId xmlns:a16="http://schemas.microsoft.com/office/drawing/2014/main" id="{F2FEBB3F-42B7-4EE4-A443-40374414EC71}"/>
              </a:ext>
            </a:extLst>
          </p:cNvPr>
          <p:cNvSpPr txBox="1"/>
          <p:nvPr/>
        </p:nvSpPr>
        <p:spPr>
          <a:xfrm>
            <a:off x="1509618" y="4998150"/>
            <a:ext cx="19757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The boss </a:t>
            </a:r>
            <a:r>
              <a:rPr lang="en-US" sz="4800" dirty="0" err="1">
                <a:latin typeface="Chromatica Medium" panose="00000600000000000000" pitchFamily="50" charset="0"/>
              </a:rPr>
              <a:t>sa</a:t>
            </a:r>
            <a:r>
              <a:rPr lang="tr-TR" sz="4800" dirty="0" err="1">
                <a:latin typeface="Chromatica Medium" panose="00000600000000000000" pitchFamily="50" charset="0"/>
              </a:rPr>
              <a:t>ys</a:t>
            </a:r>
            <a:r>
              <a:rPr lang="tr-TR" sz="4800" dirty="0">
                <a:latin typeface="Chromatica Medium" panose="00000600000000000000" pitchFamily="50" charset="0"/>
              </a:rPr>
              <a:t>:</a:t>
            </a:r>
            <a:r>
              <a:rPr lang="en-US" sz="4800" dirty="0">
                <a:latin typeface="Chromatica Medium" panose="00000600000000000000" pitchFamily="50" charset="0"/>
              </a:rPr>
              <a:t> </a:t>
            </a:r>
            <a:r>
              <a:rPr lang="tr-TR" sz="4800" i="1" dirty="0">
                <a:solidFill>
                  <a:srgbClr val="03523C"/>
                </a:solidFill>
                <a:latin typeface="Chromatica Medium" panose="00000600000000000000" pitchFamily="50" charset="0"/>
              </a:rPr>
              <a:t>"L</a:t>
            </a:r>
            <a:r>
              <a:rPr lang="en-US" sz="4800" i="1" dirty="0" err="1">
                <a:solidFill>
                  <a:srgbClr val="03523C"/>
                </a:solidFill>
                <a:latin typeface="Chromatica Medium" panose="00000600000000000000" pitchFamily="50" charset="0"/>
              </a:rPr>
              <a:t>et's</a:t>
            </a:r>
            <a:r>
              <a:rPr lang="en-US" sz="4800" i="1" dirty="0">
                <a:solidFill>
                  <a:srgbClr val="03523C"/>
                </a:solidFill>
                <a:latin typeface="Chromatica Medium" panose="00000600000000000000" pitchFamily="50" charset="0"/>
              </a:rPr>
              <a:t> start right away</a:t>
            </a:r>
            <a:r>
              <a:rPr lang="tr-TR" sz="4800" i="1" dirty="0">
                <a:solidFill>
                  <a:srgbClr val="03523C"/>
                </a:solidFill>
                <a:latin typeface="Chromatica Medium" panose="00000600000000000000" pitchFamily="50" charset="0"/>
              </a:rPr>
              <a:t>."</a:t>
            </a: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How hard could it be? </a:t>
            </a:r>
            <a:endParaRPr lang="tr-TR" sz="48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hromatica Medium" panose="00000600000000000000" pitchFamily="50" charset="0"/>
              </a:rPr>
              <a:t>Now the rest is </a:t>
            </a:r>
            <a:r>
              <a:rPr lang="tr-TR" sz="4800" dirty="0" err="1">
                <a:latin typeface="Chromatica Medium" panose="00000600000000000000" pitchFamily="50" charset="0"/>
              </a:rPr>
              <a:t>non</a:t>
            </a:r>
            <a:r>
              <a:rPr lang="tr-TR" sz="4800" dirty="0">
                <a:latin typeface="Chromatica Medium" panose="00000600000000000000" pitchFamily="50" charset="0"/>
              </a:rPr>
              <a:t> of </a:t>
            </a:r>
            <a:r>
              <a:rPr lang="tr-TR" sz="4800" dirty="0" err="1">
                <a:latin typeface="Chromatica Medium" panose="00000600000000000000" pitchFamily="50" charset="0"/>
              </a:rPr>
              <a:t>my</a:t>
            </a:r>
            <a:r>
              <a:rPr lang="tr-TR" sz="4800" dirty="0">
                <a:latin typeface="Chromatica Medium" panose="00000600000000000000" pitchFamily="50" charset="0"/>
              </a:rPr>
              <a:t> </a:t>
            </a:r>
            <a:r>
              <a:rPr lang="en-US" sz="4800" dirty="0">
                <a:latin typeface="Chromatica Medium" panose="00000600000000000000" pitchFamily="50" charset="0"/>
              </a:rPr>
              <a:t>business</a:t>
            </a:r>
            <a:r>
              <a:rPr lang="tr-TR" sz="4800" dirty="0">
                <a:latin typeface="Chromatica Medium" panose="00000600000000000000" pitchFamily="50" charset="0"/>
              </a:rPr>
              <a:t>, </a:t>
            </a:r>
            <a:r>
              <a:rPr lang="tr-TR" sz="4800" dirty="0" err="1">
                <a:latin typeface="Chromatica Medium" panose="00000600000000000000" pitchFamily="50" charset="0"/>
              </a:rPr>
              <a:t>operations</a:t>
            </a:r>
            <a:r>
              <a:rPr lang="tr-TR" sz="4800" dirty="0">
                <a:latin typeface="Chromatica Medium" panose="00000600000000000000" pitchFamily="50" charset="0"/>
              </a:rPr>
              <a:t>.</a:t>
            </a:r>
          </a:p>
        </p:txBody>
      </p:sp>
      <p:pic>
        <p:nvPicPr>
          <p:cNvPr id="4" name="Picture 2" descr="Manager Royalty Free Vector Image - VectorStock">
            <a:extLst>
              <a:ext uri="{FF2B5EF4-FFF2-40B4-BE49-F238E27FC236}">
                <a16:creationId xmlns:a16="http://schemas.microsoft.com/office/drawing/2014/main" id="{EB0C000D-DF1F-4DD9-8BF6-C988F1E0F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9" b="10850"/>
          <a:stretch/>
        </p:blipFill>
        <p:spPr bwMode="auto">
          <a:xfrm>
            <a:off x="14481890" y="2449438"/>
            <a:ext cx="7599644" cy="508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9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1E795F-0BBD-4584-8012-0FFF71A4A6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References</a:t>
            </a:r>
            <a:endParaRPr lang="tr-TR" dirty="0"/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E9011A9D-BD1B-410D-9B16-2C296A571C3B}"/>
              </a:ext>
            </a:extLst>
          </p:cNvPr>
          <p:cNvSpPr txBox="1"/>
          <p:nvPr/>
        </p:nvSpPr>
        <p:spPr>
          <a:xfrm>
            <a:off x="2144778" y="2229529"/>
            <a:ext cx="18677964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03523C"/>
                </a:solidFill>
                <a:latin typeface="Chromatica Medium" panose="000006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https://ml-ops.org/</a:t>
            </a: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03523C"/>
                </a:solidFill>
                <a:latin typeface="Chromatica Medium" panose="000006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https://cloud.google.com/architecture/mlops-continuous-delivery-and-automation-pipelines-in-machine-learning#devops_versus_mlops</a:t>
            </a: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r>
              <a:rPr lang="tr-TR" sz="3200" dirty="0">
                <a:solidFill>
                  <a:srgbClr val="03523C"/>
                </a:solidFill>
                <a:latin typeface="Chromatica Medium" panose="00000600000000000000" pitchFamily="50" charset="0"/>
              </a:rPr>
              <a:t>https://medium.com/slalom-data-analytics/mlops-part-1-assessing-machine-learning-maturity-88e9cb05eca9</a:t>
            </a:r>
          </a:p>
          <a:p>
            <a:pPr marL="685800" indent="-685800" algn="l">
              <a:lnSpc>
                <a:spcPct val="150000"/>
              </a:lnSpc>
              <a:buFont typeface="+mj-lt"/>
              <a:buAutoNum type="arabicPeriod"/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algn="l">
              <a:lnSpc>
                <a:spcPct val="150000"/>
              </a:lnSpc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  <a:p>
            <a:pPr algn="l">
              <a:lnSpc>
                <a:spcPct val="150000"/>
              </a:lnSpc>
            </a:pPr>
            <a:endParaRPr lang="tr-TR" sz="3200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943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A8C701-6A75-4848-B9CC-4443113AB4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3" name="Metin kutusu 4">
            <a:extLst>
              <a:ext uri="{FF2B5EF4-FFF2-40B4-BE49-F238E27FC236}">
                <a16:creationId xmlns:a16="http://schemas.microsoft.com/office/drawing/2014/main" id="{3AF83184-5C6E-4374-8398-9CA7CE3AEA19}"/>
              </a:ext>
            </a:extLst>
          </p:cNvPr>
          <p:cNvSpPr txBox="1"/>
          <p:nvPr/>
        </p:nvSpPr>
        <p:spPr>
          <a:xfrm>
            <a:off x="5830677" y="2675981"/>
            <a:ext cx="11595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Only 22% of machine learning models</a:t>
            </a:r>
            <a:endParaRPr lang="tr-TR" sz="72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Metin kutusu 1">
            <a:extLst>
              <a:ext uri="{FF2B5EF4-FFF2-40B4-BE49-F238E27FC236}">
                <a16:creationId xmlns:a16="http://schemas.microsoft.com/office/drawing/2014/main" id="{31FD6990-D2DA-442C-BFB4-1BAC4579C650}"/>
              </a:ext>
            </a:extLst>
          </p:cNvPr>
          <p:cNvSpPr txBox="1"/>
          <p:nvPr/>
        </p:nvSpPr>
        <p:spPr>
          <a:xfrm>
            <a:off x="2694132" y="5400488"/>
            <a:ext cx="1867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can be </a:t>
            </a:r>
            <a:r>
              <a:rPr lang="tr-TR" sz="72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used</a:t>
            </a:r>
            <a:r>
              <a:rPr lang="tr-TR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 </a:t>
            </a:r>
            <a:r>
              <a:rPr lang="tr-TR" sz="7200" b="1" dirty="0" err="1">
                <a:solidFill>
                  <a:srgbClr val="404040"/>
                </a:solidFill>
                <a:latin typeface="Chromatica Medium" panose="00000600000000000000" pitchFamily="50" charset="0"/>
              </a:rPr>
              <a:t>successfully</a:t>
            </a:r>
            <a:r>
              <a:rPr lang="tr-TR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.</a:t>
            </a:r>
          </a:p>
        </p:txBody>
      </p:sp>
      <p:sp>
        <p:nvSpPr>
          <p:cNvPr id="5" name="Dikdörtgen 2">
            <a:extLst>
              <a:ext uri="{FF2B5EF4-FFF2-40B4-BE49-F238E27FC236}">
                <a16:creationId xmlns:a16="http://schemas.microsoft.com/office/drawing/2014/main" id="{E8075D51-7A03-4564-A1B4-BC18B65DCE14}"/>
              </a:ext>
            </a:extLst>
          </p:cNvPr>
          <p:cNvSpPr/>
          <p:nvPr/>
        </p:nvSpPr>
        <p:spPr>
          <a:xfrm>
            <a:off x="1049411" y="12369968"/>
            <a:ext cx="22429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https://info.deeplearning.ai/the-batch-companies-slipping-on-ai-goals-self-training-for-better-vision-muppets-and-models-china-vs-us-only-the-best-examples-proliferating-patents</a:t>
            </a:r>
          </a:p>
        </p:txBody>
      </p:sp>
    </p:spTree>
    <p:extLst>
      <p:ext uri="{BB962C8B-B14F-4D97-AF65-F5344CB8AC3E}">
        <p14:creationId xmlns:p14="http://schemas.microsoft.com/office/powerpoint/2010/main" val="206085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E4AD58-8278-4458-BEB0-7A1A1F4D1A8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3" name="Metin kutusu 4">
            <a:extLst>
              <a:ext uri="{FF2B5EF4-FFF2-40B4-BE49-F238E27FC236}">
                <a16:creationId xmlns:a16="http://schemas.microsoft.com/office/drawing/2014/main" id="{66FAEC33-E255-40A7-BB36-9B8997A41211}"/>
              </a:ext>
            </a:extLst>
          </p:cNvPr>
          <p:cNvSpPr txBox="1"/>
          <p:nvPr/>
        </p:nvSpPr>
        <p:spPr>
          <a:xfrm>
            <a:off x="3277977" y="4505540"/>
            <a:ext cx="16857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523C"/>
                </a:solidFill>
                <a:latin typeface="Chromatica Medium" panose="00000600000000000000" pitchFamily="50" charset="0"/>
              </a:rPr>
              <a:t>only 4% of companies have succeeded in deploying ML models to production environment.</a:t>
            </a:r>
            <a:endParaRPr lang="tr-TR" sz="7200" b="1" dirty="0">
              <a:solidFill>
                <a:srgbClr val="03523C"/>
              </a:solidFill>
              <a:latin typeface="Chromatica Medium" panose="00000600000000000000" pitchFamily="50" charset="0"/>
            </a:endParaRPr>
          </a:p>
        </p:txBody>
      </p:sp>
      <p:sp>
        <p:nvSpPr>
          <p:cNvPr id="4" name="Dikdörtgen 2">
            <a:extLst>
              <a:ext uri="{FF2B5EF4-FFF2-40B4-BE49-F238E27FC236}">
                <a16:creationId xmlns:a16="http://schemas.microsoft.com/office/drawing/2014/main" id="{BD70DA63-529B-4D3B-8B34-A86DC33EEF6B}"/>
              </a:ext>
            </a:extLst>
          </p:cNvPr>
          <p:cNvSpPr/>
          <p:nvPr/>
        </p:nvSpPr>
        <p:spPr>
          <a:xfrm>
            <a:off x="1049411" y="12515671"/>
            <a:ext cx="22149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https://www.datanami.com/2020/10/01/most-data-science-projects-fail-but-yours-doesnt-have-to/</a:t>
            </a:r>
            <a:endParaRPr lang="tr-TR" dirty="0">
              <a:latin typeface="Chromatica" panose="00000500000000000000" pitchFamily="50" charset="0"/>
            </a:endParaRPr>
          </a:p>
          <a:p>
            <a:r>
              <a:rPr lang="tr-TR" dirty="0">
                <a:latin typeface="Chromatica" panose="00000500000000000000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https://dimensionalresearch.com/</a:t>
            </a:r>
            <a:endParaRPr lang="tr-TR" dirty="0">
              <a:latin typeface="Chromatica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6719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D2BC5-EE27-4B69-8296-442408B643C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Intro</a:t>
            </a:r>
            <a:endParaRPr lang="tr-TR" dirty="0"/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E7C95674-E702-4037-B2A3-CDD5F7D2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20" y="1616365"/>
            <a:ext cx="19531526" cy="11284882"/>
          </a:xfrm>
          <a:prstGeom prst="rect">
            <a:avLst/>
          </a:prstGeom>
        </p:spPr>
      </p:pic>
      <p:sp>
        <p:nvSpPr>
          <p:cNvPr id="4" name="Dikdörtgen 5">
            <a:extLst>
              <a:ext uri="{FF2B5EF4-FFF2-40B4-BE49-F238E27FC236}">
                <a16:creationId xmlns:a16="http://schemas.microsoft.com/office/drawing/2014/main" id="{293B0275-682B-4751-A4D3-FF21DC98B79B}"/>
              </a:ext>
            </a:extLst>
          </p:cNvPr>
          <p:cNvSpPr/>
          <p:nvPr/>
        </p:nvSpPr>
        <p:spPr>
          <a:xfrm>
            <a:off x="1493497" y="13150778"/>
            <a:ext cx="21397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https://venturebeat.com/2019/07/19/why-do-87-of-data-science-projects-never-make-it-into-production/</a:t>
            </a:r>
          </a:p>
        </p:txBody>
      </p:sp>
    </p:spTree>
    <p:extLst>
      <p:ext uri="{BB962C8B-B14F-4D97-AF65-F5344CB8AC3E}">
        <p14:creationId xmlns:p14="http://schemas.microsoft.com/office/powerpoint/2010/main" val="21700918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336DC1-DB37-43C6-AE0A-08CDEE0E02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 err="1"/>
              <a:t>Causes</a:t>
            </a:r>
            <a:r>
              <a:rPr lang="tr-TR" dirty="0"/>
              <a:t> of fail</a:t>
            </a:r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B31E3F44-9AEE-40CB-B56A-FD81024E15D9}"/>
              </a:ext>
            </a:extLst>
          </p:cNvPr>
          <p:cNvSpPr txBox="1"/>
          <p:nvPr/>
        </p:nvSpPr>
        <p:spPr>
          <a:xfrm>
            <a:off x="2313200" y="3045789"/>
            <a:ext cx="19757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dirty="0">
                <a:latin typeface="Chromatica Medium" panose="00000600000000000000" pitchFamily="50" charset="0"/>
              </a:rPr>
              <a:t>N</a:t>
            </a:r>
            <a:r>
              <a:rPr lang="en-US" sz="3200" dirty="0">
                <a:latin typeface="Chromatica Medium" panose="00000600000000000000" pitchFamily="50" charset="0"/>
              </a:rPr>
              <a:t>ot just technical</a:t>
            </a:r>
            <a:endParaRPr lang="tr-TR" sz="32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hromatica Medium" panose="00000600000000000000" pitchFamily="50" charset="0"/>
              </a:rPr>
              <a:t>People</a:t>
            </a:r>
            <a:endParaRPr lang="tr-TR" sz="32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hromatica Medium" panose="00000600000000000000" pitchFamily="50" charset="0"/>
              </a:rPr>
              <a:t>Organization</a:t>
            </a:r>
            <a:r>
              <a:rPr lang="tr-TR" sz="3200" dirty="0">
                <a:latin typeface="Chromatica Medium" panose="00000600000000000000" pitchFamily="50" charset="0"/>
              </a:rPr>
              <a:t>al</a:t>
            </a:r>
            <a:r>
              <a:rPr lang="en-US" sz="3200" dirty="0">
                <a:latin typeface="Chromatica Medium" panose="00000600000000000000" pitchFamily="50" charset="0"/>
              </a:rPr>
              <a:t> culture</a:t>
            </a:r>
            <a:endParaRPr lang="tr-TR" sz="32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dirty="0">
                <a:latin typeface="Chromatica Medium" panose="00000600000000000000" pitchFamily="50" charset="0"/>
              </a:rPr>
              <a:t>O</a:t>
            </a:r>
            <a:r>
              <a:rPr lang="en-US" sz="3200" dirty="0">
                <a:latin typeface="Chromatica Medium" panose="00000600000000000000" pitchFamily="50" charset="0"/>
              </a:rPr>
              <a:t>rganizational structure</a:t>
            </a:r>
            <a:endParaRPr lang="tr-TR" sz="32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hromatica Medium" panose="00000600000000000000" pitchFamily="50" charset="0"/>
              </a:rPr>
              <a:t>Consciousness and awareness level</a:t>
            </a:r>
            <a:endParaRPr lang="tr-TR" sz="32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hromatica Medium" panose="00000600000000000000" pitchFamily="50" charset="0"/>
              </a:rPr>
              <a:t>The delusion that model deployment is the end.</a:t>
            </a:r>
            <a:endParaRPr lang="tr-TR" sz="3200" dirty="0">
              <a:latin typeface="Chromatica Medium" panose="00000600000000000000" pitchFamily="50" charset="0"/>
            </a:endParaRPr>
          </a:p>
          <a:p>
            <a:pPr marL="914400" indent="-914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hromatica Medium" panose="00000600000000000000" pitchFamily="50" charset="0"/>
              </a:rPr>
              <a:t>. . .</a:t>
            </a:r>
            <a:endParaRPr lang="tr-TR" sz="3200" dirty="0">
              <a:latin typeface="Chromatica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12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7B91B-421D-4D12-99E2-3D0926DD8E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MLOps </a:t>
            </a:r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3" name="Metin kutusu 4">
            <a:extLst>
              <a:ext uri="{FF2B5EF4-FFF2-40B4-BE49-F238E27FC236}">
                <a16:creationId xmlns:a16="http://schemas.microsoft.com/office/drawing/2014/main" id="{6647532B-2874-45B5-8FD0-69AD071EDB00}"/>
              </a:ext>
            </a:extLst>
          </p:cNvPr>
          <p:cNvSpPr txBox="1"/>
          <p:nvPr/>
        </p:nvSpPr>
        <p:spPr>
          <a:xfrm>
            <a:off x="5351359" y="1603105"/>
            <a:ext cx="12891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Chromatica" panose="00000500000000000000" pitchFamily="50" charset="-94"/>
              </a:rPr>
              <a:t>Who will monitor whether the model works?</a:t>
            </a:r>
            <a:endParaRPr lang="tr-TR" sz="7200" b="1" dirty="0">
              <a:solidFill>
                <a:schemeClr val="accent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pic>
        <p:nvPicPr>
          <p:cNvPr id="4" name="Picture 2" descr="Business Objects monitoring with 360Live from 360Suite by 360Suite">
            <a:extLst>
              <a:ext uri="{FF2B5EF4-FFF2-40B4-BE49-F238E27FC236}">
                <a16:creationId xmlns:a16="http://schemas.microsoft.com/office/drawing/2014/main" id="{6F69BC7E-3C1F-40E4-B364-9D17AF4A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38" y="4636723"/>
            <a:ext cx="14981562" cy="782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7">
            <a:extLst>
              <a:ext uri="{FF2B5EF4-FFF2-40B4-BE49-F238E27FC236}">
                <a16:creationId xmlns:a16="http://schemas.microsoft.com/office/drawing/2014/main" id="{4BA9B63D-8BF6-4133-B0B8-86DE3176CEB4}"/>
              </a:ext>
            </a:extLst>
          </p:cNvPr>
          <p:cNvSpPr txBox="1"/>
          <p:nvPr/>
        </p:nvSpPr>
        <p:spPr>
          <a:xfrm>
            <a:off x="4487538" y="12935733"/>
            <a:ext cx="13977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Chromatica" panose="00000500000000000000" pitchFamily="50" charset="0"/>
              </a:rPr>
              <a:t>Image </a:t>
            </a:r>
            <a:r>
              <a:rPr lang="tr-TR" dirty="0" err="1">
                <a:latin typeface="Chromatica" panose="00000500000000000000" pitchFamily="50" charset="0"/>
              </a:rPr>
              <a:t>source</a:t>
            </a:r>
            <a:r>
              <a:rPr lang="tr-TR" dirty="0">
                <a:latin typeface="Chromatica" panose="00000500000000000000" pitchFamily="50" charset="0"/>
              </a:rPr>
              <a:t>: </a:t>
            </a:r>
            <a:r>
              <a:rPr lang="en-US" dirty="0">
                <a:latin typeface="Chromatica" panose="00000500000000000000" pitchFamily="50" charset="0"/>
              </a:rPr>
              <a:t>https://360suite.io/blog/business-objects-monitoring-360live-360suite/</a:t>
            </a:r>
          </a:p>
        </p:txBody>
      </p:sp>
    </p:spTree>
    <p:extLst>
      <p:ext uri="{BB962C8B-B14F-4D97-AF65-F5344CB8AC3E}">
        <p14:creationId xmlns:p14="http://schemas.microsoft.com/office/powerpoint/2010/main" val="26039268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87C132-5F07-444A-8458-313328F15C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tr-TR" dirty="0"/>
              <a:t>MLOps </a:t>
            </a:r>
            <a:r>
              <a:rPr lang="tr-TR" dirty="0" err="1"/>
              <a:t>Intro</a:t>
            </a:r>
            <a:endParaRPr lang="tr-TR" dirty="0"/>
          </a:p>
        </p:txBody>
      </p:sp>
      <p:sp>
        <p:nvSpPr>
          <p:cNvPr id="3" name="Metin kutusu 1">
            <a:extLst>
              <a:ext uri="{FF2B5EF4-FFF2-40B4-BE49-F238E27FC236}">
                <a16:creationId xmlns:a16="http://schemas.microsoft.com/office/drawing/2014/main" id="{507F2836-F664-4162-93E3-820F7B8A6620}"/>
              </a:ext>
            </a:extLst>
          </p:cNvPr>
          <p:cNvSpPr txBox="1"/>
          <p:nvPr/>
        </p:nvSpPr>
        <p:spPr>
          <a:xfrm>
            <a:off x="4020623" y="2492307"/>
            <a:ext cx="163427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04040"/>
                </a:solidFill>
                <a:latin typeface="Chromatica Medium" panose="00000600000000000000" pitchFamily="50" charset="0"/>
              </a:rPr>
              <a:t>Will a monitoring system be installed? Who will look after the incoming alarms?</a:t>
            </a:r>
            <a:endParaRPr lang="tr-TR" sz="7200" b="1" dirty="0">
              <a:solidFill>
                <a:srgbClr val="404040"/>
              </a:solidFill>
              <a:latin typeface="Chromatica Medium" panose="00000600000000000000" pitchFamily="50" charset="0"/>
            </a:endParaRPr>
          </a:p>
        </p:txBody>
      </p:sp>
      <p:pic>
        <p:nvPicPr>
          <p:cNvPr id="4" name="Picture 2" descr="Practical Tableau: 3 Ways to Add Alerts to Your Dashboards">
            <a:extLst>
              <a:ext uri="{FF2B5EF4-FFF2-40B4-BE49-F238E27FC236}">
                <a16:creationId xmlns:a16="http://schemas.microsoft.com/office/drawing/2014/main" id="{7B34B819-E2BC-49D5-9E68-F6D475E6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205" y="6858000"/>
            <a:ext cx="6917478" cy="47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233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ğitim Adı">
  <a:themeElements>
    <a:clrScheme name="Miuul Renk Paleti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888531EB-B80A-DC4E-87AD-AD8478769648}" vid="{6D0E7461-0100-8046-8FFF-5C1D91E67DD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Eğitim Adı</Template>
  <TotalTime>2788</TotalTime>
  <Words>1018</Words>
  <Application>Microsoft Office PowerPoint</Application>
  <PresentationFormat>Custom</PresentationFormat>
  <Paragraphs>151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Chromatica</vt:lpstr>
      <vt:lpstr>Chromatica Medium</vt:lpstr>
      <vt:lpstr>Helvetica Neue</vt:lpstr>
      <vt:lpstr>Helvetica Neue Medium</vt:lpstr>
      <vt:lpstr>Source Sans Pro</vt:lpstr>
      <vt:lpstr>Wingdings</vt:lpstr>
      <vt:lpstr>Eğitim Adı</vt:lpstr>
      <vt:lpstr>MLOps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Bilimciler için Python Programlama</dc:title>
  <dc:creator>oytun@miuul.com</dc:creator>
  <cp:keywords>KİŞİSEL</cp:keywords>
  <cp:lastModifiedBy>Erkan SIRIN</cp:lastModifiedBy>
  <cp:revision>17</cp:revision>
  <dcterms:created xsi:type="dcterms:W3CDTF">2021-05-22T14:24:12Z</dcterms:created>
  <dcterms:modified xsi:type="dcterms:W3CDTF">2022-12-09T09:38:19Z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af00e53c-9934-48e3-b099-44f1571c2479</vt:lpwstr>
  </property>
  <property fmtid="{D5CDD505-2E9C-101B-9397-08002B2CF9AE}" pid="3" name="TURKCELLCLASSIFICATION">
    <vt:lpwstr>KİŞİSEL</vt:lpwstr>
  </property>
</Properties>
</file>