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23C"/>
    <a:srgbClr val="BEBF24"/>
    <a:srgbClr val="C9F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5872"/>
  </p:normalViewPr>
  <p:slideViewPr>
    <p:cSldViewPr snapToGrid="0" snapToObjects="1">
      <p:cViewPr varScale="1">
        <p:scale>
          <a:sx n="56" d="100"/>
          <a:sy n="56" d="100"/>
        </p:scale>
        <p:origin x="3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72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73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75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442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çılış Ekran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0623C506-61A1-A34E-B1DD-A0DD7D1418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</a:lstStyle>
          <a:p>
            <a:r>
              <a:rPr lang="tr-TR" dirty="0"/>
              <a:t>Eğitim/Bölüm/Ders Adı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070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s Anlatım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hor and Date">
            <a:extLst>
              <a:ext uri="{FF2B5EF4-FFF2-40B4-BE49-F238E27FC236}">
                <a16:creationId xmlns:a16="http://schemas.microsoft.com/office/drawing/2014/main" id="{E5E2BDF8-0349-334B-BF6A-D7072B112F49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49411" y="167779"/>
            <a:ext cx="15709901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Dersin adını buraya yazın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B40B19-566E-A743-BF82-7FDFA5614D83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E5980-45BA-614F-AC8B-C106D2EB33A8}"/>
              </a:ext>
            </a:extLst>
          </p:cNvPr>
          <p:cNvSpPr txBox="1"/>
          <p:nvPr userDrawn="1"/>
        </p:nvSpPr>
        <p:spPr>
          <a:xfrm>
            <a:off x="6160286" y="63114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6EF5B0-9520-1A41-8DBD-9F983BCFBB0F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CF718-ACE3-2946-B725-C3C12C26870E}"/>
              </a:ext>
            </a:extLst>
          </p:cNvPr>
          <p:cNvSpPr txBox="1"/>
          <p:nvPr userDrawn="1"/>
        </p:nvSpPr>
        <p:spPr>
          <a:xfrm>
            <a:off x="23133892" y="279950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CEC82-FA21-5D4B-8318-FE278F38F3F6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50CEEE-A67E-6A49-B778-7AAC10C70C22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Author and Date">
            <a:extLst>
              <a:ext uri="{FF2B5EF4-FFF2-40B4-BE49-F238E27FC236}">
                <a16:creationId xmlns:a16="http://schemas.microsoft.com/office/drawing/2014/main" id="{EE642577-6C65-AC44-8B45-E9CBE07C539A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59388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ygulama/Pro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A3E2F-7310-664B-8F7C-BCAA61B43015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Uygulama: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29AF0C-F761-0D48-B6EA-493695665B9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43065F-7CF2-7246-8CC0-F1495A4666C3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F1535-6CBA-3E42-8BE4-22718C21AF32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96031-03CB-FC42-8AC2-462CCE101649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28544-B5DB-ED48-90E0-26946CC9B600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Author and Date">
            <a:extLst>
              <a:ext uri="{FF2B5EF4-FFF2-40B4-BE49-F238E27FC236}">
                <a16:creationId xmlns:a16="http://schemas.microsoft.com/office/drawing/2014/main" id="{715D275F-DFDA-D245-9BDB-996B1F6EC6B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529146" y="167779"/>
            <a:ext cx="13742854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‘Projenin adını buraya yazın’</a:t>
            </a:r>
          </a:p>
        </p:txBody>
      </p:sp>
      <p:sp>
        <p:nvSpPr>
          <p:cNvPr id="10" name="Author and Date">
            <a:extLst>
              <a:ext uri="{FF2B5EF4-FFF2-40B4-BE49-F238E27FC236}">
                <a16:creationId xmlns:a16="http://schemas.microsoft.com/office/drawing/2014/main" id="{0F3C4248-EB51-CF40-BD7E-040A2460A58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</a:t>
            </a:r>
          </a:p>
        </p:txBody>
      </p:sp>
    </p:spTree>
    <p:extLst>
      <p:ext uri="{BB962C8B-B14F-4D97-AF65-F5344CB8AC3E}">
        <p14:creationId xmlns:p14="http://schemas.microsoft.com/office/powerpoint/2010/main" val="30275702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Öze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31EE74-3E9F-4D4B-B3CB-FBB357DA2DF9}"/>
              </a:ext>
            </a:extLst>
          </p:cNvPr>
          <p:cNvSpPr/>
          <p:nvPr userDrawn="1"/>
        </p:nvSpPr>
        <p:spPr>
          <a:xfrm>
            <a:off x="1104899" y="2393941"/>
            <a:ext cx="10820397" cy="10350453"/>
          </a:xfrm>
          <a:prstGeom prst="rect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39120-26FA-9341-962C-7F435C73C35B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Bölüm Özeti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12F33-0B8E-BC43-B871-1EA5470A992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A109C9-B7D5-DB4E-850C-7A5E9DB5B35C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04EF-CF2A-4A4F-A9F2-EBBBD1E4DE2B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47171-6DE6-5548-A5D2-656F5E929FC1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D83E3-93BE-A248-92F5-A6089CE21B46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54354A9F-DFCA-2E49-B4AA-AD78CA9AC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397" y="6753904"/>
            <a:ext cx="9677400" cy="14331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3200" b="0" i="0" spc="0">
                <a:solidFill>
                  <a:srgbClr val="C9FFC7"/>
                </a:solidFill>
                <a:latin typeface="Chromatica" pitchFamily="2" charset="77"/>
              </a:defRPr>
            </a:lvl1pPr>
          </a:lstStyle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yazın</a:t>
            </a:r>
            <a:endParaRPr lang="en-T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0CC902-E0D0-8F48-8054-775921E13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8706" y="2393942"/>
            <a:ext cx="10820394" cy="10350452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latin typeface="Chromatica" pitchFamily="2" charset="77"/>
              </a:defRPr>
            </a:lvl1pPr>
          </a:lstStyle>
          <a:p>
            <a:pPr lvl="0"/>
            <a:r>
              <a:rPr lang="en-US" dirty="0"/>
              <a:t>’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Öğrendik</a:t>
            </a:r>
            <a:r>
              <a:rPr lang="en-US" dirty="0"/>
              <a:t>?’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maddeler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7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tr-TR" dirty="0"/>
              <a:t>Eğitim/Bölüm/Ders Adı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6" r:id="rId4"/>
  </p:sldLayoutIdLst>
  <p:transition spd="med"/>
  <p:txStyles>
    <p:titleStyle>
      <a:lvl1pPr marL="0" marR="0" indent="0" algn="ctr" defTabSz="2438338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Tx/>
        <a:buSzTx/>
        <a:buFontTx/>
        <a:buNone/>
        <a:tabLst/>
        <a:defRPr sz="7200" b="0" i="0" u="none" strike="noStrike" cap="none" spc="-170" baseline="0">
          <a:solidFill>
            <a:srgbClr val="000000"/>
          </a:solidFill>
          <a:uFillTx/>
          <a:latin typeface="Chromatica" pitchFamily="2" charset="77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Infrastructure</a:t>
            </a:r>
            <a:r>
              <a:rPr lang="tr-TR" dirty="0"/>
              <a:t> as </a:t>
            </a:r>
            <a:r>
              <a:rPr lang="tr-TR" dirty="0" err="1"/>
              <a:t>Code</a:t>
            </a:r>
            <a:r>
              <a:rPr lang="tr-TR" dirty="0"/>
              <a:t> (</a:t>
            </a:r>
            <a:r>
              <a:rPr lang="tr-TR" dirty="0" err="1"/>
              <a:t>IaC</a:t>
            </a:r>
            <a:r>
              <a:rPr lang="tr-TR" dirty="0"/>
              <a:t>)</a:t>
            </a:r>
            <a:endParaRPr lang="en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8F880-E648-413A-B1EB-E78CCDEC86AC}"/>
              </a:ext>
            </a:extLst>
          </p:cNvPr>
          <p:cNvSpPr txBox="1"/>
          <p:nvPr/>
        </p:nvSpPr>
        <p:spPr>
          <a:xfrm>
            <a:off x="1339970" y="2418508"/>
            <a:ext cx="21704060" cy="6796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Creating, destroying and configuring resources in a</a:t>
            </a:r>
            <a:r>
              <a:rPr kumimoji="0" lang="tr-TR" sz="5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cloud</a:t>
            </a:r>
            <a:r>
              <a:rPr lang="tr-TR" sz="5000" dirty="0">
                <a:latin typeface="Chromatica" panose="00000500000000000000" pitchFamily="50" charset="-94"/>
              </a:rPr>
              <a:t> </a:t>
            </a:r>
            <a:r>
              <a:rPr lang="tr-TR" sz="5000" dirty="0" err="1">
                <a:latin typeface="Chromatica" panose="00000500000000000000" pitchFamily="50" charset="-94"/>
              </a:rPr>
              <a:t>or</a:t>
            </a:r>
            <a:r>
              <a:rPr lang="tr-TR" sz="5000" dirty="0">
                <a:latin typeface="Chromatica" panose="00000500000000000000" pitchFamily="50" charset="-94"/>
              </a:rPr>
              <a:t> 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virtualization agnostic way with code.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latin typeface="Chromatica" panose="00000500000000000000" pitchFamily="50" charset="-94"/>
              </a:rPr>
              <a:t>No UI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No click</a:t>
            </a:r>
            <a:endParaRPr kumimoji="0" lang="tr-TR" sz="5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5000" dirty="0">
                <a:latin typeface="Chromatica" panose="00000500000000000000" pitchFamily="50" charset="-94"/>
              </a:rPr>
              <a:t>No manuel </a:t>
            </a:r>
            <a:r>
              <a:rPr lang="en-US" sz="5000" dirty="0">
                <a:latin typeface="Chromatica" panose="00000500000000000000" pitchFamily="50" charset="-94"/>
              </a:rPr>
              <a:t>deployments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latin typeface="Chromatica" panose="00000500000000000000" pitchFamily="50" charset="-94"/>
              </a:rPr>
              <a:t>Standardization, do the same every time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Enables to use version control system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latin typeface="Chromatica" panose="00000500000000000000" pitchFamily="50" charset="-94"/>
              </a:rPr>
              <a:t>Tracks resources with state</a:t>
            </a:r>
            <a:endParaRPr kumimoji="0" lang="tr-TR" sz="5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89271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Terraform as </a:t>
            </a:r>
            <a:r>
              <a:rPr lang="en-US" dirty="0" err="1"/>
              <a:t>IaC</a:t>
            </a:r>
            <a:endParaRPr lang="en-TR" dirty="0"/>
          </a:p>
        </p:txBody>
      </p:sp>
      <p:pic>
        <p:nvPicPr>
          <p:cNvPr id="2050" name="Picture 2" descr="What is Infrastructure as Code with Terraform? | Terraform | HashiCorp  Developer">
            <a:extLst>
              <a:ext uri="{FF2B5EF4-FFF2-40B4-BE49-F238E27FC236}">
                <a16:creationId xmlns:a16="http://schemas.microsoft.com/office/drawing/2014/main" id="{1D1064C7-ECB0-45DA-9319-6A09B35CB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14625"/>
            <a:ext cx="22860000" cy="828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615AB2-07CC-47EB-9581-41F81162122D}"/>
              </a:ext>
            </a:extLst>
          </p:cNvPr>
          <p:cNvSpPr txBox="1"/>
          <p:nvPr/>
        </p:nvSpPr>
        <p:spPr>
          <a:xfrm>
            <a:off x="12719649" y="12778332"/>
            <a:ext cx="1218912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tr-TR" sz="2000" dirty="0"/>
              <a:t>https://developer.hashicorp.com/terraform/tutorials/aws-get-started/infrastructure-as-code</a:t>
            </a:r>
          </a:p>
        </p:txBody>
      </p:sp>
    </p:spTree>
    <p:extLst>
      <p:ext uri="{BB962C8B-B14F-4D97-AF65-F5344CB8AC3E}">
        <p14:creationId xmlns:p14="http://schemas.microsoft.com/office/powerpoint/2010/main" val="1167551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Terraform Providers</a:t>
            </a:r>
            <a:endParaRPr lang="en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8F880-E648-413A-B1EB-E78CCDEC86AC}"/>
              </a:ext>
            </a:extLst>
          </p:cNvPr>
          <p:cNvSpPr txBox="1"/>
          <p:nvPr/>
        </p:nvSpPr>
        <p:spPr>
          <a:xfrm>
            <a:off x="1339970" y="2315989"/>
            <a:ext cx="21704060" cy="5103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Hundreds of providers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latin typeface="Chromatica" panose="00000500000000000000" pitchFamily="50" charset="-94"/>
              </a:rPr>
              <a:t>AWS, Azure, Google Cloud, Oracle Cloud, Kubernetes, Docker, VMWare etc.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Recourses are</a:t>
            </a:r>
            <a:r>
              <a:rPr kumimoji="0" lang="en-US" sz="50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VMs, networks, disks, load balancers etc</a:t>
            </a:r>
            <a:r>
              <a:rPr lang="en-US" sz="5000" dirty="0">
                <a:latin typeface="Chromatica" panose="00000500000000000000" pitchFamily="50" charset="-94"/>
              </a:rPr>
              <a:t>.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Terraform</a:t>
            </a:r>
            <a:r>
              <a:rPr kumimoji="0" lang="en-US" sz="50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language is declarative: Define desired state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baseline="0" dirty="0">
                <a:latin typeface="Chromatica" panose="00000500000000000000" pitchFamily="50" charset="-94"/>
              </a:rPr>
              <a:t>Terraform automatically calculates dependencies</a:t>
            </a:r>
            <a:r>
              <a:rPr lang="en-US" sz="5000" dirty="0">
                <a:latin typeface="Chromatica" panose="00000500000000000000" pitchFamily="50" charset="-94"/>
              </a:rPr>
              <a:t> of resources</a:t>
            </a:r>
            <a:endParaRPr kumimoji="0" lang="tr-TR" sz="5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77552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Deploying Infrastructure with Terraform</a:t>
            </a:r>
            <a:endParaRPr lang="en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8F880-E648-413A-B1EB-E78CCDEC86AC}"/>
              </a:ext>
            </a:extLst>
          </p:cNvPr>
          <p:cNvSpPr txBox="1"/>
          <p:nvPr/>
        </p:nvSpPr>
        <p:spPr>
          <a:xfrm>
            <a:off x="1339970" y="1918448"/>
            <a:ext cx="21704060" cy="5103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Scope:</a:t>
            </a:r>
            <a:r>
              <a:rPr kumimoji="0" lang="en-US" sz="50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Identify infrastructure of your project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b="1" baseline="0" dirty="0">
                <a:latin typeface="Chromatica" panose="00000500000000000000" pitchFamily="50" charset="-94"/>
              </a:rPr>
              <a:t>Author:</a:t>
            </a:r>
            <a:r>
              <a:rPr lang="en-US" sz="5000" dirty="0">
                <a:latin typeface="Chromatica" panose="00000500000000000000" pitchFamily="50" charset="-94"/>
              </a:rPr>
              <a:t> Write the configuration to define your infra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Initialize:</a:t>
            </a:r>
            <a:r>
              <a:rPr kumimoji="0" lang="en-US" sz="50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Install the required Terraform providers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b="1" baseline="0" dirty="0">
                <a:latin typeface="Chromatica" panose="00000500000000000000" pitchFamily="50" charset="-94"/>
              </a:rPr>
              <a:t>Plan:</a:t>
            </a:r>
            <a:r>
              <a:rPr lang="en-US" sz="5000" dirty="0">
                <a:latin typeface="Chromatica" panose="00000500000000000000" pitchFamily="50" charset="-94"/>
              </a:rPr>
              <a:t> Preview the changes Terraform will make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Apply:</a:t>
            </a:r>
            <a:r>
              <a:rPr kumimoji="0" lang="en-US" sz="50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Make the changes to your infrastructure</a:t>
            </a:r>
            <a:endParaRPr kumimoji="0" lang="tr-TR" sz="5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2318F-1F31-42F5-B6B3-E2312596B08C}"/>
              </a:ext>
            </a:extLst>
          </p:cNvPr>
          <p:cNvSpPr txBox="1"/>
          <p:nvPr/>
        </p:nvSpPr>
        <p:spPr>
          <a:xfrm>
            <a:off x="1339970" y="10444807"/>
            <a:ext cx="21704060" cy="31034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000" dirty="0">
                <a:latin typeface="Chromatica" panose="00000500000000000000" pitchFamily="50" charset="-94"/>
              </a:rPr>
              <a:t>Terraform keeps track real infrastructure in a state file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Terraform</a:t>
            </a:r>
            <a:r>
              <a:rPr kumimoji="0" lang="en-US" sz="5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uses this file to what changes to make</a:t>
            </a:r>
          </a:p>
          <a:p>
            <a:pPr marL="571500" marR="0" indent="-5715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50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AA06ADB-7752-4D6B-A9CD-9FF80873A71E}"/>
              </a:ext>
            </a:extLst>
          </p:cNvPr>
          <p:cNvSpPr txBox="1">
            <a:spLocks/>
          </p:cNvSpPr>
          <p:nvPr/>
        </p:nvSpPr>
        <p:spPr>
          <a:xfrm>
            <a:off x="1339970" y="9076236"/>
            <a:ext cx="15709901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marR="0" indent="0" algn="l" defTabSz="825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Chromatica Medium" pitchFamily="2" charset="77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State file</a:t>
            </a:r>
          </a:p>
        </p:txBody>
      </p:sp>
    </p:spTree>
    <p:extLst>
      <p:ext uri="{BB962C8B-B14F-4D97-AF65-F5344CB8AC3E}">
        <p14:creationId xmlns:p14="http://schemas.microsoft.com/office/powerpoint/2010/main" val="1513349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Eğitim Adı">
  <a:themeElements>
    <a:clrScheme name="Miuul Renk Paleti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2" id="{888531EB-B80A-DC4E-87AD-AD8478769648}" vid="{6D0E7461-0100-8046-8FFF-5C1D91E67DD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Adı</Template>
  <TotalTime>2877</TotalTime>
  <Words>175</Words>
  <Application>Microsoft Office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Chromatica</vt:lpstr>
      <vt:lpstr>Chromatica Medium</vt:lpstr>
      <vt:lpstr>Helvetica Neue</vt:lpstr>
      <vt:lpstr>Helvetica Neue Medium</vt:lpstr>
      <vt:lpstr>Eğitim Adı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Bilimciler için Python Programlama</dc:title>
  <dc:creator>oytun@miuul.com</dc:creator>
  <cp:lastModifiedBy>Erkan SIRIN</cp:lastModifiedBy>
  <cp:revision>15</cp:revision>
  <dcterms:created xsi:type="dcterms:W3CDTF">2021-05-22T14:24:12Z</dcterms:created>
  <dcterms:modified xsi:type="dcterms:W3CDTF">2022-12-20T12:40:32Z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a730c201-fc1f-4637-b6d1-44d31152ceb0</vt:lpwstr>
  </property>
  <property fmtid="{D5CDD505-2E9C-101B-9397-08002B2CF9AE}" pid="3" name="TURKCELLCLASSIFICATION">
    <vt:lpwstr>TURKCELL DAHİLİ</vt:lpwstr>
  </property>
</Properties>
</file>