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1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23C"/>
    <a:srgbClr val="BEBF24"/>
    <a:srgbClr val="C9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5872"/>
  </p:normalViewPr>
  <p:slideViewPr>
    <p:cSldViewPr snapToGrid="0" snapToObjects="1">
      <p:cViewPr varScale="1">
        <p:scale>
          <a:sx n="44" d="100"/>
          <a:sy n="44" d="100"/>
        </p:scale>
        <p:origin x="85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29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lış Ekran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0623C506-61A1-A34E-B1DD-A0DD7D1418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</a:lstStyle>
          <a:p>
            <a:r>
              <a:rPr lang="tr-TR" dirty="0"/>
              <a:t>Eğitim/Bölüm/Ders Adı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07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s Anlatım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hor and Date">
            <a:extLst>
              <a:ext uri="{FF2B5EF4-FFF2-40B4-BE49-F238E27FC236}">
                <a16:creationId xmlns:a16="http://schemas.microsoft.com/office/drawing/2014/main" id="{E5E2BDF8-0349-334B-BF6A-D7072B112F4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Dersin adını buraya yazın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40B19-566E-A743-BF82-7FDFA5614D83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E5980-45BA-614F-AC8B-C106D2EB33A8}"/>
              </a:ext>
            </a:extLst>
          </p:cNvPr>
          <p:cNvSpPr txBox="1"/>
          <p:nvPr userDrawn="1"/>
        </p:nvSpPr>
        <p:spPr>
          <a:xfrm>
            <a:off x="6160286" y="63114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6EF5B0-9520-1A41-8DBD-9F983BCFBB0F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CF718-ACE3-2946-B725-C3C12C26870E}"/>
              </a:ext>
            </a:extLst>
          </p:cNvPr>
          <p:cNvSpPr txBox="1"/>
          <p:nvPr userDrawn="1"/>
        </p:nvSpPr>
        <p:spPr>
          <a:xfrm>
            <a:off x="23133892" y="279950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CEC82-FA21-5D4B-8318-FE278F38F3F6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0CEEE-A67E-6A49-B778-7AAC10C70C22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Author and Date">
            <a:extLst>
              <a:ext uri="{FF2B5EF4-FFF2-40B4-BE49-F238E27FC236}">
                <a16:creationId xmlns:a16="http://schemas.microsoft.com/office/drawing/2014/main" id="{EE642577-6C65-AC44-8B45-E9CBE07C539A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59388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ygulama/Pro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A3E2F-7310-664B-8F7C-BCAA61B43015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Uygulama: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9AF0C-F761-0D48-B6EA-493695665B9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43065F-7CF2-7246-8CC0-F1495A4666C3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1535-6CBA-3E42-8BE4-22718C21AF32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96031-03CB-FC42-8AC2-462CCE101649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28544-B5DB-ED48-90E0-26946CC9B600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Author and Date">
            <a:extLst>
              <a:ext uri="{FF2B5EF4-FFF2-40B4-BE49-F238E27FC236}">
                <a16:creationId xmlns:a16="http://schemas.microsoft.com/office/drawing/2014/main" id="{715D275F-DFDA-D245-9BDB-996B1F6EC6B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529146" y="167779"/>
            <a:ext cx="13742854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‘Projenin adını buraya yazın’</a:t>
            </a:r>
          </a:p>
        </p:txBody>
      </p:sp>
      <p:sp>
        <p:nvSpPr>
          <p:cNvPr id="10" name="Author and Date">
            <a:extLst>
              <a:ext uri="{FF2B5EF4-FFF2-40B4-BE49-F238E27FC236}">
                <a16:creationId xmlns:a16="http://schemas.microsoft.com/office/drawing/2014/main" id="{0F3C4248-EB51-CF40-BD7E-040A2460A58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</a:t>
            </a:r>
          </a:p>
        </p:txBody>
      </p:sp>
    </p:spTree>
    <p:extLst>
      <p:ext uri="{BB962C8B-B14F-4D97-AF65-F5344CB8AC3E}">
        <p14:creationId xmlns:p14="http://schemas.microsoft.com/office/powerpoint/2010/main" val="3027570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Öze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1EE74-3E9F-4D4B-B3CB-FBB357DA2DF9}"/>
              </a:ext>
            </a:extLst>
          </p:cNvPr>
          <p:cNvSpPr/>
          <p:nvPr userDrawn="1"/>
        </p:nvSpPr>
        <p:spPr>
          <a:xfrm>
            <a:off x="1104899" y="2393941"/>
            <a:ext cx="10820397" cy="10350453"/>
          </a:xfrm>
          <a:prstGeom prst="rect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39120-26FA-9341-962C-7F435C73C35B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Bölüm Özeti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2F33-0B8E-BC43-B871-1EA5470A992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A109C9-B7D5-DB4E-850C-7A5E9DB5B35C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04EF-CF2A-4A4F-A9F2-EBBBD1E4DE2B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47171-6DE6-5548-A5D2-656F5E929FC1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D83E3-93BE-A248-92F5-A6089CE21B46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54354A9F-DFCA-2E49-B4AA-AD78CA9AC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397" y="6753904"/>
            <a:ext cx="9677400" cy="14331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3200" b="0" i="0" spc="0">
                <a:solidFill>
                  <a:srgbClr val="C9FFC7"/>
                </a:solidFill>
                <a:latin typeface="Chromatica" pitchFamily="2" charset="77"/>
              </a:defRPr>
            </a:lvl1pPr>
          </a:lstStyle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yazın</a:t>
            </a:r>
            <a:endParaRPr lang="en-T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0CC902-E0D0-8F48-8054-775921E13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8706" y="2393942"/>
            <a:ext cx="10820394" cy="10350452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latin typeface="Chromatica" pitchFamily="2" charset="77"/>
              </a:defRPr>
            </a:lvl1pPr>
          </a:lstStyle>
          <a:p>
            <a:pPr lvl="0"/>
            <a:r>
              <a:rPr lang="en-US" dirty="0"/>
              <a:t>’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Öğrendik</a:t>
            </a:r>
            <a:r>
              <a:rPr lang="en-US" dirty="0"/>
              <a:t>?’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7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tr-TR" dirty="0"/>
              <a:t>Eğitim/Bölüm/Ders Adı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6" r:id="rId4"/>
  </p:sldLayoutIdLst>
  <p:transition spd="med"/>
  <p:txStyles>
    <p:titleStyle>
      <a:lvl1pPr marL="0" marR="0" indent="0" algn="ctr" defTabSz="2438338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Tx/>
        <a:buSzTx/>
        <a:buFontTx/>
        <a:buNone/>
        <a:tabLst/>
        <a:defRPr sz="7200" b="0" i="0" u="none" strike="noStrike" cap="none" spc="-170" baseline="0">
          <a:solidFill>
            <a:srgbClr val="000000"/>
          </a:solidFill>
          <a:uFillTx/>
          <a:latin typeface="Chromatica" pitchFamily="2" charset="77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Advertising</a:t>
            </a:r>
            <a:r>
              <a:rPr lang="tr-TR" dirty="0"/>
              <a:t> Model</a:t>
            </a:r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93CDC-5AD8-4C8E-A425-1825D5F77DE5}"/>
              </a:ext>
            </a:extLst>
          </p:cNvPr>
          <p:cNvSpPr txBox="1"/>
          <p:nvPr/>
        </p:nvSpPr>
        <p:spPr>
          <a:xfrm>
            <a:off x="739638" y="2032683"/>
            <a:ext cx="1188266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sng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Advertising</a:t>
            </a:r>
            <a:r>
              <a:rPr kumimoji="0" lang="tr-TR" sz="3200" b="1" i="0" u="sng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Model:</a:t>
            </a:r>
            <a:r>
              <a:rPr kumimoji="0" lang="tr-TR" sz="2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Use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the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Advertising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dataset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given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to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analyse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the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relationship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between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TV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Radio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Newspaper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advertising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costs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and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Sales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to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predict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Sales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using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a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Regression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Model.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D940A2-0EE9-42F4-8553-2864F0434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38379"/>
              </p:ext>
            </p:extLst>
          </p:nvPr>
        </p:nvGraphicFramePr>
        <p:xfrm>
          <a:off x="923904" y="4426255"/>
          <a:ext cx="10784003" cy="2539464"/>
        </p:xfrm>
        <a:graphic>
          <a:graphicData uri="http://schemas.openxmlformats.org/drawingml/2006/table">
            <a:tbl>
              <a:tblPr/>
              <a:tblGrid>
                <a:gridCol w="798815">
                  <a:extLst>
                    <a:ext uri="{9D8B030D-6E8A-4147-A177-3AD203B41FA5}">
                      <a16:colId xmlns:a16="http://schemas.microsoft.com/office/drawing/2014/main" val="3170019429"/>
                    </a:ext>
                  </a:extLst>
                </a:gridCol>
                <a:gridCol w="2396445">
                  <a:extLst>
                    <a:ext uri="{9D8B030D-6E8A-4147-A177-3AD203B41FA5}">
                      <a16:colId xmlns:a16="http://schemas.microsoft.com/office/drawing/2014/main" val="4214335703"/>
                    </a:ext>
                  </a:extLst>
                </a:gridCol>
                <a:gridCol w="2396445">
                  <a:extLst>
                    <a:ext uri="{9D8B030D-6E8A-4147-A177-3AD203B41FA5}">
                      <a16:colId xmlns:a16="http://schemas.microsoft.com/office/drawing/2014/main" val="286619499"/>
                    </a:ext>
                  </a:extLst>
                </a:gridCol>
                <a:gridCol w="2795853">
                  <a:extLst>
                    <a:ext uri="{9D8B030D-6E8A-4147-A177-3AD203B41FA5}">
                      <a16:colId xmlns:a16="http://schemas.microsoft.com/office/drawing/2014/main" val="4203039984"/>
                    </a:ext>
                  </a:extLst>
                </a:gridCol>
                <a:gridCol w="2396445">
                  <a:extLst>
                    <a:ext uri="{9D8B030D-6E8A-4147-A177-3AD203B41FA5}">
                      <a16:colId xmlns:a16="http://schemas.microsoft.com/office/drawing/2014/main" val="1748591436"/>
                    </a:ext>
                  </a:extLst>
                </a:gridCol>
              </a:tblGrid>
              <a:tr h="452614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1" i="0" u="none" strike="noStrike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TV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Radio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Newspaper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>
                          <a:solidFill>
                            <a:srgbClr val="FFFFFF"/>
                          </a:solidFill>
                          <a:effectLst/>
                          <a:latin typeface="Chromatica" panose="00000500000000000000" pitchFamily="50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68222"/>
                  </a:ext>
                </a:extLst>
              </a:tr>
              <a:tr h="41737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230,1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37,8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69,2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22,1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96255"/>
                  </a:ext>
                </a:extLst>
              </a:tr>
              <a:tr h="41737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44,5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39,3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45,1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257276"/>
                  </a:ext>
                </a:extLst>
              </a:tr>
              <a:tr h="41737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17,2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45,9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69,3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9,3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68086"/>
                  </a:ext>
                </a:extLst>
              </a:tr>
              <a:tr h="41737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151,5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41,3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58,5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18,5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21125"/>
                  </a:ext>
                </a:extLst>
              </a:tr>
              <a:tr h="41737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180,8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10,8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0" i="0" u="none" strike="noStrike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58,4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hromatica" panose="00000500000000000000" pitchFamily="50" charset="0"/>
                        </a:rPr>
                        <a:t>12,9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564490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9A5004E-C9B5-4CDD-974E-A9FD707A9BA0}"/>
              </a:ext>
            </a:extLst>
          </p:cNvPr>
          <p:cNvCxnSpPr>
            <a:cxnSpLocks/>
          </p:cNvCxnSpPr>
          <p:nvPr/>
        </p:nvCxnSpPr>
        <p:spPr>
          <a:xfrm flipV="1">
            <a:off x="11707907" y="4593724"/>
            <a:ext cx="2312893" cy="1271801"/>
          </a:xfrm>
          <a:prstGeom prst="bentConnector3">
            <a:avLst/>
          </a:prstGeom>
          <a:noFill/>
          <a:ln w="57150" cap="flat">
            <a:solidFill>
              <a:srgbClr val="03523C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B168F2F-20D8-4E62-AC35-1584F5048ADF}"/>
              </a:ext>
            </a:extLst>
          </p:cNvPr>
          <p:cNvCxnSpPr>
            <a:cxnSpLocks/>
          </p:cNvCxnSpPr>
          <p:nvPr/>
        </p:nvCxnSpPr>
        <p:spPr>
          <a:xfrm>
            <a:off x="11707907" y="5885098"/>
            <a:ext cx="2312893" cy="1289274"/>
          </a:xfrm>
          <a:prstGeom prst="bentConnector3">
            <a:avLst/>
          </a:prstGeom>
          <a:noFill/>
          <a:ln w="57150" cap="flat">
            <a:solidFill>
              <a:srgbClr val="03523C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B04FBD-0E8D-43D5-9910-E557B9A7B7D1}"/>
              </a:ext>
            </a:extLst>
          </p:cNvPr>
          <p:cNvSpPr txBox="1"/>
          <p:nvPr/>
        </p:nvSpPr>
        <p:spPr>
          <a:xfrm>
            <a:off x="14181541" y="4206072"/>
            <a:ext cx="13865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64DD7-0ADC-4F73-AAEF-9EBB2A496AE5}"/>
              </a:ext>
            </a:extLst>
          </p:cNvPr>
          <p:cNvSpPr txBox="1"/>
          <p:nvPr/>
        </p:nvSpPr>
        <p:spPr>
          <a:xfrm>
            <a:off x="14288142" y="6846077"/>
            <a:ext cx="11733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9A4608-E5F7-415F-BABC-BBC9DCCC8C48}"/>
              </a:ext>
            </a:extLst>
          </p:cNvPr>
          <p:cNvSpPr txBox="1"/>
          <p:nvPr/>
        </p:nvSpPr>
        <p:spPr>
          <a:xfrm>
            <a:off x="13011366" y="4094213"/>
            <a:ext cx="7934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0,66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45839-AA2B-4D58-BC8F-465BC59E0A0D}"/>
              </a:ext>
            </a:extLst>
          </p:cNvPr>
          <p:cNvSpPr txBox="1"/>
          <p:nvPr/>
        </p:nvSpPr>
        <p:spPr>
          <a:xfrm>
            <a:off x="13014572" y="6702448"/>
            <a:ext cx="7870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0,33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24991-93EB-411B-AD2A-1F09AF9C358D}"/>
              </a:ext>
            </a:extLst>
          </p:cNvPr>
          <p:cNvSpPr txBox="1"/>
          <p:nvPr/>
        </p:nvSpPr>
        <p:spPr>
          <a:xfrm>
            <a:off x="16084325" y="3387482"/>
            <a:ext cx="10499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sng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DDB50-6ECA-4D73-A561-E183E742E9E0}"/>
              </a:ext>
            </a:extLst>
          </p:cNvPr>
          <p:cNvSpPr txBox="1"/>
          <p:nvPr/>
        </p:nvSpPr>
        <p:spPr>
          <a:xfrm>
            <a:off x="21566176" y="3366381"/>
            <a:ext cx="13817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sng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59649-CABD-4950-9B47-80458EB68AB0}"/>
              </a:ext>
            </a:extLst>
          </p:cNvPr>
          <p:cNvSpPr txBox="1"/>
          <p:nvPr/>
        </p:nvSpPr>
        <p:spPr>
          <a:xfrm>
            <a:off x="16001712" y="4021407"/>
            <a:ext cx="401712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X_train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</a:t>
            </a:r>
            <a:r>
              <a:rPr kumimoji="0" lang="tr-TR" sz="2000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TV, </a:t>
            </a:r>
            <a:r>
              <a:rPr kumimoji="0" lang="tr-TR" sz="2000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Radio</a:t>
            </a:r>
            <a:r>
              <a:rPr kumimoji="0" lang="tr-TR" sz="2000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</a:t>
            </a:r>
            <a:r>
              <a:rPr kumimoji="0" lang="tr-TR" sz="2000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Newspaper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2000" b="1" dirty="0" err="1">
                <a:solidFill>
                  <a:srgbClr val="BEBF24"/>
                </a:solidFill>
                <a:latin typeface="Chromatica Black" panose="00000A00000000000000" pitchFamily="50" charset="0"/>
              </a:rPr>
              <a:t>y_train</a:t>
            </a:r>
            <a:r>
              <a:rPr lang="tr-TR" sz="2000" b="1" dirty="0">
                <a:solidFill>
                  <a:srgbClr val="BEBF24"/>
                </a:solidFill>
                <a:latin typeface="Chromatica Black" panose="00000A00000000000000" pitchFamily="50" charset="0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Sales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69E7C-E2D0-4579-B13D-A00CC50D75E6}"/>
              </a:ext>
            </a:extLst>
          </p:cNvPr>
          <p:cNvSpPr txBox="1"/>
          <p:nvPr/>
        </p:nvSpPr>
        <p:spPr>
          <a:xfrm>
            <a:off x="21566176" y="4193219"/>
            <a:ext cx="163346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Regression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 </a:t>
            </a:r>
          </a:p>
          <a:p>
            <a:pPr marL="0" marR="0" indent="0" defTabSz="2438338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Model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AC84E-C1E4-446B-897C-911BF2B8150D}"/>
              </a:ext>
            </a:extLst>
          </p:cNvPr>
          <p:cNvSpPr txBox="1"/>
          <p:nvPr/>
        </p:nvSpPr>
        <p:spPr>
          <a:xfrm>
            <a:off x="16032881" y="6707447"/>
            <a:ext cx="390010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X_test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</a:t>
            </a:r>
            <a:r>
              <a:rPr kumimoji="0" lang="tr-TR" sz="2000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TV, </a:t>
            </a:r>
            <a:r>
              <a:rPr kumimoji="0" lang="tr-TR" sz="2000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Radio</a:t>
            </a:r>
            <a:r>
              <a:rPr kumimoji="0" lang="tr-TR" sz="2000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</a:t>
            </a:r>
            <a:r>
              <a:rPr kumimoji="0" lang="tr-TR" sz="2000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Newspaper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2000" b="1" dirty="0" err="1">
                <a:solidFill>
                  <a:srgbClr val="BEBF24"/>
                </a:solidFill>
                <a:latin typeface="Chromatica Black" panose="00000A00000000000000" pitchFamily="50" charset="0"/>
              </a:rPr>
              <a:t>y</a:t>
            </a:r>
            <a:r>
              <a:rPr lang="tr-TR" sz="2000" b="1" err="1">
                <a:solidFill>
                  <a:srgbClr val="BEBF24"/>
                </a:solidFill>
                <a:latin typeface="Chromatica Black" panose="00000A00000000000000" pitchFamily="50" charset="0"/>
              </a:rPr>
              <a:t>_</a:t>
            </a:r>
            <a:r>
              <a:rPr lang="tr-TR" sz="2000" b="1">
                <a:solidFill>
                  <a:srgbClr val="BEBF24"/>
                </a:solidFill>
                <a:latin typeface="Chromatica Black" panose="00000A00000000000000" pitchFamily="50" charset="0"/>
              </a:rPr>
              <a:t>test: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Sales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4B5045-3D37-4403-AB3E-75E08B648019}"/>
              </a:ext>
            </a:extLst>
          </p:cNvPr>
          <p:cNvSpPr txBox="1"/>
          <p:nvPr/>
        </p:nvSpPr>
        <p:spPr>
          <a:xfrm>
            <a:off x="21445150" y="6773339"/>
            <a:ext cx="187551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Y_pred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Sales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5ACCD4-F8D2-4410-8C89-9A750F791144}"/>
              </a:ext>
            </a:extLst>
          </p:cNvPr>
          <p:cNvCxnSpPr>
            <a:cxnSpLocks/>
          </p:cNvCxnSpPr>
          <p:nvPr/>
        </p:nvCxnSpPr>
        <p:spPr>
          <a:xfrm flipV="1">
            <a:off x="20072866" y="4534366"/>
            <a:ext cx="1351444" cy="1"/>
          </a:xfrm>
          <a:prstGeom prst="straightConnector1">
            <a:avLst/>
          </a:prstGeom>
          <a:noFill/>
          <a:ln w="57150" cap="flat">
            <a:solidFill>
              <a:srgbClr val="03523C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82A6A8-C7A2-4A56-8FE3-CE229374D02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7982935" y="4808311"/>
            <a:ext cx="3500473" cy="1899136"/>
          </a:xfrm>
          <a:prstGeom prst="straightConnector1">
            <a:avLst/>
          </a:prstGeom>
          <a:noFill/>
          <a:ln w="57150" cap="flat">
            <a:solidFill>
              <a:srgbClr val="03523C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8A2D7F-B940-43E2-A0DE-405DB60B2E94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22382906" y="4911364"/>
            <a:ext cx="1" cy="1861975"/>
          </a:xfrm>
          <a:prstGeom prst="straightConnector1">
            <a:avLst/>
          </a:prstGeom>
          <a:noFill/>
          <a:ln w="57150" cap="flat">
            <a:solidFill>
              <a:srgbClr val="03523C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D35B7C1-19AB-4973-9048-311644E8F6B2}"/>
              </a:ext>
            </a:extLst>
          </p:cNvPr>
          <p:cNvSpPr txBox="1"/>
          <p:nvPr/>
        </p:nvSpPr>
        <p:spPr>
          <a:xfrm>
            <a:off x="3607834" y="7499787"/>
            <a:ext cx="47432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Shape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200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rows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 , 4 </a:t>
            </a:r>
            <a:r>
              <a:rPr lang="tr-TR" b="1" dirty="0" err="1">
                <a:solidFill>
                  <a:srgbClr val="03523C"/>
                </a:solidFill>
                <a:latin typeface="Chromatica Black" panose="00000A00000000000000" pitchFamily="50" charset="0"/>
              </a:rPr>
              <a:t>c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olumns</a:t>
            </a:r>
            <a:endParaRPr kumimoji="0" lang="tr-TR" sz="2400" b="1" i="0" u="none" strike="noStrike" cap="none" spc="0" normalizeH="0" baseline="0" dirty="0">
              <a:ln>
                <a:noFill/>
              </a:ln>
              <a:solidFill>
                <a:srgbClr val="03523C"/>
              </a:solidFill>
              <a:effectLst/>
              <a:uFillTx/>
              <a:latin typeface="Chromatica Black" panose="00000A00000000000000" pitchFamily="50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17736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ğitim Adı">
  <a:themeElements>
    <a:clrScheme name="Miuul Renk Paleti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888531EB-B80A-DC4E-87AD-AD8478769648}" vid="{6D0E7461-0100-8046-8FFF-5C1D91E67DD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Adı</Template>
  <TotalTime>2839</TotalTime>
  <Words>111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Chromatica</vt:lpstr>
      <vt:lpstr>Chromatica Black</vt:lpstr>
      <vt:lpstr>Chromatica Medium</vt:lpstr>
      <vt:lpstr>Helvetica Neue</vt:lpstr>
      <vt:lpstr>Helvetica Neue Medium</vt:lpstr>
      <vt:lpstr>Eğitim Adı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Bilimciler için Python Programlama</dc:title>
  <dc:creator>oytun@miuul.com</dc:creator>
  <cp:lastModifiedBy>BURAK POLATER</cp:lastModifiedBy>
  <cp:revision>12</cp:revision>
  <dcterms:created xsi:type="dcterms:W3CDTF">2021-05-22T14:24:12Z</dcterms:created>
  <dcterms:modified xsi:type="dcterms:W3CDTF">2022-04-25T14:10:31Z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a730c201-fc1f-4637-b6d1-44d31152ceb0</vt:lpwstr>
  </property>
  <property fmtid="{D5CDD505-2E9C-101B-9397-08002B2CF9AE}" pid="3" name="TURKCELLCLASSIFICATION">
    <vt:lpwstr>TURKCELL DAHİLİ</vt:lpwstr>
  </property>
</Properties>
</file>