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BEBF24"/>
    <a:srgbClr val="C9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5872"/>
  </p:normalViewPr>
  <p:slideViewPr>
    <p:cSldViewPr snapToGrid="0" snapToObjects="1">
      <p:cViewPr varScale="1">
        <p:scale>
          <a:sx n="44" d="100"/>
          <a:sy n="44" d="100"/>
        </p:scale>
        <p:origin x="85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72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Author and Date">
            <a:extLst>
              <a:ext uri="{FF2B5EF4-FFF2-40B4-BE49-F238E27FC236}">
                <a16:creationId xmlns:a16="http://schemas.microsoft.com/office/drawing/2014/main" id="{EE642577-6C65-AC44-8B45-E9CBE07C539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Iris</a:t>
            </a:r>
            <a:r>
              <a:rPr lang="tr-TR" dirty="0"/>
              <a:t> ML Model</a:t>
            </a:r>
            <a:endParaRPr lang="en-T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C2021F-BECD-4B1B-B2A6-3947990E9EE0}"/>
              </a:ext>
            </a:extLst>
          </p:cNvPr>
          <p:cNvSpPr txBox="1"/>
          <p:nvPr/>
        </p:nvSpPr>
        <p:spPr>
          <a:xfrm>
            <a:off x="739638" y="2087952"/>
            <a:ext cx="1172130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tr-TR" sz="3200" b="1" i="0" u="sng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Iris</a:t>
            </a:r>
            <a:r>
              <a:rPr kumimoji="0" lang="tr-TR" sz="32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Model: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Use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the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Iris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dataset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given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to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analyse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the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relationship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between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lang="tr-TR" b="1" dirty="0" err="1">
                <a:latin typeface="Chromatica" panose="00000500000000000000" pitchFamily="50" charset="0"/>
              </a:rPr>
              <a:t>SepalLength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lang="tr-TR" b="1" dirty="0" err="1">
                <a:latin typeface="Chromatica" panose="00000500000000000000" pitchFamily="50" charset="0"/>
              </a:rPr>
              <a:t>SepalWidth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lang="tr-TR" b="1" dirty="0" err="1">
                <a:latin typeface="Chromatica" panose="00000500000000000000" pitchFamily="50" charset="0"/>
              </a:rPr>
              <a:t>PetalLength</a:t>
            </a:r>
            <a:r>
              <a:rPr lang="tr-TR" b="1" dirty="0">
                <a:latin typeface="Chromatica" panose="00000500000000000000" pitchFamily="50" charset="0"/>
              </a:rPr>
              <a:t>, </a:t>
            </a:r>
            <a:r>
              <a:rPr lang="tr-TR" b="1" dirty="0" err="1">
                <a:latin typeface="Chromatica" panose="00000500000000000000" pitchFamily="50" charset="0"/>
              </a:rPr>
              <a:t>PetalWidth</a:t>
            </a:r>
            <a:r>
              <a:rPr lang="tr-TR" b="1" dirty="0">
                <a:latin typeface="Chromatica" panose="00000500000000000000" pitchFamily="50" charset="0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and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Species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to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predict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Species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using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a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Classification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Model.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9115F3E-E1D3-4B3D-9507-4841748CE38D}"/>
              </a:ext>
            </a:extLst>
          </p:cNvPr>
          <p:cNvCxnSpPr>
            <a:cxnSpLocks/>
          </p:cNvCxnSpPr>
          <p:nvPr/>
        </p:nvCxnSpPr>
        <p:spPr>
          <a:xfrm flipV="1">
            <a:off x="11707907" y="4786333"/>
            <a:ext cx="2312893" cy="1271801"/>
          </a:xfrm>
          <a:prstGeom prst="bentConnector3">
            <a:avLst/>
          </a:prstGeom>
          <a:noFill/>
          <a:ln w="57150" cap="flat">
            <a:solidFill>
              <a:srgbClr val="03523C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F926F9-7E9B-4377-8595-38B4AEFA2DFC}"/>
              </a:ext>
            </a:extLst>
          </p:cNvPr>
          <p:cNvCxnSpPr>
            <a:cxnSpLocks/>
          </p:cNvCxnSpPr>
          <p:nvPr/>
        </p:nvCxnSpPr>
        <p:spPr>
          <a:xfrm>
            <a:off x="11707907" y="6077707"/>
            <a:ext cx="2312893" cy="1289274"/>
          </a:xfrm>
          <a:prstGeom prst="bentConnector3">
            <a:avLst/>
          </a:prstGeom>
          <a:noFill/>
          <a:ln w="57150" cap="flat">
            <a:solidFill>
              <a:srgbClr val="03523C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050223-DF44-477D-B691-1D3BAEE30F60}"/>
              </a:ext>
            </a:extLst>
          </p:cNvPr>
          <p:cNvSpPr txBox="1"/>
          <p:nvPr/>
        </p:nvSpPr>
        <p:spPr>
          <a:xfrm>
            <a:off x="14181541" y="4398681"/>
            <a:ext cx="13865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Train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BD813-B4F7-4850-9290-36F8A75507EA}"/>
              </a:ext>
            </a:extLst>
          </p:cNvPr>
          <p:cNvSpPr txBox="1"/>
          <p:nvPr/>
        </p:nvSpPr>
        <p:spPr>
          <a:xfrm>
            <a:off x="14288142" y="7038686"/>
            <a:ext cx="11733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470F1-C0E4-428A-B05A-EF37DD6BCCC7}"/>
              </a:ext>
            </a:extLst>
          </p:cNvPr>
          <p:cNvSpPr txBox="1"/>
          <p:nvPr/>
        </p:nvSpPr>
        <p:spPr>
          <a:xfrm>
            <a:off x="13011366" y="4286822"/>
            <a:ext cx="7934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0,66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A0A7A-98C8-4721-B8B3-DA06DF9626A5}"/>
              </a:ext>
            </a:extLst>
          </p:cNvPr>
          <p:cNvSpPr txBox="1"/>
          <p:nvPr/>
        </p:nvSpPr>
        <p:spPr>
          <a:xfrm>
            <a:off x="13014572" y="6895057"/>
            <a:ext cx="7870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0,33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74486D-D281-4D71-B366-3D6635A73D98}"/>
              </a:ext>
            </a:extLst>
          </p:cNvPr>
          <p:cNvSpPr txBox="1"/>
          <p:nvPr/>
        </p:nvSpPr>
        <p:spPr>
          <a:xfrm>
            <a:off x="16084325" y="3580091"/>
            <a:ext cx="10499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INPUT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871C24-1127-4E81-BB1F-612C2DE7DE19}"/>
              </a:ext>
            </a:extLst>
          </p:cNvPr>
          <p:cNvSpPr txBox="1"/>
          <p:nvPr/>
        </p:nvSpPr>
        <p:spPr>
          <a:xfrm>
            <a:off x="21566176" y="3558990"/>
            <a:ext cx="13817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43EA18-3431-4CB1-B2EC-A175D86612A9}"/>
              </a:ext>
            </a:extLst>
          </p:cNvPr>
          <p:cNvSpPr txBox="1"/>
          <p:nvPr/>
        </p:nvSpPr>
        <p:spPr>
          <a:xfrm>
            <a:off x="15931352" y="4218882"/>
            <a:ext cx="426238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X_train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SepalLengthCm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SepalWidthCm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,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PetalLengthCm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PetalWidthCm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 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2000" b="1" dirty="0" err="1">
                <a:solidFill>
                  <a:srgbClr val="BEBF24"/>
                </a:solidFill>
                <a:latin typeface="Chromatica Black" panose="00000A00000000000000" pitchFamily="50" charset="0"/>
              </a:rPr>
              <a:t>y_train</a:t>
            </a:r>
            <a:r>
              <a:rPr lang="tr-TR" sz="2000" b="1" dirty="0">
                <a:solidFill>
                  <a:srgbClr val="BEBF24"/>
                </a:solidFill>
                <a:latin typeface="Chromatica Black" panose="00000A00000000000000" pitchFamily="50" charset="0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Species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867060-B34A-4548-B92B-AB81911FFC35}"/>
              </a:ext>
            </a:extLst>
          </p:cNvPr>
          <p:cNvSpPr txBox="1"/>
          <p:nvPr/>
        </p:nvSpPr>
        <p:spPr>
          <a:xfrm>
            <a:off x="21369811" y="4385828"/>
            <a:ext cx="20261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Classification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 </a:t>
            </a:r>
          </a:p>
          <a:p>
            <a:pPr marL="0" marR="0" indent="0" defTabSz="2438338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Model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023B2-436E-4066-A28D-9CEDB9CD8477}"/>
              </a:ext>
            </a:extLst>
          </p:cNvPr>
          <p:cNvSpPr txBox="1"/>
          <p:nvPr/>
        </p:nvSpPr>
        <p:spPr>
          <a:xfrm>
            <a:off x="21303833" y="6965948"/>
            <a:ext cx="2175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Y_pred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Species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2C6274-F593-43BD-A06B-588A5654E4C7}"/>
              </a:ext>
            </a:extLst>
          </p:cNvPr>
          <p:cNvCxnSpPr>
            <a:cxnSpLocks/>
          </p:cNvCxnSpPr>
          <p:nvPr/>
        </p:nvCxnSpPr>
        <p:spPr>
          <a:xfrm flipV="1">
            <a:off x="20006888" y="4726976"/>
            <a:ext cx="1296945" cy="1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77077-D5B9-430F-9FB5-AD6B59199B37}"/>
              </a:ext>
            </a:extLst>
          </p:cNvPr>
          <p:cNvCxnSpPr>
            <a:cxnSpLocks/>
          </p:cNvCxnSpPr>
          <p:nvPr/>
        </p:nvCxnSpPr>
        <p:spPr>
          <a:xfrm flipV="1">
            <a:off x="18041444" y="4927087"/>
            <a:ext cx="3382866" cy="1972969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ECC6A1-4449-4642-8E2D-452805883782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22382909" y="5103973"/>
            <a:ext cx="8562" cy="1861975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FDD527-E036-4D84-8672-159D0AD6A8DB}"/>
              </a:ext>
            </a:extLst>
          </p:cNvPr>
          <p:cNvSpPr txBox="1"/>
          <p:nvPr/>
        </p:nvSpPr>
        <p:spPr>
          <a:xfrm>
            <a:off x="3700808" y="7692396"/>
            <a:ext cx="45573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Shape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200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rows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 , 5 </a:t>
            </a:r>
            <a:r>
              <a:rPr lang="tr-TR" b="1" dirty="0" err="1">
                <a:solidFill>
                  <a:srgbClr val="03523C"/>
                </a:solidFill>
                <a:latin typeface="Chromatica Black" panose="00000A00000000000000" pitchFamily="50" charset="0"/>
              </a:rPr>
              <a:t>c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olumns</a:t>
            </a:r>
            <a:endParaRPr kumimoji="0" lang="tr-TR" sz="2400" b="1" i="0" u="none" strike="noStrike" cap="none" spc="0" normalizeH="0" baseline="0" dirty="0">
              <a:ln>
                <a:noFill/>
              </a:ln>
              <a:solidFill>
                <a:srgbClr val="03523C"/>
              </a:solidFill>
              <a:effectLst/>
              <a:uFillTx/>
              <a:latin typeface="Chromatica Black" panose="00000A00000000000000" pitchFamily="50" charset="0"/>
              <a:sym typeface="Helvetica Neue"/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0881DFF-8708-455A-B530-F03DFF129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26426"/>
              </p:ext>
            </p:extLst>
          </p:nvPr>
        </p:nvGraphicFramePr>
        <p:xfrm>
          <a:off x="904892" y="4522784"/>
          <a:ext cx="10803015" cy="2896014"/>
        </p:xfrm>
        <a:graphic>
          <a:graphicData uri="http://schemas.openxmlformats.org/drawingml/2006/table">
            <a:tbl>
              <a:tblPr/>
              <a:tblGrid>
                <a:gridCol w="418722">
                  <a:extLst>
                    <a:ext uri="{9D8B030D-6E8A-4147-A177-3AD203B41FA5}">
                      <a16:colId xmlns:a16="http://schemas.microsoft.com/office/drawing/2014/main" val="2154109145"/>
                    </a:ext>
                  </a:extLst>
                </a:gridCol>
                <a:gridCol w="2233181">
                  <a:extLst>
                    <a:ext uri="{9D8B030D-6E8A-4147-A177-3AD203B41FA5}">
                      <a16:colId xmlns:a16="http://schemas.microsoft.com/office/drawing/2014/main" val="2591776153"/>
                    </a:ext>
                  </a:extLst>
                </a:gridCol>
                <a:gridCol w="2121522">
                  <a:extLst>
                    <a:ext uri="{9D8B030D-6E8A-4147-A177-3AD203B41FA5}">
                      <a16:colId xmlns:a16="http://schemas.microsoft.com/office/drawing/2014/main" val="3978566908"/>
                    </a:ext>
                  </a:extLst>
                </a:gridCol>
                <a:gridCol w="2177352">
                  <a:extLst>
                    <a:ext uri="{9D8B030D-6E8A-4147-A177-3AD203B41FA5}">
                      <a16:colId xmlns:a16="http://schemas.microsoft.com/office/drawing/2014/main" val="33372831"/>
                    </a:ext>
                  </a:extLst>
                </a:gridCol>
                <a:gridCol w="2037778">
                  <a:extLst>
                    <a:ext uri="{9D8B030D-6E8A-4147-A177-3AD203B41FA5}">
                      <a16:colId xmlns:a16="http://schemas.microsoft.com/office/drawing/2014/main" val="4112807451"/>
                    </a:ext>
                  </a:extLst>
                </a:gridCol>
                <a:gridCol w="1814460">
                  <a:extLst>
                    <a:ext uri="{9D8B030D-6E8A-4147-A177-3AD203B41FA5}">
                      <a16:colId xmlns:a16="http://schemas.microsoft.com/office/drawing/2014/main" val="1204018548"/>
                    </a:ext>
                  </a:extLst>
                </a:gridCol>
              </a:tblGrid>
              <a:tr h="4826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SepalLengthCm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SepalWidthCm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PetalLengthCm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PetalWidthCm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Species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66152"/>
                  </a:ext>
                </a:extLst>
              </a:tr>
              <a:tr h="4826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5,1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Iris-setosa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933467"/>
                  </a:ext>
                </a:extLst>
              </a:tr>
              <a:tr h="4826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7,0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4,7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Iris-versicolor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206059"/>
                  </a:ext>
                </a:extLst>
              </a:tr>
              <a:tr h="4826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6,3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6,0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2,5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Iris-virginica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74668"/>
                  </a:ext>
                </a:extLst>
              </a:tr>
              <a:tr h="4826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Iris-setosa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18888"/>
                  </a:ext>
                </a:extLst>
              </a:tr>
              <a:tr h="4826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6,4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Iris-versicolor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Chromatica" panose="00000500000000000000" pitchFamily="50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01525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393CC18-3227-4745-839F-D7FE2655D8B8}"/>
              </a:ext>
            </a:extLst>
          </p:cNvPr>
          <p:cNvSpPr txBox="1"/>
          <p:nvPr/>
        </p:nvSpPr>
        <p:spPr>
          <a:xfrm>
            <a:off x="15911739" y="6895057"/>
            <a:ext cx="426238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X_test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SepalLengthCm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SepalWidthCm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,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PetalLengthCm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PetalWidthCm</a:t>
            </a:r>
            <a:r>
              <a:rPr lang="tr-TR" sz="2000" dirty="0">
                <a:solidFill>
                  <a:srgbClr val="BEBF24"/>
                </a:solidFill>
                <a:latin typeface="Chromatica" panose="00000500000000000000" pitchFamily="50" charset="0"/>
              </a:rPr>
              <a:t> 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2000" b="1" dirty="0" err="1">
                <a:solidFill>
                  <a:srgbClr val="BEBF24"/>
                </a:solidFill>
                <a:latin typeface="Chromatica Black" panose="00000A00000000000000" pitchFamily="50" charset="0"/>
              </a:rPr>
              <a:t>y_test</a:t>
            </a:r>
            <a:r>
              <a:rPr lang="tr-TR" sz="2000" b="1" dirty="0">
                <a:solidFill>
                  <a:srgbClr val="BEBF24"/>
                </a:solidFill>
                <a:latin typeface="Chromatica Black" panose="00000A00000000000000" pitchFamily="50" charset="0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Species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892710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2839</TotalTime>
  <Words>122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Chromatica</vt:lpstr>
      <vt:lpstr>Chromatica Black</vt:lpstr>
      <vt:lpstr>Chromatica Medium</vt:lpstr>
      <vt:lpstr>Helvetica Neue</vt:lpstr>
      <vt:lpstr>Helvetica Neue Medium</vt:lpstr>
      <vt:lpstr>Eğitim Adı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lastModifiedBy>BURAK POLATER</cp:lastModifiedBy>
  <cp:revision>12</cp:revision>
  <dcterms:created xsi:type="dcterms:W3CDTF">2021-05-22T14:24:12Z</dcterms:created>
  <dcterms:modified xsi:type="dcterms:W3CDTF">2022-04-25T14:11:02Z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a730c201-fc1f-4637-b6d1-44d31152ceb0</vt:lpwstr>
  </property>
  <property fmtid="{D5CDD505-2E9C-101B-9397-08002B2CF9AE}" pid="3" name="TURKCELLCLASSIFICATION">
    <vt:lpwstr>TURKCELL DAHİLİ</vt:lpwstr>
  </property>
</Properties>
</file>