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3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23C"/>
    <a:srgbClr val="BEBF24"/>
    <a:srgbClr val="C9F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5872"/>
  </p:normalViewPr>
  <p:slideViewPr>
    <p:cSldViewPr snapToGrid="0" snapToObjects="1">
      <p:cViewPr varScale="1">
        <p:scale>
          <a:sx n="44" d="100"/>
          <a:sy n="44" d="100"/>
        </p:scale>
        <p:origin x="854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842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çılış Ekranı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0623C506-61A1-A34E-B1DD-A0DD7D1418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</a:lstStyle>
          <a:p>
            <a:r>
              <a:rPr lang="tr-TR" dirty="0"/>
              <a:t>Eğitim/Bölüm/Ders Adı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070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s Anlatım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hor and Date">
            <a:extLst>
              <a:ext uri="{FF2B5EF4-FFF2-40B4-BE49-F238E27FC236}">
                <a16:creationId xmlns:a16="http://schemas.microsoft.com/office/drawing/2014/main" id="{E5E2BDF8-0349-334B-BF6A-D7072B112F49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049411" y="167779"/>
            <a:ext cx="15709901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Dersin adını buraya yazın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B40B19-566E-A743-BF82-7FDFA5614D83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1E5980-45BA-614F-AC8B-C106D2EB33A8}"/>
              </a:ext>
            </a:extLst>
          </p:cNvPr>
          <p:cNvSpPr txBox="1"/>
          <p:nvPr userDrawn="1"/>
        </p:nvSpPr>
        <p:spPr>
          <a:xfrm>
            <a:off x="6160286" y="63114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6EF5B0-9520-1A41-8DBD-9F983BCFBB0F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CF718-ACE3-2946-B725-C3C12C26870E}"/>
              </a:ext>
            </a:extLst>
          </p:cNvPr>
          <p:cNvSpPr txBox="1"/>
          <p:nvPr userDrawn="1"/>
        </p:nvSpPr>
        <p:spPr>
          <a:xfrm>
            <a:off x="23133892" y="279950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CEC82-FA21-5D4B-8318-FE278F38F3F6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50CEEE-A67E-6A49-B778-7AAC10C70C22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Author and Date">
            <a:extLst>
              <a:ext uri="{FF2B5EF4-FFF2-40B4-BE49-F238E27FC236}">
                <a16:creationId xmlns:a16="http://schemas.microsoft.com/office/drawing/2014/main" id="{EE642577-6C65-AC44-8B45-E9CBE07C539A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tutuyoruz.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59388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ygulama/Pro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BA3E2F-7310-664B-8F7C-BCAA61B43015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Uygulama: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29AF0C-F761-0D48-B6EA-493695665B9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43065F-7CF2-7246-8CC0-F1495A4666C3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F1535-6CBA-3E42-8BE4-22718C21AF32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96031-03CB-FC42-8AC2-462CCE101649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28544-B5DB-ED48-90E0-26946CC9B600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Author and Date">
            <a:extLst>
              <a:ext uri="{FF2B5EF4-FFF2-40B4-BE49-F238E27FC236}">
                <a16:creationId xmlns:a16="http://schemas.microsoft.com/office/drawing/2014/main" id="{715D275F-DFDA-D245-9BDB-996B1F6EC6B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529146" y="167779"/>
            <a:ext cx="13742854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‘Projenin adını buraya yazın’</a:t>
            </a:r>
          </a:p>
        </p:txBody>
      </p:sp>
      <p:sp>
        <p:nvSpPr>
          <p:cNvPr id="10" name="Author and Date">
            <a:extLst>
              <a:ext uri="{FF2B5EF4-FFF2-40B4-BE49-F238E27FC236}">
                <a16:creationId xmlns:a16="http://schemas.microsoft.com/office/drawing/2014/main" id="{0F3C4248-EB51-CF40-BD7E-040A2460A589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</a:t>
            </a:r>
          </a:p>
        </p:txBody>
      </p:sp>
    </p:spTree>
    <p:extLst>
      <p:ext uri="{BB962C8B-B14F-4D97-AF65-F5344CB8AC3E}">
        <p14:creationId xmlns:p14="http://schemas.microsoft.com/office/powerpoint/2010/main" val="30275702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Öze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31EE74-3E9F-4D4B-B3CB-FBB357DA2DF9}"/>
              </a:ext>
            </a:extLst>
          </p:cNvPr>
          <p:cNvSpPr/>
          <p:nvPr userDrawn="1"/>
        </p:nvSpPr>
        <p:spPr>
          <a:xfrm>
            <a:off x="1104899" y="2393941"/>
            <a:ext cx="10820397" cy="10350453"/>
          </a:xfrm>
          <a:prstGeom prst="rect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39120-26FA-9341-962C-7F435C73C35B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Bölüm Özeti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C12F33-0B8E-BC43-B871-1EA5470A992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A109C9-B7D5-DB4E-850C-7A5E9DB5B35C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04EF-CF2A-4A4F-A9F2-EBBBD1E4DE2B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47171-6DE6-5548-A5D2-656F5E929FC1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D83E3-93BE-A248-92F5-A6089CE21B46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54354A9F-DFCA-2E49-B4AA-AD78CA9AC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397" y="6753904"/>
            <a:ext cx="9677400" cy="14331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3200" b="0" i="0" spc="0">
                <a:solidFill>
                  <a:srgbClr val="C9FFC7"/>
                </a:solidFill>
                <a:latin typeface="Chromatica" pitchFamily="2" charset="77"/>
              </a:defRPr>
            </a:lvl1pPr>
          </a:lstStyle>
          <a:p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buraya</a:t>
            </a:r>
            <a:r>
              <a:rPr lang="en-US" dirty="0"/>
              <a:t> </a:t>
            </a:r>
            <a:r>
              <a:rPr lang="en-US" dirty="0" err="1"/>
              <a:t>yazın</a:t>
            </a:r>
            <a:endParaRPr lang="en-T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70CC902-E0D0-8F48-8054-775921E13E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8706" y="2393942"/>
            <a:ext cx="10820394" cy="10350452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latin typeface="Chromatica" pitchFamily="2" charset="77"/>
              </a:defRPr>
            </a:lvl1pPr>
          </a:lstStyle>
          <a:p>
            <a:pPr lvl="0"/>
            <a:r>
              <a:rPr lang="en-US" dirty="0"/>
              <a:t>’</a:t>
            </a:r>
            <a:r>
              <a:rPr lang="en-US" dirty="0" err="1"/>
              <a:t>Neler</a:t>
            </a:r>
            <a:r>
              <a:rPr lang="en-US" dirty="0"/>
              <a:t> </a:t>
            </a:r>
            <a:r>
              <a:rPr lang="en-US" dirty="0" err="1"/>
              <a:t>Öğrendik</a:t>
            </a:r>
            <a:r>
              <a:rPr lang="en-US" dirty="0"/>
              <a:t>?’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maddeler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listeleyelim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77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tr-TR" dirty="0"/>
              <a:t>Eğitim/Bölüm/Ders Adı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6" r:id="rId4"/>
  </p:sldLayoutIdLst>
  <p:transition spd="med"/>
  <p:txStyles>
    <p:titleStyle>
      <a:lvl1pPr marL="0" marR="0" indent="0" algn="ctr" defTabSz="2438338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Tx/>
        <a:buSzTx/>
        <a:buFontTx/>
        <a:buNone/>
        <a:tabLst/>
        <a:defRPr sz="7200" b="0" i="0" u="none" strike="noStrike" cap="none" spc="-170" baseline="0">
          <a:solidFill>
            <a:srgbClr val="000000"/>
          </a:solidFill>
          <a:uFillTx/>
          <a:latin typeface="Chromatica" pitchFamily="2" charset="77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Yelp</a:t>
            </a:r>
            <a:r>
              <a:rPr lang="tr-TR" dirty="0"/>
              <a:t>, Amazon, IMDB </a:t>
            </a:r>
            <a:r>
              <a:rPr lang="tr-TR" dirty="0" err="1"/>
              <a:t>Comments</a:t>
            </a:r>
            <a:r>
              <a:rPr lang="tr-TR" dirty="0"/>
              <a:t> ML Model</a:t>
            </a:r>
            <a:endParaRPr lang="en-T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C2021F-BECD-4B1B-B2A6-3947990E9EE0}"/>
              </a:ext>
            </a:extLst>
          </p:cNvPr>
          <p:cNvSpPr txBox="1"/>
          <p:nvPr/>
        </p:nvSpPr>
        <p:spPr>
          <a:xfrm>
            <a:off x="739638" y="2087952"/>
            <a:ext cx="1172130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tr-TR" sz="3200" b="1" u="sng" dirty="0" err="1">
                <a:solidFill>
                  <a:srgbClr val="03523C"/>
                </a:solidFill>
                <a:latin typeface="Chromatica" panose="00000500000000000000" pitchFamily="50" charset="0"/>
              </a:rPr>
              <a:t>Yelp</a:t>
            </a:r>
            <a:r>
              <a:rPr lang="tr-TR" sz="3200" b="1" u="sng" dirty="0">
                <a:solidFill>
                  <a:srgbClr val="03523C"/>
                </a:solidFill>
                <a:latin typeface="Chromatica" panose="00000500000000000000" pitchFamily="50" charset="0"/>
              </a:rPr>
              <a:t>, Amazon, IMDB </a:t>
            </a:r>
            <a:r>
              <a:rPr lang="tr-TR" sz="3200" b="1" u="sng" dirty="0" err="1">
                <a:solidFill>
                  <a:srgbClr val="03523C"/>
                </a:solidFill>
                <a:latin typeface="Chromatica" panose="00000500000000000000" pitchFamily="50" charset="0"/>
              </a:rPr>
              <a:t>Comments</a:t>
            </a:r>
            <a:r>
              <a:rPr lang="tr-TR" sz="3200" b="1" u="sng" dirty="0">
                <a:solidFill>
                  <a:srgbClr val="03523C"/>
                </a:solidFill>
                <a:latin typeface="Chromatica" panose="00000500000000000000" pitchFamily="50" charset="0"/>
              </a:rPr>
              <a:t> </a:t>
            </a:r>
            <a:r>
              <a:rPr kumimoji="0" lang="tr-TR" sz="3200" b="1" i="0" u="sng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Model:</a:t>
            </a:r>
            <a:r>
              <a:rPr kumimoji="0" lang="tr-TR" sz="20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Use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the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Yelp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, Amazon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and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IMDB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Comments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dataset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given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, </a:t>
            </a:r>
            <a:r>
              <a:rPr lang="tr-TR" dirty="0" err="1">
                <a:latin typeface="Chromatica" panose="00000500000000000000" pitchFamily="50" charset="0"/>
              </a:rPr>
              <a:t>to</a:t>
            </a:r>
            <a:r>
              <a:rPr lang="tr-TR" dirty="0">
                <a:latin typeface="Chromatica" panose="00000500000000000000" pitchFamily="50" charset="0"/>
              </a:rPr>
              <a:t> do </a:t>
            </a:r>
            <a:r>
              <a:rPr lang="tr-TR" dirty="0" err="1">
                <a:latin typeface="Chromatica" panose="00000500000000000000" pitchFamily="50" charset="0"/>
              </a:rPr>
              <a:t>sentiment</a:t>
            </a:r>
            <a:r>
              <a:rPr lang="tr-TR" dirty="0">
                <a:latin typeface="Chromatica" panose="00000500000000000000" pitchFamily="50" charset="0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analysis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and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predict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labels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using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a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Deep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 Learning 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Model. 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9115F3E-E1D3-4B3D-9507-4841748CE38D}"/>
              </a:ext>
            </a:extLst>
          </p:cNvPr>
          <p:cNvCxnSpPr>
            <a:cxnSpLocks/>
          </p:cNvCxnSpPr>
          <p:nvPr/>
        </p:nvCxnSpPr>
        <p:spPr>
          <a:xfrm flipV="1">
            <a:off x="11707907" y="4975146"/>
            <a:ext cx="2312893" cy="1271801"/>
          </a:xfrm>
          <a:prstGeom prst="bentConnector3">
            <a:avLst/>
          </a:prstGeom>
          <a:noFill/>
          <a:ln w="57150" cap="flat">
            <a:solidFill>
              <a:srgbClr val="03523C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AF926F9-7E9B-4377-8595-38B4AEFA2DFC}"/>
              </a:ext>
            </a:extLst>
          </p:cNvPr>
          <p:cNvCxnSpPr>
            <a:cxnSpLocks/>
          </p:cNvCxnSpPr>
          <p:nvPr/>
        </p:nvCxnSpPr>
        <p:spPr>
          <a:xfrm>
            <a:off x="11707907" y="6266520"/>
            <a:ext cx="2312893" cy="1289274"/>
          </a:xfrm>
          <a:prstGeom prst="bentConnector3">
            <a:avLst/>
          </a:prstGeom>
          <a:noFill/>
          <a:ln w="57150" cap="flat">
            <a:solidFill>
              <a:srgbClr val="03523C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7050223-DF44-477D-B691-1D3BAEE30F60}"/>
              </a:ext>
            </a:extLst>
          </p:cNvPr>
          <p:cNvSpPr txBox="1"/>
          <p:nvPr/>
        </p:nvSpPr>
        <p:spPr>
          <a:xfrm>
            <a:off x="14181541" y="4587494"/>
            <a:ext cx="13865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Train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BD813-B4F7-4850-9290-36F8A75507EA}"/>
              </a:ext>
            </a:extLst>
          </p:cNvPr>
          <p:cNvSpPr txBox="1"/>
          <p:nvPr/>
        </p:nvSpPr>
        <p:spPr>
          <a:xfrm>
            <a:off x="14288142" y="7227499"/>
            <a:ext cx="11733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Test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2470F1-C0E4-428A-B05A-EF37DD6BCCC7}"/>
              </a:ext>
            </a:extLst>
          </p:cNvPr>
          <p:cNvSpPr txBox="1"/>
          <p:nvPr/>
        </p:nvSpPr>
        <p:spPr>
          <a:xfrm>
            <a:off x="13020183" y="4475635"/>
            <a:ext cx="775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0,75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8A0A7A-98C8-4721-B8B3-DA06DF9626A5}"/>
              </a:ext>
            </a:extLst>
          </p:cNvPr>
          <p:cNvSpPr txBox="1"/>
          <p:nvPr/>
        </p:nvSpPr>
        <p:spPr>
          <a:xfrm>
            <a:off x="13016977" y="7083870"/>
            <a:ext cx="7822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0,25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74486D-D281-4D71-B366-3D6635A73D98}"/>
              </a:ext>
            </a:extLst>
          </p:cNvPr>
          <p:cNvSpPr txBox="1"/>
          <p:nvPr/>
        </p:nvSpPr>
        <p:spPr>
          <a:xfrm>
            <a:off x="16084325" y="3580091"/>
            <a:ext cx="10499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sng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INPUT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871C24-1127-4E81-BB1F-612C2DE7DE19}"/>
              </a:ext>
            </a:extLst>
          </p:cNvPr>
          <p:cNvSpPr txBox="1"/>
          <p:nvPr/>
        </p:nvSpPr>
        <p:spPr>
          <a:xfrm>
            <a:off x="21566176" y="3558990"/>
            <a:ext cx="13817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sng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" panose="00000500000000000000" pitchFamily="50" charset="0"/>
                <a:sym typeface="Helvetica Neue"/>
              </a:rPr>
              <a:t>OUTPUT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43EA18-3431-4CB1-B2EC-A175D86612A9}"/>
              </a:ext>
            </a:extLst>
          </p:cNvPr>
          <p:cNvSpPr txBox="1"/>
          <p:nvPr/>
        </p:nvSpPr>
        <p:spPr>
          <a:xfrm>
            <a:off x="15931352" y="4402828"/>
            <a:ext cx="259205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tr-TR" sz="2000" b="1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X_train</a:t>
            </a: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Sentences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2000" b="1" dirty="0" err="1">
                <a:solidFill>
                  <a:srgbClr val="BEBF24"/>
                </a:solidFill>
                <a:latin typeface="Chromatica Black" panose="00000A00000000000000" pitchFamily="50" charset="0"/>
              </a:rPr>
              <a:t>y_train</a:t>
            </a:r>
            <a:r>
              <a:rPr lang="tr-TR" sz="2000" b="1" dirty="0">
                <a:solidFill>
                  <a:srgbClr val="BEBF24"/>
                </a:solidFill>
                <a:latin typeface="Chromatica Black" panose="00000A00000000000000" pitchFamily="50" charset="0"/>
              </a:rPr>
              <a:t>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Label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867060-B34A-4548-B92B-AB81911FFC35}"/>
              </a:ext>
            </a:extLst>
          </p:cNvPr>
          <p:cNvSpPr txBox="1"/>
          <p:nvPr/>
        </p:nvSpPr>
        <p:spPr>
          <a:xfrm>
            <a:off x="21424310" y="4574641"/>
            <a:ext cx="20967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000" b="1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Deep</a:t>
            </a: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 Learning </a:t>
            </a:r>
          </a:p>
          <a:p>
            <a:pPr marL="0" marR="0" indent="0" defTabSz="2438338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Model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C023B2-436E-4066-A28D-9CEDB9CD8477}"/>
              </a:ext>
            </a:extLst>
          </p:cNvPr>
          <p:cNvSpPr txBox="1"/>
          <p:nvPr/>
        </p:nvSpPr>
        <p:spPr>
          <a:xfrm>
            <a:off x="21513276" y="7154761"/>
            <a:ext cx="191879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000" b="1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Y_pred</a:t>
            </a: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Label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2C6274-F593-43BD-A06B-588A5654E4C7}"/>
              </a:ext>
            </a:extLst>
          </p:cNvPr>
          <p:cNvCxnSpPr>
            <a:cxnSpLocks/>
          </p:cNvCxnSpPr>
          <p:nvPr/>
        </p:nvCxnSpPr>
        <p:spPr>
          <a:xfrm>
            <a:off x="18886621" y="4915789"/>
            <a:ext cx="2417212" cy="1"/>
          </a:xfrm>
          <a:prstGeom prst="straightConnector1">
            <a:avLst/>
          </a:prstGeom>
          <a:noFill/>
          <a:ln w="57150" cap="flat">
            <a:solidFill>
              <a:srgbClr val="03523C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377077-D5B9-430F-9FB5-AD6B59199B37}"/>
              </a:ext>
            </a:extLst>
          </p:cNvPr>
          <p:cNvCxnSpPr>
            <a:cxnSpLocks/>
          </p:cNvCxnSpPr>
          <p:nvPr/>
        </p:nvCxnSpPr>
        <p:spPr>
          <a:xfrm flipV="1">
            <a:off x="18041444" y="5115900"/>
            <a:ext cx="3382866" cy="1972969"/>
          </a:xfrm>
          <a:prstGeom prst="straightConnector1">
            <a:avLst/>
          </a:prstGeom>
          <a:noFill/>
          <a:ln w="57150" cap="flat">
            <a:solidFill>
              <a:srgbClr val="03523C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ECC6A1-4449-4642-8E2D-452805883782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22472674" y="5292786"/>
            <a:ext cx="1" cy="1861975"/>
          </a:xfrm>
          <a:prstGeom prst="straightConnector1">
            <a:avLst/>
          </a:prstGeom>
          <a:noFill/>
          <a:ln w="57150" cap="flat">
            <a:solidFill>
              <a:srgbClr val="03523C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DFDD527-E036-4D84-8672-159D0AD6A8DB}"/>
              </a:ext>
            </a:extLst>
          </p:cNvPr>
          <p:cNvSpPr txBox="1"/>
          <p:nvPr/>
        </p:nvSpPr>
        <p:spPr>
          <a:xfrm>
            <a:off x="3615850" y="8221981"/>
            <a:ext cx="472725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Shape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: 2748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rows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 , 3 </a:t>
            </a:r>
            <a:r>
              <a:rPr lang="tr-TR" b="1" dirty="0" err="1">
                <a:solidFill>
                  <a:srgbClr val="03523C"/>
                </a:solidFill>
                <a:latin typeface="Chromatica Black" panose="00000A00000000000000" pitchFamily="50" charset="0"/>
              </a:rPr>
              <a:t>c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03523C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olumns</a:t>
            </a:r>
            <a:endParaRPr kumimoji="0" lang="tr-TR" sz="2400" b="1" i="0" u="none" strike="noStrike" cap="none" spc="0" normalizeH="0" baseline="0" dirty="0">
              <a:ln>
                <a:noFill/>
              </a:ln>
              <a:solidFill>
                <a:srgbClr val="03523C"/>
              </a:solidFill>
              <a:effectLst/>
              <a:uFillTx/>
              <a:latin typeface="Chromatica Black" panose="00000A00000000000000" pitchFamily="50" charset="0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93CC18-3227-4745-839F-D7FE2655D8B8}"/>
              </a:ext>
            </a:extLst>
          </p:cNvPr>
          <p:cNvSpPr txBox="1"/>
          <p:nvPr/>
        </p:nvSpPr>
        <p:spPr>
          <a:xfrm>
            <a:off x="15911739" y="7069500"/>
            <a:ext cx="247503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tr-TR" sz="2000" b="1" i="0" strike="noStrike" cap="none" spc="0" normalizeH="0" baseline="0" dirty="0" err="1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X_test</a:t>
            </a:r>
            <a:r>
              <a:rPr kumimoji="0" lang="tr-TR" sz="2000" b="1" i="0" strike="noStrike" cap="none" spc="0" normalizeH="0" baseline="0" dirty="0">
                <a:ln>
                  <a:noFill/>
                </a:ln>
                <a:solidFill>
                  <a:srgbClr val="BEBF24"/>
                </a:solidFill>
                <a:effectLst/>
                <a:uFillTx/>
                <a:latin typeface="Chromatica Black" panose="00000A00000000000000" pitchFamily="50" charset="0"/>
                <a:sym typeface="Helvetica Neue"/>
              </a:rPr>
              <a:t>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Sentences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2000" b="1" dirty="0" err="1">
                <a:solidFill>
                  <a:srgbClr val="BEBF24"/>
                </a:solidFill>
                <a:latin typeface="Chromatica Black" panose="00000A00000000000000" pitchFamily="50" charset="0"/>
              </a:rPr>
              <a:t>y_test</a:t>
            </a:r>
            <a:r>
              <a:rPr lang="tr-TR" sz="2000" b="1" dirty="0">
                <a:solidFill>
                  <a:srgbClr val="BEBF24"/>
                </a:solidFill>
                <a:latin typeface="Chromatica Black" panose="00000A00000000000000" pitchFamily="50" charset="0"/>
              </a:rPr>
              <a:t>: </a:t>
            </a:r>
            <a:r>
              <a:rPr lang="tr-TR" sz="2000" dirty="0" err="1">
                <a:solidFill>
                  <a:srgbClr val="BEBF24"/>
                </a:solidFill>
                <a:latin typeface="Chromatica" panose="00000500000000000000" pitchFamily="50" charset="0"/>
              </a:rPr>
              <a:t>Label</a:t>
            </a:r>
            <a:endParaRPr kumimoji="0" lang="tr-TR" sz="2000" i="0" strike="noStrike" cap="none" spc="0" normalizeH="0" baseline="0" dirty="0">
              <a:ln>
                <a:noFill/>
              </a:ln>
              <a:solidFill>
                <a:srgbClr val="BEBF24"/>
              </a:solidFill>
              <a:effectLst/>
              <a:uFillTx/>
              <a:latin typeface="Chromatica" panose="00000500000000000000" pitchFamily="50" charset="0"/>
              <a:sym typeface="Helvetica Neu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7ACA95-8130-4470-BDFA-78D4E659E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00634"/>
              </p:ext>
            </p:extLst>
          </p:nvPr>
        </p:nvGraphicFramePr>
        <p:xfrm>
          <a:off x="351692" y="4219727"/>
          <a:ext cx="11290237" cy="3715960"/>
        </p:xfrm>
        <a:graphic>
          <a:graphicData uri="http://schemas.openxmlformats.org/drawingml/2006/table">
            <a:tbl>
              <a:tblPr/>
              <a:tblGrid>
                <a:gridCol w="1213339">
                  <a:extLst>
                    <a:ext uri="{9D8B030D-6E8A-4147-A177-3AD203B41FA5}">
                      <a16:colId xmlns:a16="http://schemas.microsoft.com/office/drawing/2014/main" val="1267960569"/>
                    </a:ext>
                  </a:extLst>
                </a:gridCol>
                <a:gridCol w="9302261">
                  <a:extLst>
                    <a:ext uri="{9D8B030D-6E8A-4147-A177-3AD203B41FA5}">
                      <a16:colId xmlns:a16="http://schemas.microsoft.com/office/drawing/2014/main" val="4165497350"/>
                    </a:ext>
                  </a:extLst>
                </a:gridCol>
                <a:gridCol w="774637">
                  <a:extLst>
                    <a:ext uri="{9D8B030D-6E8A-4147-A177-3AD203B41FA5}">
                      <a16:colId xmlns:a16="http://schemas.microsoft.com/office/drawing/2014/main" val="2518256260"/>
                    </a:ext>
                  </a:extLst>
                </a:gridCol>
              </a:tblGrid>
              <a:tr h="334258"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Sentences</a:t>
                      </a:r>
                      <a:endParaRPr lang="tr-TR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  <a:endParaRPr lang="tr-TR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65701"/>
                  </a:ext>
                </a:extLst>
              </a:tr>
              <a:tr h="334258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Wow... Loved this place.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965654"/>
                  </a:ext>
                </a:extLst>
              </a:tr>
              <a:tr h="334258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Crust is not good.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62222"/>
                  </a:ext>
                </a:extLst>
              </a:tr>
              <a:tr h="334258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tasty and the texture was just nasty.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968362"/>
                  </a:ext>
                </a:extLst>
              </a:tr>
              <a:tr h="334258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Stopped by during the late May bank holiday off Rick Steve recommendation and loved it.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74913"/>
                  </a:ext>
                </a:extLst>
              </a:tr>
              <a:tr h="334258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 there is no way for me to plug it in here in the US unless I go by a converter.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373248"/>
                  </a:ext>
                </a:extLst>
              </a:tr>
              <a:tr h="334258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case, Excellent value.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91668"/>
                  </a:ext>
                </a:extLst>
              </a:tr>
              <a:tr h="334258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Tied to charger for conversations lasting more than 45 minutes.MAJOR PROBLEMS!!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348530"/>
                  </a:ext>
                </a:extLst>
              </a:tr>
              <a:tr h="334258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IMDB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bit predictable.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741168"/>
                  </a:ext>
                </a:extLst>
              </a:tr>
              <a:tr h="334258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IMDB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Loved the casting of Jimmy Buffet as the science teacher.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840858"/>
                  </a:ext>
                </a:extLst>
              </a:tr>
              <a:tr h="334258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IMDB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those baby owls were adorable.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3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3792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ğitim Adı">
  <a:themeElements>
    <a:clrScheme name="Miuul Renk Paleti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2" id="{888531EB-B80A-DC4E-87AD-AD8478769648}" vid="{6D0E7461-0100-8046-8FFF-5C1D91E67DD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Adı</Template>
  <TotalTime>2839</TotalTime>
  <Words>204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Chromatica</vt:lpstr>
      <vt:lpstr>Chromatica Black</vt:lpstr>
      <vt:lpstr>Chromatica Medium</vt:lpstr>
      <vt:lpstr>Helvetica Neue</vt:lpstr>
      <vt:lpstr>Helvetica Neue Medium</vt:lpstr>
      <vt:lpstr>Eğitim Adı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Bilimciler için Python Programlama</dc:title>
  <dc:creator>oytun@miuul.com</dc:creator>
  <cp:lastModifiedBy>BURAK POLATER</cp:lastModifiedBy>
  <cp:revision>12</cp:revision>
  <dcterms:created xsi:type="dcterms:W3CDTF">2021-05-22T14:24:12Z</dcterms:created>
  <dcterms:modified xsi:type="dcterms:W3CDTF">2022-04-25T14:11:36Z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a730c201-fc1f-4637-b6d1-44d31152ceb0</vt:lpwstr>
  </property>
  <property fmtid="{D5CDD505-2E9C-101B-9397-08002B2CF9AE}" pid="3" name="TURKCELLCLASSIFICATION">
    <vt:lpwstr>TURKCELL DAHİLİ</vt:lpwstr>
  </property>
</Properties>
</file>