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630A8-F723-48F1-B27A-F01AD629B0F4}" type="datetimeFigureOut">
              <a:rPr lang="en-US" smtClean="0"/>
              <a:t>10/20/2021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5E726-5C48-4453-A160-EEBC255F0159}" type="slidenum">
              <a:rPr lang="en-US" smtClean="0"/>
              <a:t>‹#›</a:t>
            </a:fld>
            <a:endParaRPr lang="en-US"/>
          </a:p>
        </p:txBody>
      </p:sp>
    </p:spTree>
    <p:extLst>
      <p:ext uri="{BB962C8B-B14F-4D97-AF65-F5344CB8AC3E}">
        <p14:creationId xmlns:p14="http://schemas.microsoft.com/office/powerpoint/2010/main" val="292102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https://youtu.be/xWBP4lzkoyM</a:t>
            </a:r>
            <a:endParaRPr lang="en-US" dirty="0"/>
          </a:p>
        </p:txBody>
      </p:sp>
      <p:sp>
        <p:nvSpPr>
          <p:cNvPr id="4" name="Slide Number Placeholder 3"/>
          <p:cNvSpPr>
            <a:spLocks noGrp="1"/>
          </p:cNvSpPr>
          <p:nvPr>
            <p:ph type="sldNum" sz="quarter" idx="10"/>
          </p:nvPr>
        </p:nvSpPr>
        <p:spPr/>
        <p:txBody>
          <a:bodyPr/>
          <a:lstStyle/>
          <a:p>
            <a:fld id="{4DC5E726-5C48-4453-A160-EEBC255F0159}" type="slidenum">
              <a:rPr lang="en-US" smtClean="0"/>
              <a:t>2</a:t>
            </a:fld>
            <a:endParaRPr lang="en-US"/>
          </a:p>
        </p:txBody>
      </p:sp>
    </p:spTree>
    <p:extLst>
      <p:ext uri="{BB962C8B-B14F-4D97-AF65-F5344CB8AC3E}">
        <p14:creationId xmlns:p14="http://schemas.microsoft.com/office/powerpoint/2010/main" val="4225770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https://youtu.be/OGzPmgsI-pQ</a:t>
            </a:r>
            <a:endParaRPr lang="en-US" dirty="0"/>
          </a:p>
        </p:txBody>
      </p:sp>
      <p:sp>
        <p:nvSpPr>
          <p:cNvPr id="4" name="Slide Number Placeholder 3"/>
          <p:cNvSpPr>
            <a:spLocks noGrp="1"/>
          </p:cNvSpPr>
          <p:nvPr>
            <p:ph type="sldNum" sz="quarter" idx="10"/>
          </p:nvPr>
        </p:nvSpPr>
        <p:spPr/>
        <p:txBody>
          <a:bodyPr/>
          <a:lstStyle/>
          <a:p>
            <a:fld id="{4DC5E726-5C48-4453-A160-EEBC255F0159}" type="slidenum">
              <a:rPr lang="en-US" smtClean="0"/>
              <a:t>3</a:t>
            </a:fld>
            <a:endParaRPr lang="en-US"/>
          </a:p>
        </p:txBody>
      </p:sp>
    </p:spTree>
    <p:extLst>
      <p:ext uri="{BB962C8B-B14F-4D97-AF65-F5344CB8AC3E}">
        <p14:creationId xmlns:p14="http://schemas.microsoft.com/office/powerpoint/2010/main" val="3193480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https://youtu.be/SHcPqUe2GZM</a:t>
            </a:r>
            <a:endParaRPr lang="en-US" dirty="0"/>
          </a:p>
        </p:txBody>
      </p:sp>
      <p:sp>
        <p:nvSpPr>
          <p:cNvPr id="4" name="Slide Number Placeholder 3"/>
          <p:cNvSpPr>
            <a:spLocks noGrp="1"/>
          </p:cNvSpPr>
          <p:nvPr>
            <p:ph type="sldNum" sz="quarter" idx="10"/>
          </p:nvPr>
        </p:nvSpPr>
        <p:spPr/>
        <p:txBody>
          <a:bodyPr/>
          <a:lstStyle/>
          <a:p>
            <a:fld id="{4DC5E726-5C48-4453-A160-EEBC255F0159}" type="slidenum">
              <a:rPr lang="en-US" smtClean="0"/>
              <a:t>4</a:t>
            </a:fld>
            <a:endParaRPr lang="en-US"/>
          </a:p>
        </p:txBody>
      </p:sp>
    </p:spTree>
    <p:extLst>
      <p:ext uri="{BB962C8B-B14F-4D97-AF65-F5344CB8AC3E}">
        <p14:creationId xmlns:p14="http://schemas.microsoft.com/office/powerpoint/2010/main" val="2652766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https://youtu.be/JSceec-wEyw</a:t>
            </a:r>
            <a:endParaRPr lang="en-US" dirty="0"/>
          </a:p>
        </p:txBody>
      </p:sp>
      <p:sp>
        <p:nvSpPr>
          <p:cNvPr id="4" name="Slide Number Placeholder 3"/>
          <p:cNvSpPr>
            <a:spLocks noGrp="1"/>
          </p:cNvSpPr>
          <p:nvPr>
            <p:ph type="sldNum" sz="quarter" idx="10"/>
          </p:nvPr>
        </p:nvSpPr>
        <p:spPr/>
        <p:txBody>
          <a:bodyPr/>
          <a:lstStyle/>
          <a:p>
            <a:fld id="{4DC5E726-5C48-4453-A160-EEBC255F0159}" type="slidenum">
              <a:rPr lang="en-US" smtClean="0"/>
              <a:t>5</a:t>
            </a:fld>
            <a:endParaRPr lang="en-US"/>
          </a:p>
        </p:txBody>
      </p:sp>
    </p:spTree>
    <p:extLst>
      <p:ext uri="{BB962C8B-B14F-4D97-AF65-F5344CB8AC3E}">
        <p14:creationId xmlns:p14="http://schemas.microsoft.com/office/powerpoint/2010/main" val="3261439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https://youtu.be/PgBzjlCcFvc</a:t>
            </a:r>
            <a:endParaRPr lang="en-US" dirty="0"/>
          </a:p>
        </p:txBody>
      </p:sp>
      <p:sp>
        <p:nvSpPr>
          <p:cNvPr id="4" name="Slide Number Placeholder 3"/>
          <p:cNvSpPr>
            <a:spLocks noGrp="1"/>
          </p:cNvSpPr>
          <p:nvPr>
            <p:ph type="sldNum" sz="quarter" idx="10"/>
          </p:nvPr>
        </p:nvSpPr>
        <p:spPr/>
        <p:txBody>
          <a:bodyPr/>
          <a:lstStyle/>
          <a:p>
            <a:fld id="{4DC5E726-5C48-4453-A160-EEBC255F0159}" type="slidenum">
              <a:rPr lang="en-US" smtClean="0"/>
              <a:t>6</a:t>
            </a:fld>
            <a:endParaRPr lang="en-US"/>
          </a:p>
        </p:txBody>
      </p:sp>
    </p:spTree>
    <p:extLst>
      <p:ext uri="{BB962C8B-B14F-4D97-AF65-F5344CB8AC3E}">
        <p14:creationId xmlns:p14="http://schemas.microsoft.com/office/powerpoint/2010/main" val="346913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98FE1F-A31D-422E-B101-6A095BAB28A0}"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06B07-04EB-472B-8DBB-CE8EB3EEE9C0}" type="slidenum">
              <a:rPr lang="en-US" smtClean="0"/>
              <a:t>‹#›</a:t>
            </a:fld>
            <a:endParaRPr lang="en-US"/>
          </a:p>
        </p:txBody>
      </p:sp>
    </p:spTree>
    <p:extLst>
      <p:ext uri="{BB962C8B-B14F-4D97-AF65-F5344CB8AC3E}">
        <p14:creationId xmlns:p14="http://schemas.microsoft.com/office/powerpoint/2010/main" val="2544493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8FE1F-A31D-422E-B101-6A095BAB28A0}"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06B07-04EB-472B-8DBB-CE8EB3EEE9C0}" type="slidenum">
              <a:rPr lang="en-US" smtClean="0"/>
              <a:t>‹#›</a:t>
            </a:fld>
            <a:endParaRPr lang="en-US"/>
          </a:p>
        </p:txBody>
      </p:sp>
    </p:spTree>
    <p:extLst>
      <p:ext uri="{BB962C8B-B14F-4D97-AF65-F5344CB8AC3E}">
        <p14:creationId xmlns:p14="http://schemas.microsoft.com/office/powerpoint/2010/main" val="306907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8FE1F-A31D-422E-B101-6A095BAB28A0}"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06B07-04EB-472B-8DBB-CE8EB3EEE9C0}" type="slidenum">
              <a:rPr lang="en-US" smtClean="0"/>
              <a:t>‹#›</a:t>
            </a:fld>
            <a:endParaRPr lang="en-US"/>
          </a:p>
        </p:txBody>
      </p:sp>
    </p:spTree>
    <p:extLst>
      <p:ext uri="{BB962C8B-B14F-4D97-AF65-F5344CB8AC3E}">
        <p14:creationId xmlns:p14="http://schemas.microsoft.com/office/powerpoint/2010/main" val="273551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8FE1F-A31D-422E-B101-6A095BAB28A0}"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06B07-04EB-472B-8DBB-CE8EB3EEE9C0}" type="slidenum">
              <a:rPr lang="en-US" smtClean="0"/>
              <a:t>‹#›</a:t>
            </a:fld>
            <a:endParaRPr lang="en-US"/>
          </a:p>
        </p:txBody>
      </p:sp>
    </p:spTree>
    <p:extLst>
      <p:ext uri="{BB962C8B-B14F-4D97-AF65-F5344CB8AC3E}">
        <p14:creationId xmlns:p14="http://schemas.microsoft.com/office/powerpoint/2010/main" val="92211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98FE1F-A31D-422E-B101-6A095BAB28A0}" type="datetimeFigureOut">
              <a:rPr lang="en-US" smtClean="0"/>
              <a:t>10/20/2021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06B07-04EB-472B-8DBB-CE8EB3EEE9C0}" type="slidenum">
              <a:rPr lang="en-US" smtClean="0"/>
              <a:t>‹#›</a:t>
            </a:fld>
            <a:endParaRPr lang="en-US"/>
          </a:p>
        </p:txBody>
      </p:sp>
    </p:spTree>
    <p:extLst>
      <p:ext uri="{BB962C8B-B14F-4D97-AF65-F5344CB8AC3E}">
        <p14:creationId xmlns:p14="http://schemas.microsoft.com/office/powerpoint/2010/main" val="261366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98FE1F-A31D-422E-B101-6A095BAB28A0}"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06B07-04EB-472B-8DBB-CE8EB3EEE9C0}" type="slidenum">
              <a:rPr lang="en-US" smtClean="0"/>
              <a:t>‹#›</a:t>
            </a:fld>
            <a:endParaRPr lang="en-US"/>
          </a:p>
        </p:txBody>
      </p:sp>
    </p:spTree>
    <p:extLst>
      <p:ext uri="{BB962C8B-B14F-4D97-AF65-F5344CB8AC3E}">
        <p14:creationId xmlns:p14="http://schemas.microsoft.com/office/powerpoint/2010/main" val="25225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98FE1F-A31D-422E-B101-6A095BAB28A0}" type="datetimeFigureOut">
              <a:rPr lang="en-US" smtClean="0"/>
              <a:t>10/20/2021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06B07-04EB-472B-8DBB-CE8EB3EEE9C0}" type="slidenum">
              <a:rPr lang="en-US" smtClean="0"/>
              <a:t>‹#›</a:t>
            </a:fld>
            <a:endParaRPr lang="en-US"/>
          </a:p>
        </p:txBody>
      </p:sp>
    </p:spTree>
    <p:extLst>
      <p:ext uri="{BB962C8B-B14F-4D97-AF65-F5344CB8AC3E}">
        <p14:creationId xmlns:p14="http://schemas.microsoft.com/office/powerpoint/2010/main" val="344614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98FE1F-A31D-422E-B101-6A095BAB28A0}" type="datetimeFigureOut">
              <a:rPr lang="en-US" smtClean="0"/>
              <a:t>10/20/2021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06B07-04EB-472B-8DBB-CE8EB3EEE9C0}" type="slidenum">
              <a:rPr lang="en-US" smtClean="0"/>
              <a:t>‹#›</a:t>
            </a:fld>
            <a:endParaRPr lang="en-US"/>
          </a:p>
        </p:txBody>
      </p:sp>
    </p:spTree>
    <p:extLst>
      <p:ext uri="{BB962C8B-B14F-4D97-AF65-F5344CB8AC3E}">
        <p14:creationId xmlns:p14="http://schemas.microsoft.com/office/powerpoint/2010/main" val="111595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8FE1F-A31D-422E-B101-6A095BAB28A0}" type="datetimeFigureOut">
              <a:rPr lang="en-US" smtClean="0"/>
              <a:t>10/20/2021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06B07-04EB-472B-8DBB-CE8EB3EEE9C0}" type="slidenum">
              <a:rPr lang="en-US" smtClean="0"/>
              <a:t>‹#›</a:t>
            </a:fld>
            <a:endParaRPr lang="en-US"/>
          </a:p>
        </p:txBody>
      </p:sp>
    </p:spTree>
    <p:extLst>
      <p:ext uri="{BB962C8B-B14F-4D97-AF65-F5344CB8AC3E}">
        <p14:creationId xmlns:p14="http://schemas.microsoft.com/office/powerpoint/2010/main" val="404064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8FE1F-A31D-422E-B101-6A095BAB28A0}"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06B07-04EB-472B-8DBB-CE8EB3EEE9C0}" type="slidenum">
              <a:rPr lang="en-US" smtClean="0"/>
              <a:t>‹#›</a:t>
            </a:fld>
            <a:endParaRPr lang="en-US"/>
          </a:p>
        </p:txBody>
      </p:sp>
    </p:spTree>
    <p:extLst>
      <p:ext uri="{BB962C8B-B14F-4D97-AF65-F5344CB8AC3E}">
        <p14:creationId xmlns:p14="http://schemas.microsoft.com/office/powerpoint/2010/main" val="4222891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8FE1F-A31D-422E-B101-6A095BAB28A0}" type="datetimeFigureOut">
              <a:rPr lang="en-US" smtClean="0"/>
              <a:t>10/20/2021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06B07-04EB-472B-8DBB-CE8EB3EEE9C0}" type="slidenum">
              <a:rPr lang="en-US" smtClean="0"/>
              <a:t>‹#›</a:t>
            </a:fld>
            <a:endParaRPr lang="en-US"/>
          </a:p>
        </p:txBody>
      </p:sp>
    </p:spTree>
    <p:extLst>
      <p:ext uri="{BB962C8B-B14F-4D97-AF65-F5344CB8AC3E}">
        <p14:creationId xmlns:p14="http://schemas.microsoft.com/office/powerpoint/2010/main" val="2140533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8FE1F-A31D-422E-B101-6A095BAB28A0}" type="datetimeFigureOut">
              <a:rPr lang="en-US" smtClean="0"/>
              <a:t>10/20/2021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06B07-04EB-472B-8DBB-CE8EB3EEE9C0}" type="slidenum">
              <a:rPr lang="en-US" smtClean="0"/>
              <a:t>‹#›</a:t>
            </a:fld>
            <a:endParaRPr lang="en-US"/>
          </a:p>
        </p:txBody>
      </p:sp>
    </p:spTree>
    <p:extLst>
      <p:ext uri="{BB962C8B-B14F-4D97-AF65-F5344CB8AC3E}">
        <p14:creationId xmlns:p14="http://schemas.microsoft.com/office/powerpoint/2010/main" val="93630581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8186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045" y="156755"/>
            <a:ext cx="3030583" cy="523220"/>
          </a:xfrm>
          <a:prstGeom prst="rect">
            <a:avLst/>
          </a:prstGeom>
          <a:noFill/>
        </p:spPr>
        <p:txBody>
          <a:bodyPr wrap="square" rtlCol="0">
            <a:spAutoFit/>
          </a:bodyPr>
          <a:lstStyle/>
          <a:p>
            <a:r>
              <a:rPr lang="en-US" sz="2800" b="1" i="1" dirty="0" smtClean="0"/>
              <a:t>SELECTION SORT </a:t>
            </a:r>
            <a:endParaRPr lang="en-US" sz="2800" b="1" i="1" dirty="0"/>
          </a:p>
        </p:txBody>
      </p:sp>
      <p:sp>
        <p:nvSpPr>
          <p:cNvPr id="5" name="TextBox 4"/>
          <p:cNvSpPr txBox="1"/>
          <p:nvPr/>
        </p:nvSpPr>
        <p:spPr>
          <a:xfrm>
            <a:off x="148046" y="588632"/>
            <a:ext cx="9771018" cy="923330"/>
          </a:xfrm>
          <a:prstGeom prst="rect">
            <a:avLst/>
          </a:prstGeom>
          <a:noFill/>
        </p:spPr>
        <p:txBody>
          <a:bodyPr wrap="square" rtlCol="0">
            <a:spAutoFit/>
          </a:bodyPr>
          <a:lstStyle/>
          <a:p>
            <a:r>
              <a:rPr lang="en-US" dirty="0" smtClean="0"/>
              <a:t>The selection sort algorithm sorts an array by repeatedly finding the minimum element ascending order from unsorted part and putting it at the beginning</a:t>
            </a:r>
          </a:p>
          <a:p>
            <a:r>
              <a:rPr lang="en-US" b="1" dirty="0" smtClean="0"/>
              <a:t>Time Complexity: O(n2) as there are two nested loops</a:t>
            </a:r>
            <a:r>
              <a:rPr lang="en-US" dirty="0" smtClean="0"/>
              <a:t>.</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753" t="32635" r="70656" b="22848"/>
          <a:stretch/>
        </p:blipFill>
        <p:spPr>
          <a:xfrm>
            <a:off x="294834" y="1683241"/>
            <a:ext cx="4570733" cy="485166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83089" y="0"/>
            <a:ext cx="2408614" cy="6858000"/>
          </a:xfrm>
          <a:prstGeom prst="rect">
            <a:avLst/>
          </a:prstGeom>
        </p:spPr>
      </p:pic>
    </p:spTree>
    <p:extLst>
      <p:ext uri="{BB962C8B-B14F-4D97-AF65-F5344CB8AC3E}">
        <p14:creationId xmlns:p14="http://schemas.microsoft.com/office/powerpoint/2010/main" val="238561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045" y="156755"/>
            <a:ext cx="3030583" cy="523220"/>
          </a:xfrm>
          <a:prstGeom prst="rect">
            <a:avLst/>
          </a:prstGeom>
          <a:noFill/>
        </p:spPr>
        <p:txBody>
          <a:bodyPr wrap="square" rtlCol="0">
            <a:spAutoFit/>
          </a:bodyPr>
          <a:lstStyle/>
          <a:p>
            <a:pPr fontAlgn="base"/>
            <a:r>
              <a:rPr lang="en-US" sz="2800" b="1" i="1" dirty="0" smtClean="0"/>
              <a:t>INSERTION SORT</a:t>
            </a:r>
            <a:endParaRPr lang="en-US" sz="2800" b="1" i="1" dirty="0"/>
          </a:p>
        </p:txBody>
      </p:sp>
      <p:sp>
        <p:nvSpPr>
          <p:cNvPr id="5" name="TextBox 4"/>
          <p:cNvSpPr txBox="1"/>
          <p:nvPr/>
        </p:nvSpPr>
        <p:spPr>
          <a:xfrm>
            <a:off x="148046" y="588632"/>
            <a:ext cx="9771018" cy="1754326"/>
          </a:xfrm>
          <a:prstGeom prst="rect">
            <a:avLst/>
          </a:prstGeom>
          <a:noFill/>
        </p:spPr>
        <p:txBody>
          <a:bodyPr wrap="square" rtlCol="0">
            <a:spAutoFit/>
          </a:bodyPr>
          <a:lstStyle/>
          <a:p>
            <a:r>
              <a:rPr lang="en-US" dirty="0"/>
              <a:t>To sort an array of size n in ascending order: </a:t>
            </a:r>
            <a:r>
              <a:rPr lang="en-US" dirty="0" smtClean="0"/>
              <a:t/>
            </a:r>
            <a:br>
              <a:rPr lang="en-US" dirty="0" smtClean="0"/>
            </a:br>
            <a:r>
              <a:rPr lang="en-US" dirty="0"/>
              <a:t>1: Iterate from </a:t>
            </a:r>
            <a:r>
              <a:rPr lang="en-US" dirty="0" err="1"/>
              <a:t>arr</a:t>
            </a:r>
            <a:r>
              <a:rPr lang="en-US" dirty="0"/>
              <a:t>[1] to </a:t>
            </a:r>
            <a:r>
              <a:rPr lang="en-US" dirty="0" err="1"/>
              <a:t>arr</a:t>
            </a:r>
            <a:r>
              <a:rPr lang="en-US" dirty="0"/>
              <a:t>[n] over the array. </a:t>
            </a:r>
            <a:r>
              <a:rPr lang="en-US" dirty="0" smtClean="0"/>
              <a:t/>
            </a:r>
            <a:br>
              <a:rPr lang="en-US" dirty="0" smtClean="0"/>
            </a:br>
            <a:r>
              <a:rPr lang="en-US" dirty="0"/>
              <a:t>2: Compare the current element (key) to its predecessor. </a:t>
            </a:r>
            <a:r>
              <a:rPr lang="en-US" dirty="0" smtClean="0"/>
              <a:t/>
            </a:r>
            <a:br>
              <a:rPr lang="en-US" dirty="0" smtClean="0"/>
            </a:br>
            <a:r>
              <a:rPr lang="en-US" dirty="0"/>
              <a:t>3: If the key element is smaller than its predecessor, compare it to the elements before. Move the greater elements one position up to make space for the swapped element</a:t>
            </a:r>
            <a:r>
              <a:rPr lang="en-US" dirty="0" smtClean="0"/>
              <a:t>.</a:t>
            </a:r>
          </a:p>
          <a:p>
            <a:r>
              <a:rPr lang="en-US" b="1" dirty="0"/>
              <a:t>Time Complexity:</a:t>
            </a:r>
            <a:r>
              <a:rPr lang="en-US" dirty="0"/>
              <a:t> O(n^2)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42958"/>
            <a:ext cx="3439005" cy="4191585"/>
          </a:xfrm>
          <a:prstGeom prst="rect">
            <a:avLst/>
          </a:prstGeom>
        </p:spPr>
      </p:pic>
      <p:sp>
        <p:nvSpPr>
          <p:cNvPr id="7" name="TextBox 6"/>
          <p:cNvSpPr txBox="1"/>
          <p:nvPr/>
        </p:nvSpPr>
        <p:spPr>
          <a:xfrm>
            <a:off x="3439005" y="3838586"/>
            <a:ext cx="8168640" cy="1200329"/>
          </a:xfrm>
          <a:prstGeom prst="rect">
            <a:avLst/>
          </a:prstGeom>
          <a:noFill/>
        </p:spPr>
        <p:txBody>
          <a:bodyPr wrap="square" rtlCol="0">
            <a:spAutoFit/>
          </a:bodyPr>
          <a:lstStyle/>
          <a:p>
            <a:r>
              <a:rPr lang="en-US" b="1" dirty="0"/>
              <a:t>Uses:</a:t>
            </a:r>
            <a:r>
              <a:rPr lang="en-US" dirty="0"/>
              <a:t> Insertion sort is used when number of elements is small. It can also be useful when input array is almost sorted, only few elements are misplaced in complete big array</a:t>
            </a:r>
            <a:r>
              <a:rPr lang="en-US" dirty="0" smtClean="0"/>
              <a:t>.</a:t>
            </a:r>
          </a:p>
          <a:p>
            <a:endParaRPr lang="en-US" dirty="0"/>
          </a:p>
        </p:txBody>
      </p:sp>
    </p:spTree>
    <p:extLst>
      <p:ext uri="{BB962C8B-B14F-4D97-AF65-F5344CB8AC3E}">
        <p14:creationId xmlns:p14="http://schemas.microsoft.com/office/powerpoint/2010/main" val="278836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045" y="156755"/>
            <a:ext cx="3030583" cy="523220"/>
          </a:xfrm>
          <a:prstGeom prst="rect">
            <a:avLst/>
          </a:prstGeom>
          <a:noFill/>
        </p:spPr>
        <p:txBody>
          <a:bodyPr wrap="square" rtlCol="0">
            <a:spAutoFit/>
          </a:bodyPr>
          <a:lstStyle/>
          <a:p>
            <a:r>
              <a:rPr lang="en-US" sz="2800" b="1" i="1" dirty="0" smtClean="0"/>
              <a:t>SHELL SORT</a:t>
            </a:r>
            <a:endParaRPr lang="en-US" sz="2800" b="1" i="1" dirty="0"/>
          </a:p>
        </p:txBody>
      </p:sp>
      <p:sp>
        <p:nvSpPr>
          <p:cNvPr id="5" name="TextBox 4"/>
          <p:cNvSpPr txBox="1"/>
          <p:nvPr/>
        </p:nvSpPr>
        <p:spPr>
          <a:xfrm>
            <a:off x="148046" y="588632"/>
            <a:ext cx="9771018" cy="2308324"/>
          </a:xfrm>
          <a:prstGeom prst="rect">
            <a:avLst/>
          </a:prstGeom>
          <a:noFill/>
        </p:spPr>
        <p:txBody>
          <a:bodyPr wrap="square" rtlCol="0">
            <a:spAutoFit/>
          </a:bodyPr>
          <a:lstStyle/>
          <a:p>
            <a:r>
              <a:rPr lang="en-US" dirty="0" smtClean="0"/>
              <a:t>ShellSort is mainly a variation of Insertion Sort. In insertion sort, we move elements only one position ahead. When an element has to be moved far ahead, many movements are involved. The idea of </a:t>
            </a:r>
            <a:r>
              <a:rPr lang="en-US" dirty="0" err="1" smtClean="0"/>
              <a:t>shellSort</a:t>
            </a:r>
            <a:r>
              <a:rPr lang="en-US" dirty="0" smtClean="0"/>
              <a:t> is to allow exchange of far items. In </a:t>
            </a:r>
            <a:r>
              <a:rPr lang="en-US" dirty="0" err="1" smtClean="0"/>
              <a:t>shellSort</a:t>
            </a:r>
            <a:r>
              <a:rPr lang="en-US" dirty="0" smtClean="0"/>
              <a:t>, we make the array h-sorted for a large value of h. We keep reducing the value of h until it becomes 1. An array is said to be h-sorted if all </a:t>
            </a:r>
            <a:r>
              <a:rPr lang="en-US" dirty="0" err="1" smtClean="0"/>
              <a:t>sublists</a:t>
            </a:r>
            <a:r>
              <a:rPr lang="en-US" dirty="0" smtClean="0"/>
              <a:t> of every </a:t>
            </a:r>
            <a:r>
              <a:rPr lang="en-US" dirty="0" err="1" smtClean="0"/>
              <a:t>h’th</a:t>
            </a:r>
            <a:r>
              <a:rPr lang="en-US" dirty="0" smtClean="0"/>
              <a:t> element is sorted.</a:t>
            </a:r>
          </a:p>
          <a:p>
            <a:r>
              <a:rPr lang="en-US" b="1" dirty="0" smtClean="0"/>
              <a:t>Time Complexity: Time complexity of above implementation of </a:t>
            </a:r>
            <a:r>
              <a:rPr lang="en-US" b="1" dirty="0" err="1" smtClean="0"/>
              <a:t>shellsort</a:t>
            </a:r>
            <a:r>
              <a:rPr lang="en-US" b="1" dirty="0" smtClean="0"/>
              <a:t> is O(n2). </a:t>
            </a:r>
          </a:p>
          <a:p>
            <a:r>
              <a:rPr lang="en-US" dirty="0" smtClean="0"/>
              <a:t>In the above implementation gap is reduce by half in every iteration. There are many other ways to reduce gap which lead to better time complexity.</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46" y="2896956"/>
            <a:ext cx="6715412" cy="396104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5886" y="2896956"/>
            <a:ext cx="4250981" cy="3141167"/>
          </a:xfrm>
          <a:prstGeom prst="rect">
            <a:avLst/>
          </a:prstGeom>
        </p:spPr>
      </p:pic>
    </p:spTree>
    <p:extLst>
      <p:ext uri="{BB962C8B-B14F-4D97-AF65-F5344CB8AC3E}">
        <p14:creationId xmlns:p14="http://schemas.microsoft.com/office/powerpoint/2010/main" val="379828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045" y="156755"/>
            <a:ext cx="3030583" cy="523220"/>
          </a:xfrm>
          <a:prstGeom prst="rect">
            <a:avLst/>
          </a:prstGeom>
          <a:noFill/>
        </p:spPr>
        <p:txBody>
          <a:bodyPr wrap="square" rtlCol="0">
            <a:spAutoFit/>
          </a:bodyPr>
          <a:lstStyle/>
          <a:p>
            <a:r>
              <a:rPr lang="en-US" sz="2800" b="1" i="1" dirty="0" smtClean="0"/>
              <a:t>MERGE SORT</a:t>
            </a:r>
            <a:endParaRPr lang="en-US" sz="2800" b="1" i="1" dirty="0"/>
          </a:p>
        </p:txBody>
      </p:sp>
      <p:sp>
        <p:nvSpPr>
          <p:cNvPr id="5" name="TextBox 4"/>
          <p:cNvSpPr txBox="1"/>
          <p:nvPr/>
        </p:nvSpPr>
        <p:spPr>
          <a:xfrm>
            <a:off x="148044" y="579923"/>
            <a:ext cx="12043955" cy="3139321"/>
          </a:xfrm>
          <a:prstGeom prst="rect">
            <a:avLst/>
          </a:prstGeom>
          <a:noFill/>
        </p:spPr>
        <p:txBody>
          <a:bodyPr wrap="square" rtlCol="0">
            <a:spAutoFit/>
          </a:bodyPr>
          <a:lstStyle/>
          <a:p>
            <a:r>
              <a:rPr lang="en-US" dirty="0" smtClean="0"/>
              <a:t>Merge Sort is a Divide and Conquer algorithm. It divides the input array into two halves, calls itself for the two halves, and then merges the two sorted halves. The merge() function is used for merging two halves. The merge(</a:t>
            </a:r>
            <a:r>
              <a:rPr lang="en-US" dirty="0" err="1" smtClean="0"/>
              <a:t>arr</a:t>
            </a:r>
            <a:r>
              <a:rPr lang="en-US" dirty="0" smtClean="0"/>
              <a:t>, l, m, r) is a key process that assumes that </a:t>
            </a:r>
            <a:r>
              <a:rPr lang="en-US" dirty="0" err="1" smtClean="0"/>
              <a:t>arr</a:t>
            </a:r>
            <a:r>
              <a:rPr lang="en-US" dirty="0" smtClean="0"/>
              <a:t>[</a:t>
            </a:r>
            <a:r>
              <a:rPr lang="en-US" dirty="0" err="1" smtClean="0"/>
              <a:t>l..m</a:t>
            </a:r>
            <a:r>
              <a:rPr lang="en-US" dirty="0" smtClean="0"/>
              <a:t>] and </a:t>
            </a:r>
            <a:r>
              <a:rPr lang="en-US" dirty="0" err="1" smtClean="0"/>
              <a:t>arr</a:t>
            </a:r>
            <a:r>
              <a:rPr lang="en-US" dirty="0" smtClean="0"/>
              <a:t>[m+1..r] are sorted and merges the two sorted sub-arrays into one.</a:t>
            </a:r>
          </a:p>
          <a:p>
            <a:r>
              <a:rPr lang="en-US" b="1" dirty="0"/>
              <a:t>Time Complexity:</a:t>
            </a:r>
            <a:r>
              <a:rPr lang="en-US" dirty="0"/>
              <a:t> Sorting arrays on different machines. Merge Sort is a recursive algorithm and time complexity can be expressed as following recurrence relation. </a:t>
            </a:r>
            <a:r>
              <a:rPr lang="en-US" dirty="0" smtClean="0"/>
              <a:t/>
            </a:r>
            <a:br>
              <a:rPr lang="en-US" dirty="0" smtClean="0"/>
            </a:br>
            <a:r>
              <a:rPr lang="en-US" dirty="0"/>
              <a:t>T(n) = 2T(n/2) + θ(n</a:t>
            </a:r>
            <a:r>
              <a:rPr lang="en-US" dirty="0" smtClean="0"/>
              <a:t>)</a:t>
            </a:r>
          </a:p>
          <a:p>
            <a:pPr fontAlgn="base"/>
            <a:r>
              <a:rPr lang="en-US" dirty="0" smtClean="0"/>
              <a:t>- Slower </a:t>
            </a:r>
            <a:r>
              <a:rPr lang="en-US" dirty="0"/>
              <a:t>comparative to the other sort algorithms for smaller tasks.</a:t>
            </a:r>
          </a:p>
          <a:p>
            <a:pPr marL="285750" indent="-285750" fontAlgn="base">
              <a:buFontTx/>
              <a:buChar char="-"/>
            </a:pPr>
            <a:r>
              <a:rPr lang="en-US" dirty="0" smtClean="0"/>
              <a:t>Merge </a:t>
            </a:r>
            <a:r>
              <a:rPr lang="en-US" dirty="0"/>
              <a:t>sort algorithm requires an additional memory space </a:t>
            </a:r>
          </a:p>
          <a:p>
            <a:pPr fontAlgn="base"/>
            <a:r>
              <a:rPr lang="en-US" dirty="0" smtClean="0"/>
              <a:t>      of </a:t>
            </a:r>
            <a:r>
              <a:rPr lang="en-US" dirty="0"/>
              <a:t>0(n) for the temporary array.</a:t>
            </a:r>
          </a:p>
          <a:p>
            <a:pPr fontAlgn="base"/>
            <a:r>
              <a:rPr lang="en-US" dirty="0" smtClean="0"/>
              <a:t>- It </a:t>
            </a:r>
            <a:r>
              <a:rPr lang="en-US" dirty="0"/>
              <a:t>goes through the whole process even if the array is sorted.</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500" y="1863633"/>
            <a:ext cx="5060793" cy="4872446"/>
          </a:xfrm>
          <a:prstGeom prst="rect">
            <a:avLst/>
          </a:prstGeom>
        </p:spPr>
      </p:pic>
    </p:spTree>
    <p:extLst>
      <p:ext uri="{BB962C8B-B14F-4D97-AF65-F5344CB8AC3E}">
        <p14:creationId xmlns:p14="http://schemas.microsoft.com/office/powerpoint/2010/main" val="169187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045" y="156755"/>
            <a:ext cx="3030583" cy="523220"/>
          </a:xfrm>
          <a:prstGeom prst="rect">
            <a:avLst/>
          </a:prstGeom>
          <a:noFill/>
        </p:spPr>
        <p:txBody>
          <a:bodyPr wrap="square" rtlCol="0">
            <a:spAutoFit/>
          </a:bodyPr>
          <a:lstStyle/>
          <a:p>
            <a:r>
              <a:rPr lang="en-US" sz="2800" b="1" i="1" dirty="0" smtClean="0"/>
              <a:t>QUICKSORT</a:t>
            </a:r>
            <a:endParaRPr lang="en-US" sz="2800" b="1" i="1" dirty="0"/>
          </a:p>
        </p:txBody>
      </p:sp>
      <p:sp>
        <p:nvSpPr>
          <p:cNvPr id="5" name="TextBox 4"/>
          <p:cNvSpPr txBox="1"/>
          <p:nvPr/>
        </p:nvSpPr>
        <p:spPr>
          <a:xfrm>
            <a:off x="148044" y="579923"/>
            <a:ext cx="12043955" cy="1477328"/>
          </a:xfrm>
          <a:prstGeom prst="rect">
            <a:avLst/>
          </a:prstGeom>
          <a:noFill/>
        </p:spPr>
        <p:txBody>
          <a:bodyPr wrap="square" rtlCol="0">
            <a:spAutoFit/>
          </a:bodyPr>
          <a:lstStyle/>
          <a:p>
            <a:r>
              <a:rPr lang="en-US" dirty="0" smtClean="0"/>
              <a:t>Like Merge Sort, </a:t>
            </a:r>
            <a:r>
              <a:rPr lang="en-US" dirty="0" err="1" smtClean="0"/>
              <a:t>QuickSort</a:t>
            </a:r>
            <a:r>
              <a:rPr lang="en-US" dirty="0" smtClean="0"/>
              <a:t> is a Divide and Conquer algorithm. It picks an element as pivot and partitions the given array around the picked pivot. There are many different versions of </a:t>
            </a:r>
            <a:r>
              <a:rPr lang="en-US" dirty="0" err="1" smtClean="0"/>
              <a:t>quickSort</a:t>
            </a:r>
            <a:r>
              <a:rPr lang="en-US" dirty="0" smtClean="0"/>
              <a:t> that pick pivot in different ways. </a:t>
            </a:r>
          </a:p>
          <a:p>
            <a:r>
              <a:rPr lang="en-US" dirty="0" smtClean="0"/>
              <a:t>The key process in </a:t>
            </a:r>
            <a:r>
              <a:rPr lang="en-US" dirty="0" err="1" smtClean="0"/>
              <a:t>quickSort</a:t>
            </a:r>
            <a:r>
              <a:rPr lang="en-US" dirty="0" smtClean="0"/>
              <a:t> is partition(). Target of partitions is, given an array and an element x of array as pivot, put x at its correct position in sorted array and put all smaller elements (smaller than x) before x, and put all greater elements (greater than x) after x. All this should be done in linear time.</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8143" t="30476" r="45740" b="30412"/>
          <a:stretch/>
        </p:blipFill>
        <p:spPr>
          <a:xfrm>
            <a:off x="148045" y="2680584"/>
            <a:ext cx="5974082" cy="284988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026" y="2398918"/>
            <a:ext cx="5715000" cy="3209925"/>
          </a:xfrm>
          <a:prstGeom prst="rect">
            <a:avLst/>
          </a:prstGeom>
        </p:spPr>
      </p:pic>
    </p:spTree>
    <p:extLst>
      <p:ext uri="{BB962C8B-B14F-4D97-AF65-F5344CB8AC3E}">
        <p14:creationId xmlns:p14="http://schemas.microsoft.com/office/powerpoint/2010/main" val="37720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6300"/>
            <a:ext cx="12192000" cy="5981700"/>
          </a:xfrm>
          <a:prstGeom prst="rect">
            <a:avLst/>
          </a:prstGeom>
        </p:spPr>
      </p:pic>
      <p:sp>
        <p:nvSpPr>
          <p:cNvPr id="6" name="TextBox 5"/>
          <p:cNvSpPr txBox="1"/>
          <p:nvPr/>
        </p:nvSpPr>
        <p:spPr>
          <a:xfrm>
            <a:off x="69668" y="95794"/>
            <a:ext cx="3284810" cy="584775"/>
          </a:xfrm>
          <a:prstGeom prst="rect">
            <a:avLst/>
          </a:prstGeom>
          <a:noFill/>
        </p:spPr>
        <p:txBody>
          <a:bodyPr wrap="none" rtlCol="0">
            <a:spAutoFit/>
          </a:bodyPr>
          <a:lstStyle/>
          <a:p>
            <a:r>
              <a:rPr lang="en-US" sz="3200" b="1" i="1" dirty="0" smtClean="0"/>
              <a:t>ANY QUESTIONS ?</a:t>
            </a:r>
            <a:endParaRPr lang="en-US" sz="3200" b="1" i="1" dirty="0"/>
          </a:p>
        </p:txBody>
      </p:sp>
      <p:sp>
        <p:nvSpPr>
          <p:cNvPr id="7" name="TextBox 6"/>
          <p:cNvSpPr txBox="1"/>
          <p:nvPr/>
        </p:nvSpPr>
        <p:spPr>
          <a:xfrm>
            <a:off x="69668" y="568523"/>
            <a:ext cx="3422468" cy="307777"/>
          </a:xfrm>
          <a:prstGeom prst="rect">
            <a:avLst/>
          </a:prstGeom>
          <a:noFill/>
        </p:spPr>
        <p:txBody>
          <a:bodyPr wrap="square" rtlCol="0">
            <a:spAutoFit/>
          </a:bodyPr>
          <a:lstStyle/>
          <a:p>
            <a:r>
              <a:rPr lang="en-US" sz="1400" i="1" dirty="0" smtClean="0"/>
              <a:t>Made by : Huseyn </a:t>
            </a:r>
            <a:r>
              <a:rPr lang="en-US" sz="1400" i="1" dirty="0" err="1" smtClean="0"/>
              <a:t>Ahmedov</a:t>
            </a:r>
            <a:r>
              <a:rPr lang="en-US" sz="1400" i="1" dirty="0" smtClean="0"/>
              <a:t> P201</a:t>
            </a:r>
            <a:endParaRPr lang="en-US" sz="1400" i="1" dirty="0"/>
          </a:p>
        </p:txBody>
      </p:sp>
    </p:spTree>
    <p:extLst>
      <p:ext uri="{BB962C8B-B14F-4D97-AF65-F5344CB8AC3E}">
        <p14:creationId xmlns:p14="http://schemas.microsoft.com/office/powerpoint/2010/main" val="2018759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414</Words>
  <Application>Microsoft Office PowerPoint</Application>
  <PresentationFormat>Widescreen</PresentationFormat>
  <Paragraphs>33</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Huseyn</dc:creator>
  <cp:lastModifiedBy>Huseyn</cp:lastModifiedBy>
  <cp:revision>6</cp:revision>
  <dcterms:created xsi:type="dcterms:W3CDTF">2021-10-20T07:21:34Z</dcterms:created>
  <dcterms:modified xsi:type="dcterms:W3CDTF">2021-10-20T08:25:39Z</dcterms:modified>
</cp:coreProperties>
</file>