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</p:sldIdLst>
  <p:sldSz cx="12606338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7D6B60"/>
    <a:srgbClr val="E6E6E6"/>
    <a:srgbClr val="F4B183"/>
    <a:srgbClr val="DE8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792" y="1089887"/>
            <a:ext cx="9454754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792" y="3497813"/>
            <a:ext cx="9454754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7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9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410" y="354560"/>
            <a:ext cx="2718242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686" y="354560"/>
            <a:ext cx="7997146" cy="5643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00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9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20" y="1660267"/>
            <a:ext cx="10872967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120" y="4456667"/>
            <a:ext cx="10872967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9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686" y="1772800"/>
            <a:ext cx="5357694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958" y="1772800"/>
            <a:ext cx="5357694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27" y="354560"/>
            <a:ext cx="10872967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28" y="1632518"/>
            <a:ext cx="5333071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328" y="2432590"/>
            <a:ext cx="5333071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958" y="1632518"/>
            <a:ext cx="535933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958" y="2432590"/>
            <a:ext cx="5359336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8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89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28" y="443971"/>
            <a:ext cx="4065872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335" y="958854"/>
            <a:ext cx="6381959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328" y="1997869"/>
            <a:ext cx="4065872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56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28" y="443971"/>
            <a:ext cx="4065872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9335" y="958854"/>
            <a:ext cx="6381959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328" y="1997869"/>
            <a:ext cx="4065872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7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686" y="354560"/>
            <a:ext cx="10872967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86" y="1772800"/>
            <a:ext cx="1087296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686" y="6172429"/>
            <a:ext cx="283642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EA3A-9FC9-44AF-9512-2566663CF6E9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850" y="6172429"/>
            <a:ext cx="4254639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3226" y="6172429"/>
            <a:ext cx="283642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36C1-6421-404C-90E4-9DD668B7F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rstanding the Time Value of Money">
            <a:extLst>
              <a:ext uri="{FF2B5EF4-FFF2-40B4-BE49-F238E27FC236}">
                <a16:creationId xmlns:a16="http://schemas.microsoft.com/office/drawing/2014/main" id="{7D9228E1-F2AA-435E-AFAC-3C01ED52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3" r="29205" b="6678"/>
          <a:stretch/>
        </p:blipFill>
        <p:spPr bwMode="auto">
          <a:xfrm>
            <a:off x="2442526" y="1265079"/>
            <a:ext cx="10148685" cy="57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2E27419-0BF9-42E1-9ECE-8CC90F1D3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32232"/>
              </p:ext>
            </p:extLst>
          </p:nvPr>
        </p:nvGraphicFramePr>
        <p:xfrm>
          <a:off x="15127" y="0"/>
          <a:ext cx="12591205" cy="6628816"/>
        </p:xfrm>
        <a:graphic>
          <a:graphicData uri="http://schemas.openxmlformats.org/drawingml/2006/table">
            <a:tbl>
              <a:tblPr firstRow="1" bandRow="1">
                <a:solidFill>
                  <a:srgbClr val="A7A7A7">
                    <a:alpha val="38824"/>
                  </a:srgbClr>
                </a:solidFill>
                <a:tableStyleId>{7DF18680-E054-41AD-8BC1-D1AEF772440D}</a:tableStyleId>
              </a:tblPr>
              <a:tblGrid>
                <a:gridCol w="2503503">
                  <a:extLst>
                    <a:ext uri="{9D8B030D-6E8A-4147-A177-3AD203B41FA5}">
                      <a16:colId xmlns:a16="http://schemas.microsoft.com/office/drawing/2014/main" val="2715108890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907772923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2569137775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4152919359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4018516496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047286798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827430415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44371160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681174242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2586597175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915538057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423447566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66864179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4120415010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2309413410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81627637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2480494971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676746527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297692828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890988555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851423081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2258859106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728756604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540399900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4018215996"/>
                    </a:ext>
                  </a:extLst>
                </a:gridCol>
                <a:gridCol w="360277">
                  <a:extLst>
                    <a:ext uri="{9D8B030D-6E8A-4147-A177-3AD203B41FA5}">
                      <a16:colId xmlns:a16="http://schemas.microsoft.com/office/drawing/2014/main" val="2003583201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3139162724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1565658494"/>
                    </a:ext>
                  </a:extLst>
                </a:gridCol>
                <a:gridCol w="360275">
                  <a:extLst>
                    <a:ext uri="{9D8B030D-6E8A-4147-A177-3AD203B41FA5}">
                      <a16:colId xmlns:a16="http://schemas.microsoft.com/office/drawing/2014/main" val="69285566"/>
                    </a:ext>
                  </a:extLst>
                </a:gridCol>
              </a:tblGrid>
              <a:tr h="533390">
                <a:tc rowSpan="3">
                  <a:txBody>
                    <a:bodyPr/>
                    <a:lstStyle/>
                    <a:p>
                      <a:r>
                        <a:rPr lang="fr-FR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1000">
                          <a:schemeClr val="accent2">
                            <a:lumMod val="75000"/>
                          </a:schemeClr>
                        </a:gs>
                        <a:gs pos="31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gridSpan="28"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Juin 2020</a:t>
                      </a:r>
                      <a:endParaRPr lang="fr-FR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1665"/>
                  </a:ext>
                </a:extLst>
              </a:tr>
              <a:tr h="5727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fr-FR" sz="21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Sem. 1</a:t>
                      </a: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39000">
                          <a:srgbClr val="C55A11"/>
                        </a:gs>
                        <a:gs pos="9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45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Sem. 2</a:t>
                      </a:r>
                    </a:p>
                    <a:p>
                      <a:pPr algn="ctr"/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39000">
                          <a:srgbClr val="C55A11"/>
                        </a:gs>
                        <a:gs pos="9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45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Sem. 3</a:t>
                      </a:r>
                    </a:p>
                    <a:p>
                      <a:pPr algn="ctr"/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39000">
                          <a:srgbClr val="C55A11"/>
                        </a:gs>
                        <a:gs pos="9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45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Sem. 4</a:t>
                      </a:r>
                    </a:p>
                    <a:p>
                      <a:pPr algn="ctr"/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39000">
                          <a:srgbClr val="C55A11"/>
                        </a:gs>
                        <a:gs pos="9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32759"/>
                  </a:ext>
                </a:extLst>
              </a:tr>
              <a:tr h="448500"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301" marR="63301" marT="31651" marB="3165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3301" marR="63301" marT="31651" marB="3165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3301" marR="63301" marT="31651" marB="3165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3301" marR="63301" marT="31651" marB="31651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1620"/>
                  </a:ext>
                </a:extLst>
              </a:tr>
              <a:tr h="1014221"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Définir le cahier des charges</a:t>
                      </a:r>
                    </a:p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fr-FR" sz="2500" dirty="0"/>
                    </a:p>
                  </a:txBody>
                  <a:tcPr marL="63301" marR="63301" marT="31651" marB="31651"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05707"/>
                  </a:ext>
                </a:extLst>
              </a:tr>
              <a:tr h="857964"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Chercher des outils adaptés</a:t>
                      </a:r>
                    </a:p>
                    <a:p>
                      <a:pPr algn="l"/>
                      <a:endParaRPr lang="fr-FR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50861"/>
                  </a:ext>
                </a:extLst>
              </a:tr>
              <a:tr h="857964"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Créer la page de questionnaire</a:t>
                      </a:r>
                    </a:p>
                    <a:p>
                      <a:pPr algn="l"/>
                      <a:endParaRPr lang="fr-FR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7240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Créer les autres pages</a:t>
                      </a:r>
                    </a:p>
                    <a:p>
                      <a:pPr algn="l"/>
                      <a:endParaRPr lang="fr-FR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58981"/>
                  </a:ext>
                </a:extLst>
              </a:tr>
              <a:tr h="801806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la base de données</a:t>
                      </a: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07702"/>
                  </a:ext>
                </a:extLst>
              </a:tr>
              <a:tr h="810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Déployer la plateforme</a:t>
                      </a:r>
                    </a:p>
                    <a:p>
                      <a:pPr algn="l"/>
                      <a:endParaRPr lang="fr-FR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1" marR="63301" marT="31651" marB="31651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74604"/>
                  </a:ext>
                </a:extLst>
              </a:tr>
            </a:tbl>
          </a:graphicData>
        </a:graphic>
      </p:graphicFrame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B70B6E6-503D-4409-8ED3-032EC817A8BE}"/>
              </a:ext>
            </a:extLst>
          </p:cNvPr>
          <p:cNvSpPr/>
          <p:nvPr/>
        </p:nvSpPr>
        <p:spPr>
          <a:xfrm>
            <a:off x="3489200" y="2924176"/>
            <a:ext cx="1632900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E3FF1EC-541D-4989-A5A5-DA433161714F}"/>
              </a:ext>
            </a:extLst>
          </p:cNvPr>
          <p:cNvSpPr/>
          <p:nvPr/>
        </p:nvSpPr>
        <p:spPr>
          <a:xfrm>
            <a:off x="2709883" y="2016895"/>
            <a:ext cx="957228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FBC5945-AFA4-41F6-9A7B-12850E93A670}"/>
              </a:ext>
            </a:extLst>
          </p:cNvPr>
          <p:cNvSpPr/>
          <p:nvPr/>
        </p:nvSpPr>
        <p:spPr>
          <a:xfrm>
            <a:off x="7169167" y="4493422"/>
            <a:ext cx="3049095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3F70A755-2292-472B-B906-A9AD2292ECD9}"/>
              </a:ext>
            </a:extLst>
          </p:cNvPr>
          <p:cNvSpPr/>
          <p:nvPr/>
        </p:nvSpPr>
        <p:spPr>
          <a:xfrm>
            <a:off x="4949885" y="3752333"/>
            <a:ext cx="2721286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49C7A2B7-A15E-4323-AFD6-A9D07E54A927}"/>
              </a:ext>
            </a:extLst>
          </p:cNvPr>
          <p:cNvSpPr/>
          <p:nvPr/>
        </p:nvSpPr>
        <p:spPr>
          <a:xfrm>
            <a:off x="11258393" y="6023374"/>
            <a:ext cx="1232405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BC3FBE5A-4B5A-4365-A3C1-656B7ED268E7}"/>
              </a:ext>
            </a:extLst>
          </p:cNvPr>
          <p:cNvSpPr/>
          <p:nvPr/>
        </p:nvSpPr>
        <p:spPr>
          <a:xfrm>
            <a:off x="9353988" y="5288814"/>
            <a:ext cx="2243798" cy="272305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1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69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Marwan Mashra</dc:creator>
  <cp:lastModifiedBy>Marwan Mashra</cp:lastModifiedBy>
  <cp:revision>22</cp:revision>
  <dcterms:created xsi:type="dcterms:W3CDTF">2020-04-17T22:05:52Z</dcterms:created>
  <dcterms:modified xsi:type="dcterms:W3CDTF">2020-07-17T14:39:14Z</dcterms:modified>
</cp:coreProperties>
</file>