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0519D-16A3-4132-9A38-5D87D5F979B3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B01C-DEED-4A93-B4F4-99F363E4E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0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0519D-16A3-4132-9A38-5D87D5F979B3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B01C-DEED-4A93-B4F4-99F363E4E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67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0519D-16A3-4132-9A38-5D87D5F979B3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B01C-DEED-4A93-B4F4-99F363E4E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37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0519D-16A3-4132-9A38-5D87D5F979B3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B01C-DEED-4A93-B4F4-99F363E4E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36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0519D-16A3-4132-9A38-5D87D5F979B3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B01C-DEED-4A93-B4F4-99F363E4E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4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0519D-16A3-4132-9A38-5D87D5F979B3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B01C-DEED-4A93-B4F4-99F363E4E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16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0519D-16A3-4132-9A38-5D87D5F979B3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B01C-DEED-4A93-B4F4-99F363E4E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2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0519D-16A3-4132-9A38-5D87D5F979B3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B01C-DEED-4A93-B4F4-99F363E4E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47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0519D-16A3-4132-9A38-5D87D5F979B3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B01C-DEED-4A93-B4F4-99F363E4E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81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0519D-16A3-4132-9A38-5D87D5F979B3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B01C-DEED-4A93-B4F4-99F363E4E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34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0519D-16A3-4132-9A38-5D87D5F979B3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B01C-DEED-4A93-B4F4-99F363E4E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74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0519D-16A3-4132-9A38-5D87D5F979B3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4B01C-DEED-4A93-B4F4-99F363E4E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2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6%9C%B1%E8%A7%81%E6%B7%B1" TargetMode="External"/><Relationship Id="rId3" Type="http://schemas.openxmlformats.org/officeDocument/2006/relationships/hyperlink" Target="https://baike.baidu.com/item/%E6%9C%B1%E7%A5%81%E9%95%87" TargetMode="External"/><Relationship Id="rId7" Type="http://schemas.openxmlformats.org/officeDocument/2006/relationships/hyperlink" Target="https://baike.baidu.com/item/%E7%8E%8B%E6%8C%AF" TargetMode="External"/><Relationship Id="rId12" Type="http://schemas.openxmlformats.org/officeDocument/2006/relationships/hyperlink" Target="https://baike.baidu.com/item/%E4%BA%8E%E8%B0%A6/377" TargetMode="External"/><Relationship Id="rId2" Type="http://schemas.openxmlformats.org/officeDocument/2006/relationships/hyperlink" Target="https://baike.baidu.com/item/%E6%98%8E%E6%9C%9D/14129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%E5%B1%85%E5%BA%B8%E5%85%B3" TargetMode="External"/><Relationship Id="rId11" Type="http://schemas.openxmlformats.org/officeDocument/2006/relationships/hyperlink" Target="https://baike.baidu.com/item/%E7%8E%8B%E4%BD%90/5581592" TargetMode="External"/><Relationship Id="rId5" Type="http://schemas.openxmlformats.org/officeDocument/2006/relationships/hyperlink" Target="https://baike.baidu.com/item/%E6%80%80%E6%9D%A5%E5%8E%BF" TargetMode="External"/><Relationship Id="rId10" Type="http://schemas.openxmlformats.org/officeDocument/2006/relationships/hyperlink" Target="https://baike.baidu.com/item/%E9%82%9D%E5%9F%9C" TargetMode="External"/><Relationship Id="rId4" Type="http://schemas.openxmlformats.org/officeDocument/2006/relationships/hyperlink" Target="https://baike.baidu.com/item/%E7%93%A6%E5%89%8C" TargetMode="External"/><Relationship Id="rId9" Type="http://schemas.openxmlformats.org/officeDocument/2006/relationships/hyperlink" Target="https://baike.baidu.com/item/%E6%9C%B1%E7%A5%81%E9%92%B0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8%91%A3%E5%BF%85%E6%AD%A6" TargetMode="External"/><Relationship Id="rId3" Type="http://schemas.openxmlformats.org/officeDocument/2006/relationships/hyperlink" Target="https://baike.baidu.com/item/%E5%B7%9D%E5%86%9B/27426" TargetMode="External"/><Relationship Id="rId7" Type="http://schemas.openxmlformats.org/officeDocument/2006/relationships/hyperlink" Target="https://baike.baidu.com/item/%E4%B8%AD%E5%85%B1%E4%B8%AD%E5%A4%AE%E5%8D%97%E6%96%B9%E5%B1%80" TargetMode="External"/><Relationship Id="rId2" Type="http://schemas.openxmlformats.org/officeDocument/2006/relationships/hyperlink" Target="https://baike.baidu.com/item/%E5%9C%9F%E6%9C%A8%E7%B3%B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%E6%97%A5%E6%9C%AC%E9%99%86%E5%86%9B%E5%A3%AB%E5%AE%98%E5%AD%A6%E6%A0%A1" TargetMode="External"/><Relationship Id="rId5" Type="http://schemas.openxmlformats.org/officeDocument/2006/relationships/hyperlink" Target="https://baike.baidu.com/item/%E4%B8%AD%E5%9B%BD%E5%85%B1%E4%BA%A7%E5%85%9A" TargetMode="External"/><Relationship Id="rId10" Type="http://schemas.openxmlformats.org/officeDocument/2006/relationships/hyperlink" Target="https://baike.baidu.com/item/%E5%85%A5%E5%85%9A" TargetMode="External"/><Relationship Id="rId4" Type="http://schemas.openxmlformats.org/officeDocument/2006/relationships/hyperlink" Target="https://baike.baidu.com/item/%E9%83%AD%E6%B1%9D%E6%A0%8B" TargetMode="External"/><Relationship Id="rId9" Type="http://schemas.openxmlformats.org/officeDocument/2006/relationships/hyperlink" Target="https://baike.baidu.com/item/%E6%94%B9%E9%9D%A9%E5%BC%80%E6%94%B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中国历史上哪一句话最令你感动？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161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314" y="87086"/>
            <a:ext cx="5780315" cy="684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0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7943" y="160110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1976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9</a:t>
            </a:r>
            <a:r>
              <a:rPr lang="zh-CN" altLang="en-US" dirty="0"/>
              <a:t>日，毛泽东逝世了</a:t>
            </a:r>
            <a:r>
              <a:rPr lang="zh-CN" altLang="en-US" dirty="0" smtClean="0"/>
              <a:t>。</a:t>
            </a:r>
            <a:r>
              <a:rPr lang="zh-CN" altLang="en-US" dirty="0"/>
              <a:t>当时出于种种需要，在第二年建成了毛主席</a:t>
            </a:r>
            <a:r>
              <a:rPr lang="zh-CN" altLang="en-US" dirty="0"/>
              <a:t>纪念堂，按说，这种做法是不符合他本人意愿的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看</a:t>
            </a:r>
            <a:r>
              <a:rPr lang="en-US" altLang="zh-CN" dirty="0"/>
              <a:t>《</a:t>
            </a:r>
            <a:r>
              <a:rPr lang="zh-CN" altLang="en-US" dirty="0"/>
              <a:t>平凡的世界</a:t>
            </a:r>
            <a:r>
              <a:rPr lang="en-US" altLang="zh-CN" dirty="0"/>
              <a:t>》</a:t>
            </a:r>
            <a:r>
              <a:rPr lang="zh-CN" altLang="en-US" dirty="0"/>
              <a:t>的时候震惊了，为什么毛死的时候全中国都在哭，全中国都在悲伤痛苦，</a:t>
            </a:r>
            <a:r>
              <a:rPr lang="en-US" altLang="zh-CN" dirty="0"/>
              <a:t>960</a:t>
            </a:r>
            <a:r>
              <a:rPr lang="zh-CN" altLang="en-US" dirty="0"/>
              <a:t>平方公里的大地发出了悲鸣。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最开始从父辈口中只言片语讨论着老毛如何如何，晚年如何如何，觉得也不过是普通人。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那？为什么？他们？都在？哭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463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1771" y="0"/>
            <a:ext cx="11674991" cy="7848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“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九门为京城门户，现分派诸将守护，如有丢失者，立斩！”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“安定门，陶瑾！”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“东直门，刘安！”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“朝阳门，朱瑛！”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“西直门，刘聚！”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“镇阳门，李端！”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“崇文门，刘得新！”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“宣武门，杨节！”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“阜成门，顾兴祖！”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333333"/>
                </a:solidFill>
                <a:ea typeface="Open Sans"/>
              </a:rPr>
              <a:t>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他停了下来。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这不是一个寻常的停顿，因为所有的人都知道，还有一个门他没有说，这个门就是德胜门。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德胜门是最为重要的门户，因为它在北京的北面，且正面对着也先的大军。一旦开战，这里必然是最为激烈的战场。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这里实在不是个好去处啊。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众人并没有等待多久，因为于谦很快就说出了镇守者：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“德胜门，于谦！”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zh-CN" sz="1600" dirty="0">
                <a:solidFill>
                  <a:srgbClr val="333333"/>
                </a:solidFill>
                <a:ea typeface="Open Sans"/>
              </a:rPr>
              <a:t>“凡守城将士，必英勇杀敌，战端一开，即为死战之时！”</a:t>
            </a:r>
            <a:endParaRPr lang="zh-CN" altLang="zh-CN" sz="1050" dirty="0"/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zh-CN" sz="1600" dirty="0">
                <a:solidFill>
                  <a:srgbClr val="333333"/>
                </a:solidFill>
                <a:ea typeface="Open Sans"/>
              </a:rPr>
              <a:t>“临阵，将不顾军先退者，立斩！</a:t>
            </a:r>
            <a:endParaRPr lang="zh-CN" altLang="zh-CN" sz="1050" dirty="0"/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zh-CN" sz="1600" dirty="0">
                <a:solidFill>
                  <a:srgbClr val="333333"/>
                </a:solidFill>
                <a:ea typeface="Open Sans"/>
              </a:rPr>
              <a:t>“临阵，军不顾将先退者，后队斩前队！”</a:t>
            </a:r>
            <a:endParaRPr lang="zh-CN" altLang="zh-CN" sz="1050" dirty="0"/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zh-CN" sz="1600" dirty="0">
                <a:solidFill>
                  <a:srgbClr val="333333"/>
                </a:solidFill>
                <a:ea typeface="Open Sans"/>
              </a:rPr>
              <a:t>“敢违军令者，格杀勿论！”</a:t>
            </a:r>
            <a:endParaRPr lang="zh-CN" altLang="zh-CN" sz="1050" dirty="0"/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zh-CN" sz="1600" dirty="0">
                <a:solidFill>
                  <a:srgbClr val="333333"/>
                </a:solidFill>
                <a:ea typeface="Open Sans"/>
              </a:rPr>
              <a:t>•这就是明代历史上著名的军战连坐法，此后的明代名将大都曾采用过这一方法</a:t>
            </a:r>
            <a:r>
              <a:rPr lang="zh-CN" altLang="zh-CN" sz="1600" dirty="0" smtClean="0">
                <a:solidFill>
                  <a:srgbClr val="333333"/>
                </a:solidFill>
                <a:ea typeface="Open Sans"/>
              </a:rPr>
              <a:t>。</a:t>
            </a:r>
            <a:endParaRPr lang="en-US" altLang="zh-CN" sz="1600" dirty="0" smtClean="0">
              <a:solidFill>
                <a:srgbClr val="333333"/>
              </a:solidFill>
              <a:ea typeface="Open Sans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zh-CN" sz="1600" dirty="0" smtClean="0">
              <a:solidFill>
                <a:srgbClr val="333333"/>
              </a:solidFill>
              <a:ea typeface="Open San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600" dirty="0" smtClean="0">
                <a:solidFill>
                  <a:srgbClr val="333333"/>
                </a:solidFill>
                <a:ea typeface="Open Sans"/>
              </a:rPr>
              <a:t>那个时候有一名坐观星象的朝臣徐珵（后改名徐有贞）建议南迁，去南京也好，反正不要待在北京了，是于谦站了出来，大喊，</a:t>
            </a:r>
            <a:endParaRPr lang="en-US" altLang="zh-CN" sz="1600" dirty="0" smtClean="0">
              <a:solidFill>
                <a:srgbClr val="333333"/>
              </a:solidFill>
              <a:ea typeface="Open San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600" dirty="0" smtClean="0">
                <a:solidFill>
                  <a:srgbClr val="333333"/>
                </a:solidFill>
                <a:ea typeface="Open Sans"/>
              </a:rPr>
              <a:t>“建议南迁之人当斩！”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600" dirty="0" smtClean="0">
                <a:solidFill>
                  <a:srgbClr val="333333"/>
                </a:solidFill>
                <a:ea typeface="Open Sans"/>
              </a:rPr>
              <a:t>于谦挽住了明朝最后的气节，避免了重蹈北宋覆辙的命运。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600" dirty="0" smtClean="0">
                <a:solidFill>
                  <a:srgbClr val="333333"/>
                </a:solidFill>
                <a:ea typeface="Open Sans"/>
              </a:rPr>
              <a:t>也先带着蒙古人想要恢复元朝的辉煌的时候，于谦带着二线部队，一些老弱病残和预备兵和临时兵守卫城池。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600" dirty="0" smtClean="0">
                <a:solidFill>
                  <a:srgbClr val="333333"/>
                </a:solidFill>
                <a:ea typeface="Open Sans"/>
              </a:rPr>
              <a:t>他一届文人带着必死之心出征，最终挫败了也先的美梦。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altLang="zh-CN" sz="1600" dirty="0" smtClean="0">
              <a:solidFill>
                <a:srgbClr val="333333"/>
              </a:solidFill>
              <a:ea typeface="Open Sans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zh-CN" altLang="zh-CN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56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5943" y="163286"/>
            <a:ext cx="11027229" cy="6302827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           土木</a:t>
            </a:r>
            <a:r>
              <a:rPr lang="zh-CN" altLang="en-US" dirty="0"/>
              <a:t>之变亦称土木堡之变、土木之祸，指发生于</a:t>
            </a:r>
            <a:r>
              <a:rPr lang="zh-CN" altLang="en-US" dirty="0">
                <a:hlinkClick r:id="rId2"/>
              </a:rPr>
              <a:t>明朝</a:t>
            </a:r>
            <a:r>
              <a:rPr lang="zh-CN" altLang="en-US" dirty="0"/>
              <a:t>正统十四年（</a:t>
            </a:r>
            <a:r>
              <a:rPr lang="en-US" altLang="zh-CN" dirty="0"/>
              <a:t>1449</a:t>
            </a:r>
            <a:r>
              <a:rPr lang="zh-CN" altLang="en-US" dirty="0"/>
              <a:t>年）明英宗</a:t>
            </a:r>
            <a:r>
              <a:rPr lang="zh-CN" altLang="en-US" dirty="0">
                <a:hlinkClick r:id="rId3"/>
              </a:rPr>
              <a:t>朱祁镇</a:t>
            </a:r>
            <a:r>
              <a:rPr lang="zh-CN" altLang="en-US" dirty="0"/>
              <a:t>北征</a:t>
            </a:r>
            <a:r>
              <a:rPr lang="zh-CN" altLang="en-US" dirty="0">
                <a:hlinkClick r:id="rId4"/>
              </a:rPr>
              <a:t>瓦剌</a:t>
            </a:r>
            <a:r>
              <a:rPr lang="zh-CN" altLang="en-US" dirty="0"/>
              <a:t>的兵败事变。土木堡是位于河北省张家口市</a:t>
            </a:r>
            <a:r>
              <a:rPr lang="zh-CN" altLang="en-US" dirty="0">
                <a:hlinkClick r:id="rId5"/>
              </a:rPr>
              <a:t>怀来县</a:t>
            </a:r>
            <a:r>
              <a:rPr lang="zh-CN" altLang="en-US" dirty="0"/>
              <a:t>境内的一个城堡，土木堡坐落于</a:t>
            </a:r>
            <a:r>
              <a:rPr lang="zh-CN" altLang="en-US" dirty="0">
                <a:hlinkClick r:id="rId6"/>
              </a:rPr>
              <a:t>居庸关</a:t>
            </a:r>
            <a:r>
              <a:rPr lang="zh-CN" altLang="en-US" dirty="0"/>
              <a:t>至大同长城一线的内侧，是长城防御系统组成部分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pPr lvl="1"/>
            <a:r>
              <a:rPr lang="zh-CN" altLang="en-US" dirty="0" smtClean="0"/>
              <a:t>         正统</a:t>
            </a:r>
            <a:r>
              <a:rPr lang="zh-CN" altLang="en-US" dirty="0"/>
              <a:t>十四年（</a:t>
            </a:r>
            <a:r>
              <a:rPr lang="en-US" altLang="zh-CN" dirty="0"/>
              <a:t>1449</a:t>
            </a:r>
            <a:r>
              <a:rPr lang="zh-CN" altLang="en-US" dirty="0"/>
              <a:t>年）六月，明朝的</a:t>
            </a:r>
            <a:r>
              <a:rPr lang="zh-CN" altLang="en-US" dirty="0">
                <a:hlinkClick r:id="rId4"/>
              </a:rPr>
              <a:t>瓦剌</a:t>
            </a:r>
            <a:r>
              <a:rPr lang="zh-CN" altLang="en-US" dirty="0"/>
              <a:t>太师也先侵犯他人领地，明英宗在宦官</a:t>
            </a:r>
            <a:r>
              <a:rPr lang="zh-CN" altLang="en-US" dirty="0">
                <a:hlinkClick r:id="rId7"/>
              </a:rPr>
              <a:t>王振</a:t>
            </a:r>
            <a:r>
              <a:rPr lang="zh-CN" altLang="en-US" dirty="0"/>
              <a:t>的怂恿下，不顾群臣劝阻，把年仅两岁的皇子</a:t>
            </a:r>
            <a:r>
              <a:rPr lang="zh-CN" altLang="en-US" dirty="0">
                <a:hlinkClick r:id="rId8"/>
              </a:rPr>
              <a:t>朱见深</a:t>
            </a:r>
            <a:r>
              <a:rPr lang="zh-CN" altLang="en-US" dirty="0"/>
              <a:t>立为皇太子，令异母皇弟</a:t>
            </a:r>
            <a:r>
              <a:rPr lang="zh-CN" altLang="en-US" dirty="0">
                <a:hlinkClick r:id="rId9"/>
              </a:rPr>
              <a:t>朱祁钰</a:t>
            </a:r>
            <a:r>
              <a:rPr lang="zh-CN" altLang="en-US" dirty="0"/>
              <a:t>留守，亲率大军出征。军政事务皆由王振专断，行军路线屡变，士兵疲惫不堪。兵部尚书</a:t>
            </a:r>
            <a:r>
              <a:rPr lang="zh-CN" altLang="en-US" dirty="0">
                <a:hlinkClick r:id="rId10"/>
              </a:rPr>
              <a:t>邝</a:t>
            </a:r>
            <a:r>
              <a:rPr lang="zh-CN" altLang="en-US" dirty="0" smtClean="0">
                <a:hlinkClick r:id="rId10"/>
              </a:rPr>
              <a:t>埜</a:t>
            </a:r>
            <a:r>
              <a:rPr lang="zh-CN" altLang="en-US" dirty="0" smtClean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Kuàng</a:t>
            </a:r>
            <a:r>
              <a:rPr lang="en-US" altLang="zh-CN" dirty="0"/>
              <a:t> </a:t>
            </a:r>
            <a:r>
              <a:rPr lang="en-US" altLang="zh-CN" dirty="0" err="1"/>
              <a:t>Yě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r>
              <a:rPr lang="zh-CN" altLang="en-US" dirty="0" smtClean="0"/>
              <a:t>一再</a:t>
            </a:r>
            <a:r>
              <a:rPr lang="zh-CN" altLang="en-US" dirty="0"/>
              <a:t>要求入居庸关，以保安全，但王振不准。后勤不续退至土木堡时王振下令移营，饥渴难忍的军士一哄而起，人马失序，瓦剌军趁机进攻。</a:t>
            </a:r>
            <a:r>
              <a:rPr lang="en-US" altLang="zh-CN" baseline="30000" dirty="0"/>
              <a:t>[1]</a:t>
            </a:r>
            <a:r>
              <a:rPr lang="zh-CN" altLang="en-US" dirty="0"/>
              <a:t>  明军仓促应战，所以兵败，兵部尚书</a:t>
            </a:r>
            <a:r>
              <a:rPr lang="zh-CN" altLang="en-US" dirty="0">
                <a:hlinkClick r:id="rId10"/>
              </a:rPr>
              <a:t>邝埜</a:t>
            </a:r>
            <a:r>
              <a:rPr lang="zh-CN" altLang="en-US" dirty="0"/>
              <a:t>、户部尚书</a:t>
            </a:r>
            <a:r>
              <a:rPr lang="zh-CN" altLang="en-US" dirty="0">
                <a:hlinkClick r:id="rId11"/>
              </a:rPr>
              <a:t>王佐</a:t>
            </a:r>
            <a:r>
              <a:rPr lang="zh-CN" altLang="en-US" dirty="0"/>
              <a:t>等</a:t>
            </a:r>
            <a:r>
              <a:rPr lang="en-US" altLang="zh-CN" dirty="0"/>
              <a:t>66</a:t>
            </a:r>
            <a:r>
              <a:rPr lang="zh-CN" altLang="en-US" dirty="0"/>
              <a:t>名大臣战死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pPr lvl="1"/>
            <a:r>
              <a:rPr lang="zh-CN" altLang="en-US" dirty="0" smtClean="0"/>
              <a:t>          当时</a:t>
            </a:r>
            <a:r>
              <a:rPr lang="zh-CN" altLang="en-US" dirty="0"/>
              <a:t>京师精锐都已在土木堡失陷，剩下老弱士卒不到十万。</a:t>
            </a:r>
            <a:r>
              <a:rPr lang="zh-CN" altLang="en-US" dirty="0">
                <a:hlinkClick r:id="rId12"/>
              </a:rPr>
              <a:t>于谦</a:t>
            </a:r>
            <a:r>
              <a:rPr lang="zh-CN" altLang="en-US" dirty="0"/>
              <a:t>力排众议请郕王调两京、河南备操军，山东和南京沿海的备倭军，江北和北京各府的运粮军驰援，人心渐定，也先送英宗回去，要求守城者开门，于谦等大臣私立郕王为帝，并亲自守城拒绝也先送英宗回京。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446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粉身碎骨全不怕，要留清白在人间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		</a:t>
            </a:r>
            <a:r>
              <a:rPr lang="zh-CN" altLang="en-US" dirty="0" smtClean="0"/>
              <a:t>辞世</a:t>
            </a:r>
            <a:r>
              <a:rPr lang="zh-CN" altLang="en-US" dirty="0"/>
              <a:t>诗</a:t>
            </a:r>
          </a:p>
          <a:p>
            <a:pPr marL="0" indent="0">
              <a:buNone/>
            </a:pPr>
            <a:r>
              <a:rPr lang="en-US" altLang="zh-CN" dirty="0" smtClean="0"/>
              <a:t>			</a:t>
            </a:r>
            <a:r>
              <a:rPr lang="zh-CN" altLang="en-US" dirty="0" smtClean="0"/>
              <a:t>明 </a:t>
            </a:r>
            <a:r>
              <a:rPr lang="zh-CN" altLang="en-US" dirty="0"/>
              <a:t>于谦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成</a:t>
            </a:r>
            <a:r>
              <a:rPr lang="zh-CN" altLang="en-US" dirty="0"/>
              <a:t>之与败久相依，岂肯容人辨是非。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奸党</a:t>
            </a:r>
            <a:r>
              <a:rPr lang="zh-CN" altLang="en-US" dirty="0"/>
              <a:t>只知谗得计，忠臣却视死如归。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先天</a:t>
            </a:r>
            <a:r>
              <a:rPr lang="zh-CN" altLang="en-US" dirty="0"/>
              <a:t>预定皆由数，突地加来尽是机。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忍</a:t>
            </a:r>
            <a:r>
              <a:rPr lang="zh-CN" altLang="en-US" dirty="0"/>
              <a:t>过一时三刻苦，芳名包管古今稀。</a:t>
            </a:r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慷慨激昂</a:t>
            </a:r>
            <a:r>
              <a:rPr lang="zh-CN" altLang="en-US" sz="2000" dirty="0"/>
              <a:t>，让人动容。据</a:t>
            </a:r>
            <a:r>
              <a:rPr lang="en-US" altLang="zh-CN" sz="2000" dirty="0"/>
              <a:t>《</a:t>
            </a:r>
            <a:r>
              <a:rPr lang="zh-CN" altLang="en-US" sz="2000" dirty="0"/>
              <a:t>明史</a:t>
            </a:r>
            <a:r>
              <a:rPr lang="en-US" altLang="zh-CN" sz="2000" dirty="0"/>
              <a:t>》</a:t>
            </a:r>
            <a:r>
              <a:rPr lang="zh-CN" altLang="en-US" sz="2000" dirty="0"/>
              <a:t>记载：京城百姓闻于谦冤死，老幼皆泣，合门私祭，“京郊妇孺无不洒泣”，“行路嗟叹，天下冤之”。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209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多谢观赏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以上内容收集于知乎回答和评论，以及百度百科。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End</a:t>
            </a:r>
          </a:p>
          <a:p>
            <a:endParaRPr lang="en-US" altLang="zh-CN" dirty="0"/>
          </a:p>
          <a:p>
            <a:r>
              <a:rPr lang="en-US" altLang="zh-CN" dirty="0"/>
              <a:t>e</a:t>
            </a:r>
            <a:r>
              <a:rPr lang="en-US" altLang="zh-CN" dirty="0" smtClean="0"/>
              <a:t>xit (0);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74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到处都是彩旗和鲜花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1936</a:t>
            </a:r>
            <a:r>
              <a:rPr lang="zh-CN" altLang="en-US" dirty="0"/>
              <a:t>年秋，抗联</a:t>
            </a:r>
            <a:r>
              <a:rPr lang="en-US" altLang="zh-CN" dirty="0"/>
              <a:t>6</a:t>
            </a:r>
            <a:r>
              <a:rPr lang="zh-CN" altLang="en-US" dirty="0"/>
              <a:t>军军长夏云杰受重伤，无医无药，无水无粮。某夜，昏迷中的他突然醒来对战友说：“老刘，我梦见鬼子被赶跑了，我们骑着马走在人山人海的大街上，到处都是彩旗和鲜花</a:t>
            </a:r>
            <a:r>
              <a:rPr lang="en-US" altLang="zh-CN" dirty="0"/>
              <a:t>……”</a:t>
            </a:r>
            <a:r>
              <a:rPr lang="zh-CN" altLang="en-US" dirty="0"/>
              <a:t>两个人泪流满面。</a:t>
            </a:r>
          </a:p>
          <a:p>
            <a:r>
              <a:rPr lang="zh-CN" altLang="en-US" dirty="0"/>
              <a:t>几天后，夏云杰烈士冻饿而死。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896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到处都是彩旗和鲜花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近代史，最让人感慨泪流的便是那群人在最绝望的境地里依然怀有的希望。我还记得另一个相似的故事，是七十周年的时候一个老兵讲的，发生在山东。那是大扫荡最严酷的时期，抗大分校的一队师生在一片高粱地里隐蔽休息，准备在天黑后伺机突围，这时候老兵旁边一直不说话室友突然开口说：“你说这在丘陵上的梯田，以后拖拉机怎么上来耕作啊？”数月后老兵的战友牺牲了，但战友问出这句话时的情景永远印在了老兵脑海里。</a:t>
            </a:r>
          </a:p>
        </p:txBody>
      </p:sp>
    </p:spTree>
    <p:extLst>
      <p:ext uri="{BB962C8B-B14F-4D97-AF65-F5344CB8AC3E}">
        <p14:creationId xmlns:p14="http://schemas.microsoft.com/office/powerpoint/2010/main" val="143973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到处都是彩旗和鲜花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15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3</a:t>
            </a:r>
            <a:r>
              <a:rPr lang="zh-CN" altLang="en-US" dirty="0"/>
              <a:t>日胜利日大阅兵那天，走在前列的都是国共抗日老兵的车，看那些年迈的老兵代表幸存的和牺牲的战士们走过天安门那一刻。我心里荡漾的就是这两句话。一句曰，这盛世如你所愿；一句说，老兵不死，只是渐凋零。</a:t>
            </a:r>
          </a:p>
        </p:txBody>
      </p:sp>
    </p:spTree>
    <p:extLst>
      <p:ext uri="{BB962C8B-B14F-4D97-AF65-F5344CB8AC3E}">
        <p14:creationId xmlns:p14="http://schemas.microsoft.com/office/powerpoint/2010/main" val="335172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1937</a:t>
            </a:r>
            <a:r>
              <a:rPr lang="zh-CN" altLang="en-US" dirty="0"/>
              <a:t>年抗日战争淞沪会战，郭汝瑰遗书。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“我八千健儿已经牺牲殆尽，敌攻势未衰，前途难卜。若阵地存在，我当生还晋见钧座。如阵地失守，我就死在疆场，身膏野革。他日抗战胜利，你作为抗日名将，乘舰过吴淞口时，如有波涛如山，那就是我来见你了。 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11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41514" y="617309"/>
            <a:ext cx="10515600" cy="540248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杜聿明去他家做客，发现他家沙发有补丁，就报告蒋介石怀疑郭汝瑰是共谍，因为太清廉。蒋公大骂杜聿明：难道我党就不能有清廉的官员吗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郭汝瑰听说杜聿明说他是共谍，他连忙咬他的副手刘斐是共谍。</a:t>
            </a:r>
          </a:p>
          <a:p>
            <a:r>
              <a:rPr lang="zh-CN" altLang="en-US" dirty="0"/>
              <a:t>刘斐：</a:t>
            </a:r>
            <a:r>
              <a:rPr lang="en-US" altLang="zh-CN" dirty="0"/>
              <a:t>……</a:t>
            </a:r>
            <a:r>
              <a:rPr lang="zh-CN" altLang="en-US" dirty="0"/>
              <a:t>其实我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刘：我操你怎么知道？惊了惊了惊了。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不成</a:t>
            </a:r>
            <a:r>
              <a:rPr lang="zh-CN" altLang="en-US" dirty="0"/>
              <a:t>我不能等死啊！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郭</a:t>
            </a:r>
            <a:r>
              <a:rPr lang="zh-CN" altLang="en-US" dirty="0"/>
              <a:t>小鬼你丫血口喷人，你才是间谍！！！</a:t>
            </a:r>
          </a:p>
          <a:p>
            <a:r>
              <a:rPr lang="zh-CN" altLang="en-US" dirty="0"/>
              <a:t>郭：卧槽卧槽被揭发了</a:t>
            </a:r>
            <a:r>
              <a:rPr lang="zh-CN" altLang="en-US" dirty="0" smtClean="0"/>
              <a:t>！！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美国</a:t>
            </a:r>
            <a:r>
              <a:rPr lang="zh-CN" altLang="en-US" dirty="0"/>
              <a:t>一家报纸曾不无幽默地发表一篇题为</a:t>
            </a:r>
            <a:r>
              <a:rPr lang="en-US" altLang="zh-CN" dirty="0"/>
              <a:t>《</a:t>
            </a:r>
            <a:r>
              <a:rPr lang="zh-CN" altLang="en-US" dirty="0"/>
              <a:t>一谍卧底弄乾坤，两军胜败已先分</a:t>
            </a:r>
            <a:r>
              <a:rPr lang="en-US" altLang="zh-CN" dirty="0"/>
              <a:t>》</a:t>
            </a:r>
            <a:r>
              <a:rPr lang="zh-CN" altLang="en-US" dirty="0"/>
              <a:t>的文章，其中讲道：“郭汝瑰以国防部作战厅厅长的身份，为国府‘运筹帷幄’之中，却让中共决胜千里之外，真是匪夷所思，一大讽刺。”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24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314" y="206828"/>
            <a:ext cx="11582400" cy="5954485"/>
          </a:xfrm>
        </p:spPr>
        <p:txBody>
          <a:bodyPr>
            <a:normAutofit/>
          </a:bodyPr>
          <a:lstStyle/>
          <a:p>
            <a:r>
              <a:rPr lang="zh-CN" altLang="en-US" dirty="0"/>
              <a:t>郭汝瑰（</a:t>
            </a:r>
            <a:r>
              <a:rPr lang="en-US" altLang="zh-CN" dirty="0"/>
              <a:t>1907—1997</a:t>
            </a:r>
            <a:r>
              <a:rPr lang="zh-CN" altLang="en-US" dirty="0"/>
              <a:t>），人称郭小鬼，</a:t>
            </a:r>
            <a:r>
              <a:rPr lang="zh-CN" altLang="en-US" dirty="0">
                <a:hlinkClick r:id="rId2"/>
              </a:rPr>
              <a:t>土木系</a:t>
            </a:r>
            <a:r>
              <a:rPr lang="en-US" altLang="zh-CN" dirty="0"/>
              <a:t>13</a:t>
            </a:r>
            <a:r>
              <a:rPr lang="zh-CN" altLang="en-US" dirty="0"/>
              <a:t>太保之一，</a:t>
            </a:r>
            <a:r>
              <a:rPr lang="zh-CN" altLang="en-US" dirty="0">
                <a:hlinkClick r:id="rId3"/>
              </a:rPr>
              <a:t>川军</a:t>
            </a:r>
            <a:r>
              <a:rPr lang="zh-CN" altLang="en-US" dirty="0"/>
              <a:t>军阀</a:t>
            </a:r>
            <a:r>
              <a:rPr lang="zh-CN" altLang="en-US" dirty="0">
                <a:hlinkClick r:id="rId4"/>
              </a:rPr>
              <a:t>郭汝栋</a:t>
            </a:r>
            <a:r>
              <a:rPr lang="zh-CN" altLang="en-US" dirty="0"/>
              <a:t>堂弟，黄埔</a:t>
            </a:r>
            <a:r>
              <a:rPr lang="en-US" altLang="zh-CN" dirty="0"/>
              <a:t>5</a:t>
            </a:r>
            <a:r>
              <a:rPr lang="zh-CN" altLang="en-US" dirty="0"/>
              <a:t>期生，</a:t>
            </a:r>
            <a:r>
              <a:rPr lang="en-US" altLang="zh-CN" dirty="0"/>
              <a:t>1928</a:t>
            </a:r>
            <a:r>
              <a:rPr lang="zh-CN" altLang="en-US" dirty="0"/>
              <a:t>年加入</a:t>
            </a:r>
            <a:r>
              <a:rPr lang="zh-CN" altLang="en-US" dirty="0">
                <a:hlinkClick r:id="rId5"/>
              </a:rPr>
              <a:t>中国共产党</a:t>
            </a:r>
            <a:r>
              <a:rPr lang="zh-CN" altLang="en-US" dirty="0"/>
              <a:t>，后失去了组织联系，脱党进入</a:t>
            </a:r>
            <a:r>
              <a:rPr lang="zh-CN" altLang="en-US" dirty="0">
                <a:hlinkClick r:id="rId6"/>
              </a:rPr>
              <a:t>日本陆军士官学校</a:t>
            </a:r>
            <a:r>
              <a:rPr lang="zh-CN" altLang="en-US" dirty="0"/>
              <a:t>深造，回国后进入陆军大学进修，抗战时期以出色的参谋能力获得陈诚的赏识，纳为心腹，解放战争期间一年三迁升为国防部作战厅长，并重新与中共建立了联系，秘密会见了</a:t>
            </a:r>
            <a:r>
              <a:rPr lang="zh-CN" altLang="en-US" dirty="0">
                <a:hlinkClick r:id="rId7"/>
              </a:rPr>
              <a:t>中共中央南方局</a:t>
            </a:r>
            <a:r>
              <a:rPr lang="zh-CN" altLang="en-US" dirty="0"/>
              <a:t>负责人</a:t>
            </a:r>
            <a:r>
              <a:rPr lang="zh-CN" altLang="en-US" dirty="0">
                <a:hlinkClick r:id="rId8"/>
              </a:rPr>
              <a:t>董必武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建国后在仍需保密的前提下，并未公开郭汝瑰同志的身份，待遇按投诚将官处理，历次运动中受到冲击，</a:t>
            </a:r>
            <a:r>
              <a:rPr lang="zh-CN" altLang="en-US" dirty="0">
                <a:hlinkClick r:id="rId9"/>
              </a:rPr>
              <a:t>改革开放</a:t>
            </a:r>
            <a:r>
              <a:rPr lang="zh-CN" altLang="en-US" dirty="0"/>
              <a:t>后重新</a:t>
            </a:r>
            <a:r>
              <a:rPr lang="zh-CN" altLang="en-US" dirty="0">
                <a:hlinkClick r:id="rId10"/>
              </a:rPr>
              <a:t>入党</a:t>
            </a:r>
            <a:r>
              <a:rPr lang="zh-CN" altLang="en-US" dirty="0"/>
              <a:t>，主编中国军事史和抗战正面战场史，以严谨著称。后出版回忆录自述情报贡献，是中共插入国民党内部最大的红色间谍。</a:t>
            </a:r>
          </a:p>
          <a:p>
            <a:r>
              <a:rPr lang="zh-CN" altLang="en-US" dirty="0"/>
              <a:t>中央军委在为郭汝瑰同志举行的追悼会上，对他作了很高的评价，赞颂他的一生是“惊险曲折、丰富深刻的一生”，称郭汝瑰同志“为抗日战争的胜利和人民的解放事业作出了重大贡献”。</a:t>
            </a:r>
            <a:r>
              <a:rPr lang="en-US" altLang="zh-CN" baseline="30000" dirty="0"/>
              <a:t>[2]</a:t>
            </a:r>
            <a:r>
              <a:rPr lang="zh-CN" altLang="en-US" dirty="0"/>
              <a:t>  晚年享受副兵团司令级待遇，不幸遭遇车祸逝世。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76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丝毫勿虑，尽量发胖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雍正回复和硕怡亲王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/>
              <a:t>朕躬甚安。尔等安好么？对发胖后不堪寓目之事，尔等</a:t>
            </a:r>
            <a:r>
              <a:rPr lang="zh-CN" altLang="en-US" b="1" dirty="0"/>
              <a:t>丝毫勿虑，尽量发胖</a:t>
            </a:r>
            <a:r>
              <a:rPr lang="zh-CN" altLang="en-US" dirty="0"/>
              <a:t>，愉快而回</a:t>
            </a:r>
            <a:r>
              <a:rPr lang="zh-CN" altLang="en-US" dirty="0" smtClean="0"/>
              <a:t>。</a:t>
            </a:r>
            <a:r>
              <a:rPr lang="zh-CN" altLang="en-US" dirty="0"/>
              <a:t>惟独马尔赛回来时，恐其马力不支，朕委实为之悬念</a:t>
            </a:r>
            <a:r>
              <a:rPr lang="zh-CN" altLang="en-US" dirty="0" smtClean="0"/>
              <a:t>。</a:t>
            </a:r>
            <a:r>
              <a:rPr lang="zh-CN" altLang="en-US" dirty="0"/>
              <a:t>著怡王选备二匹脚力强而能支撑之马，以赏赐于马尔赛。倘若尚未发胖，则毋庸赏赐。</a:t>
            </a:r>
          </a:p>
        </p:txBody>
      </p:sp>
    </p:spTree>
    <p:extLst>
      <p:ext uri="{BB962C8B-B14F-4D97-AF65-F5344CB8AC3E}">
        <p14:creationId xmlns:p14="http://schemas.microsoft.com/office/powerpoint/2010/main" val="1039185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ic3.zhimg.com/80/v2-4688400a992404bd2f825729e5e62632_h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534" y="1662339"/>
            <a:ext cx="326350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158619" y="1981591"/>
            <a:ext cx="27058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加粗的八个字</a:t>
            </a:r>
            <a:endParaRPr lang="en-US" altLang="zh-CN" sz="2400" dirty="0" smtClean="0"/>
          </a:p>
          <a:p>
            <a:r>
              <a:rPr lang="zh-CN" altLang="en-US" sz="2400" dirty="0" smtClean="0"/>
              <a:t>被做成了故宫纪念品</a:t>
            </a:r>
            <a:endParaRPr lang="en-US" altLang="zh-CN" sz="2400" dirty="0" smtClean="0"/>
          </a:p>
          <a:p>
            <a:r>
              <a:rPr lang="zh-CN" altLang="en-US" sz="2400" dirty="0" smtClean="0"/>
              <a:t>印在了围裙上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046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1467</Words>
  <Application>Microsoft Office PowerPoint</Application>
  <PresentationFormat>宽屏</PresentationFormat>
  <Paragraphs>82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Open Sans</vt:lpstr>
      <vt:lpstr>宋体</vt:lpstr>
      <vt:lpstr>Arial</vt:lpstr>
      <vt:lpstr>Calibri</vt:lpstr>
      <vt:lpstr>Calibri Light</vt:lpstr>
      <vt:lpstr>Office 主题</vt:lpstr>
      <vt:lpstr>中国历史上哪一句话最令你感动？ </vt:lpstr>
      <vt:lpstr>到处都是彩旗和鲜花</vt:lpstr>
      <vt:lpstr>到处都是彩旗和鲜花</vt:lpstr>
      <vt:lpstr>到处都是彩旗和鲜花</vt:lpstr>
      <vt:lpstr>1937年抗日战争淞沪会战，郭汝瑰遗书。</vt:lpstr>
      <vt:lpstr>PowerPoint 演示文稿</vt:lpstr>
      <vt:lpstr>PowerPoint 演示文稿</vt:lpstr>
      <vt:lpstr>丝毫勿虑，尽量发胖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粉身碎骨全不怕，要留清白在人间</vt:lpstr>
      <vt:lpstr>多谢观赏</vt:lpstr>
    </vt:vector>
  </TitlesOfParts>
  <Company>Users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买哪些东西相当于交智商税？</dc:title>
  <dc:creator>Windows 用户</dc:creator>
  <cp:lastModifiedBy>Windows 用户</cp:lastModifiedBy>
  <cp:revision>11</cp:revision>
  <dcterms:created xsi:type="dcterms:W3CDTF">2018-02-01T05:58:00Z</dcterms:created>
  <dcterms:modified xsi:type="dcterms:W3CDTF">2018-02-01T08:43:31Z</dcterms:modified>
</cp:coreProperties>
</file>