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notesMasterIdLst>
    <p:notesMasterId r:id="rId14"/>
  </p:notesMasterIdLst>
  <p:sldIdLst>
    <p:sldId id="256" r:id="rId2"/>
    <p:sldId id="257" r:id="rId3"/>
    <p:sldId id="258" r:id="rId4"/>
    <p:sldId id="259" r:id="rId5"/>
    <p:sldId id="260" r:id="rId6"/>
    <p:sldId id="261" r:id="rId7"/>
    <p:sldId id="265" r:id="rId8"/>
    <p:sldId id="266" r:id="rId9"/>
    <p:sldId id="262" r:id="rId10"/>
    <p:sldId id="263" r:id="rId11"/>
    <p:sldId id="264" r:id="rId12"/>
    <p:sldId id="267" r:id="rId13"/>
  </p:sldIdLst>
  <p:sldSz cx="12192000" cy="6858000"/>
  <p:notesSz cx="6858000" cy="9144000"/>
  <p:defaultText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21" autoAdjust="0"/>
    <p:restoredTop sz="94660"/>
  </p:normalViewPr>
  <p:slideViewPr>
    <p:cSldViewPr snapToGrid="0">
      <p:cViewPr>
        <p:scale>
          <a:sx n="66" d="100"/>
          <a:sy n="66" d="100"/>
        </p:scale>
        <p:origin x="1646" y="16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diagrams/_rels/data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_rels/drawing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D3030EB-D3D3-487D-A5B2-210C92189989}"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8237E1AD-C6BA-4729-BBBB-AEAC72313D0C}">
      <dgm:prSet/>
      <dgm:spPr/>
      <dgm:t>
        <a:bodyPr/>
        <a:lstStyle/>
        <a:p>
          <a:pPr algn="ctr"/>
          <a:r>
            <a:rPr lang="en-US" b="1" dirty="0"/>
            <a:t>Challenge</a:t>
          </a:r>
          <a:endParaRPr lang="en-US" dirty="0"/>
        </a:p>
        <a:p>
          <a:pPr algn="ctr"/>
          <a:r>
            <a:rPr lang="en-US" dirty="0"/>
            <a:t>Patients face significant difficulties in accessing reliable, timely cancer-specific information online.</a:t>
          </a:r>
        </a:p>
      </dgm:t>
    </dgm:pt>
    <dgm:pt modelId="{EEAAAE9E-1DC4-48A7-A412-A2FCE93C7BD0}" type="parTrans" cxnId="{DE9405E5-A456-49EF-86B4-B278A2FC83B2}">
      <dgm:prSet/>
      <dgm:spPr/>
      <dgm:t>
        <a:bodyPr/>
        <a:lstStyle/>
        <a:p>
          <a:endParaRPr lang="en-US"/>
        </a:p>
      </dgm:t>
    </dgm:pt>
    <dgm:pt modelId="{2AC37DDD-A27F-4C36-B691-9D1FC11AAA21}" type="sibTrans" cxnId="{DE9405E5-A456-49EF-86B4-B278A2FC83B2}">
      <dgm:prSet/>
      <dgm:spPr/>
      <dgm:t>
        <a:bodyPr/>
        <a:lstStyle/>
        <a:p>
          <a:endParaRPr lang="en-US"/>
        </a:p>
      </dgm:t>
    </dgm:pt>
    <dgm:pt modelId="{5CE4C1E6-6104-4F58-A6B9-0ED85C0B2340}">
      <dgm:prSet/>
      <dgm:spPr/>
      <dgm:t>
        <a:bodyPr/>
        <a:lstStyle/>
        <a:p>
          <a:pPr algn="ctr"/>
          <a:r>
            <a:rPr lang="en-US" b="1" dirty="0"/>
            <a:t>Consequence</a:t>
          </a:r>
          <a:endParaRPr lang="en-US" dirty="0"/>
        </a:p>
        <a:p>
          <a:pPr algn="ctr"/>
          <a:r>
            <a:rPr lang="en-US" dirty="0"/>
            <a:t>This leads to widespread misinformation, increased anxiety for patients, and places an unsustainable burden on healthcare professionals who are already stretched thin by routine inquiries.</a:t>
          </a:r>
        </a:p>
      </dgm:t>
    </dgm:pt>
    <dgm:pt modelId="{8F6EF213-363D-4DD9-8DB6-576F2C77CD95}" type="parTrans" cxnId="{4FE562B2-148A-4DF6-BB6A-5ACB74727D6D}">
      <dgm:prSet/>
      <dgm:spPr/>
      <dgm:t>
        <a:bodyPr/>
        <a:lstStyle/>
        <a:p>
          <a:endParaRPr lang="en-US"/>
        </a:p>
      </dgm:t>
    </dgm:pt>
    <dgm:pt modelId="{3EC40E30-C63D-49AC-801D-56F31FC8BF77}" type="sibTrans" cxnId="{4FE562B2-148A-4DF6-BB6A-5ACB74727D6D}">
      <dgm:prSet/>
      <dgm:spPr/>
      <dgm:t>
        <a:bodyPr/>
        <a:lstStyle/>
        <a:p>
          <a:endParaRPr lang="en-US"/>
        </a:p>
      </dgm:t>
    </dgm:pt>
    <dgm:pt modelId="{597A027C-FFF9-47EB-A7FB-78AECFE17C4E}" type="pres">
      <dgm:prSet presAssocID="{CD3030EB-D3D3-487D-A5B2-210C92189989}" presName="linear" presStyleCnt="0">
        <dgm:presLayoutVars>
          <dgm:animLvl val="lvl"/>
          <dgm:resizeHandles val="exact"/>
        </dgm:presLayoutVars>
      </dgm:prSet>
      <dgm:spPr/>
    </dgm:pt>
    <dgm:pt modelId="{F1EE0D13-6895-4CBD-B555-B2D1D7A76A21}" type="pres">
      <dgm:prSet presAssocID="{8237E1AD-C6BA-4729-BBBB-AEAC72313D0C}" presName="parentText" presStyleLbl="node1" presStyleIdx="0" presStyleCnt="2">
        <dgm:presLayoutVars>
          <dgm:chMax val="0"/>
          <dgm:bulletEnabled val="1"/>
        </dgm:presLayoutVars>
      </dgm:prSet>
      <dgm:spPr/>
    </dgm:pt>
    <dgm:pt modelId="{D81E113E-128F-4771-8E8B-2E22BE3B825F}" type="pres">
      <dgm:prSet presAssocID="{2AC37DDD-A27F-4C36-B691-9D1FC11AAA21}" presName="spacer" presStyleCnt="0"/>
      <dgm:spPr/>
    </dgm:pt>
    <dgm:pt modelId="{DBA715E7-FA2D-41C8-A4BD-879A9CAAD0D3}" type="pres">
      <dgm:prSet presAssocID="{5CE4C1E6-6104-4F58-A6B9-0ED85C0B2340}" presName="parentText" presStyleLbl="node1" presStyleIdx="1" presStyleCnt="2">
        <dgm:presLayoutVars>
          <dgm:chMax val="0"/>
          <dgm:bulletEnabled val="1"/>
        </dgm:presLayoutVars>
      </dgm:prSet>
      <dgm:spPr/>
    </dgm:pt>
  </dgm:ptLst>
  <dgm:cxnLst>
    <dgm:cxn modelId="{9D4C5526-2E93-4DB6-BAAE-19BCF3AD5C6A}" type="presOf" srcId="{8237E1AD-C6BA-4729-BBBB-AEAC72313D0C}" destId="{F1EE0D13-6895-4CBD-B555-B2D1D7A76A21}" srcOrd="0" destOrd="0" presId="urn:microsoft.com/office/officeart/2005/8/layout/vList2"/>
    <dgm:cxn modelId="{2A21BF74-7339-4E26-8AD1-5B6FCE325BD4}" type="presOf" srcId="{CD3030EB-D3D3-487D-A5B2-210C92189989}" destId="{597A027C-FFF9-47EB-A7FB-78AECFE17C4E}" srcOrd="0" destOrd="0" presId="urn:microsoft.com/office/officeart/2005/8/layout/vList2"/>
    <dgm:cxn modelId="{4FE562B2-148A-4DF6-BB6A-5ACB74727D6D}" srcId="{CD3030EB-D3D3-487D-A5B2-210C92189989}" destId="{5CE4C1E6-6104-4F58-A6B9-0ED85C0B2340}" srcOrd="1" destOrd="0" parTransId="{8F6EF213-363D-4DD9-8DB6-576F2C77CD95}" sibTransId="{3EC40E30-C63D-49AC-801D-56F31FC8BF77}"/>
    <dgm:cxn modelId="{C4FB7ABC-C898-4EBA-8A62-F735ABF12096}" type="presOf" srcId="{5CE4C1E6-6104-4F58-A6B9-0ED85C0B2340}" destId="{DBA715E7-FA2D-41C8-A4BD-879A9CAAD0D3}" srcOrd="0" destOrd="0" presId="urn:microsoft.com/office/officeart/2005/8/layout/vList2"/>
    <dgm:cxn modelId="{DE9405E5-A456-49EF-86B4-B278A2FC83B2}" srcId="{CD3030EB-D3D3-487D-A5B2-210C92189989}" destId="{8237E1AD-C6BA-4729-BBBB-AEAC72313D0C}" srcOrd="0" destOrd="0" parTransId="{EEAAAE9E-1DC4-48A7-A412-A2FCE93C7BD0}" sibTransId="{2AC37DDD-A27F-4C36-B691-9D1FC11AAA21}"/>
    <dgm:cxn modelId="{4BD23657-F3C1-49A0-8204-DE4C1EBD600D}" type="presParOf" srcId="{597A027C-FFF9-47EB-A7FB-78AECFE17C4E}" destId="{F1EE0D13-6895-4CBD-B555-B2D1D7A76A21}" srcOrd="0" destOrd="0" presId="urn:microsoft.com/office/officeart/2005/8/layout/vList2"/>
    <dgm:cxn modelId="{4725DB0A-FFD5-44FB-BA01-706FD8AA6533}" type="presParOf" srcId="{597A027C-FFF9-47EB-A7FB-78AECFE17C4E}" destId="{D81E113E-128F-4771-8E8B-2E22BE3B825F}" srcOrd="1" destOrd="0" presId="urn:microsoft.com/office/officeart/2005/8/layout/vList2"/>
    <dgm:cxn modelId="{496B34F7-C28B-4D5C-A536-25672E4DFC1A}" type="presParOf" srcId="{597A027C-FFF9-47EB-A7FB-78AECFE17C4E}" destId="{DBA715E7-FA2D-41C8-A4BD-879A9CAAD0D3}"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B16D02D-E66A-4455-B486-F7410681CD57}" type="doc">
      <dgm:prSet loTypeId="urn:microsoft.com/office/officeart/2005/8/layout/vList2" loCatId="list" qsTypeId="urn:microsoft.com/office/officeart/2005/8/quickstyle/simple5" qsCatId="simple" csTypeId="urn:microsoft.com/office/officeart/2005/8/colors/accent2_2" csCatId="accent2" phldr="1"/>
      <dgm:spPr/>
      <dgm:t>
        <a:bodyPr/>
        <a:lstStyle/>
        <a:p>
          <a:endParaRPr lang="en-US"/>
        </a:p>
      </dgm:t>
    </dgm:pt>
    <dgm:pt modelId="{3599D23E-791F-496F-9B0B-2E49AF4F829F}">
      <dgm:prSet custT="1"/>
      <dgm:spPr>
        <a:solidFill>
          <a:schemeClr val="bg1"/>
        </a:solidFill>
      </dgm:spPr>
      <dgm:t>
        <a:bodyPr/>
        <a:lstStyle/>
        <a:p>
          <a:pPr algn="ctr"/>
          <a:r>
            <a:rPr lang="en-KE" sz="1600" b="1" i="0" baseline="0"/>
            <a:t>Dataset: MedQuAD (Medical Question-Answer Dataset)</a:t>
          </a:r>
          <a:endParaRPr lang="en-US" sz="1600"/>
        </a:p>
      </dgm:t>
    </dgm:pt>
    <dgm:pt modelId="{5C1AC417-F2DA-4653-8926-C1545006DA3A}" type="parTrans" cxnId="{5FFC01F9-2678-4AAE-84A9-6AE9CEAB25B6}">
      <dgm:prSet/>
      <dgm:spPr/>
      <dgm:t>
        <a:bodyPr/>
        <a:lstStyle/>
        <a:p>
          <a:endParaRPr lang="en-US" sz="1600"/>
        </a:p>
      </dgm:t>
    </dgm:pt>
    <dgm:pt modelId="{8E52A625-6E6E-49DD-8A4C-CD06F2F736DD}" type="sibTrans" cxnId="{5FFC01F9-2678-4AAE-84A9-6AE9CEAB25B6}">
      <dgm:prSet/>
      <dgm:spPr/>
      <dgm:t>
        <a:bodyPr/>
        <a:lstStyle/>
        <a:p>
          <a:endParaRPr lang="en-US" sz="1600"/>
        </a:p>
      </dgm:t>
    </dgm:pt>
    <dgm:pt modelId="{71D29280-FBE8-4F77-BBAD-0F0D57E65835}">
      <dgm:prSet custT="1"/>
      <dgm:spPr/>
      <dgm:t>
        <a:bodyPr/>
        <a:lstStyle/>
        <a:p>
          <a:pPr algn="ctr"/>
          <a:r>
            <a:rPr lang="en-KE" sz="1600" b="1" i="0" baseline="0" dirty="0"/>
            <a:t>Source:</a:t>
          </a:r>
          <a:r>
            <a:rPr lang="en-KE" sz="1600" b="0" i="0" baseline="0" dirty="0"/>
            <a:t> Curated from trusted medical websites (e.g., Cancer.gov).</a:t>
          </a:r>
          <a:endParaRPr lang="en-US" sz="1600" dirty="0"/>
        </a:p>
      </dgm:t>
    </dgm:pt>
    <dgm:pt modelId="{BEDD9651-5B17-4E28-8AD3-BDD36337F7D0}" type="parTrans" cxnId="{AFDDD86B-5289-4D37-96DF-E38916D63418}">
      <dgm:prSet/>
      <dgm:spPr/>
      <dgm:t>
        <a:bodyPr/>
        <a:lstStyle/>
        <a:p>
          <a:endParaRPr lang="en-US" sz="1600"/>
        </a:p>
      </dgm:t>
    </dgm:pt>
    <dgm:pt modelId="{659E0163-AE06-42A6-A0E2-01396448CA97}" type="sibTrans" cxnId="{AFDDD86B-5289-4D37-96DF-E38916D63418}">
      <dgm:prSet/>
      <dgm:spPr/>
      <dgm:t>
        <a:bodyPr/>
        <a:lstStyle/>
        <a:p>
          <a:endParaRPr lang="en-US" sz="1600"/>
        </a:p>
      </dgm:t>
    </dgm:pt>
    <dgm:pt modelId="{864F22BD-7114-4A4A-8D42-F9E424C85DDA}">
      <dgm:prSet custT="1"/>
      <dgm:spPr/>
      <dgm:t>
        <a:bodyPr/>
        <a:lstStyle/>
        <a:p>
          <a:pPr algn="ctr"/>
          <a:r>
            <a:rPr lang="en-KE" sz="1600" b="1" i="0" baseline="0"/>
            <a:t>Format:</a:t>
          </a:r>
          <a:r>
            <a:rPr lang="en-KE" sz="1600" b="0" i="0" baseline="0"/>
            <a:t> XML files containing structured Question-Answer pairs.</a:t>
          </a:r>
          <a:endParaRPr lang="en-US" sz="1600"/>
        </a:p>
      </dgm:t>
    </dgm:pt>
    <dgm:pt modelId="{34BCB433-1BCF-4698-8FE0-431116680244}" type="parTrans" cxnId="{6F2F21B2-8F30-48E5-B470-E7BFAC14E1B3}">
      <dgm:prSet/>
      <dgm:spPr/>
      <dgm:t>
        <a:bodyPr/>
        <a:lstStyle/>
        <a:p>
          <a:endParaRPr lang="en-US" sz="1600"/>
        </a:p>
      </dgm:t>
    </dgm:pt>
    <dgm:pt modelId="{7C261A12-88B9-413A-A477-E9551C8F136E}" type="sibTrans" cxnId="{6F2F21B2-8F30-48E5-B470-E7BFAC14E1B3}">
      <dgm:prSet/>
      <dgm:spPr/>
      <dgm:t>
        <a:bodyPr/>
        <a:lstStyle/>
        <a:p>
          <a:endParaRPr lang="en-US" sz="1600"/>
        </a:p>
      </dgm:t>
    </dgm:pt>
    <dgm:pt modelId="{0C57F292-E732-4655-BB4D-7A77B543A873}">
      <dgm:prSet custT="1"/>
      <dgm:spPr>
        <a:solidFill>
          <a:schemeClr val="bg1"/>
        </a:solidFill>
      </dgm:spPr>
      <dgm:t>
        <a:bodyPr/>
        <a:lstStyle/>
        <a:p>
          <a:pPr algn="ctr"/>
          <a:r>
            <a:rPr lang="en-KE" sz="1600" b="1" i="0" baseline="0" dirty="0"/>
            <a:t>Data Loading &amp; Overview:</a:t>
          </a:r>
          <a:endParaRPr lang="en-US" sz="1600" dirty="0"/>
        </a:p>
      </dgm:t>
    </dgm:pt>
    <dgm:pt modelId="{EBAA287C-6792-410A-83F2-7C7282336A21}" type="parTrans" cxnId="{FC48F4B8-1470-4E03-989B-7DBCE4A8524A}">
      <dgm:prSet/>
      <dgm:spPr/>
      <dgm:t>
        <a:bodyPr/>
        <a:lstStyle/>
        <a:p>
          <a:endParaRPr lang="en-US" sz="1600"/>
        </a:p>
      </dgm:t>
    </dgm:pt>
    <dgm:pt modelId="{ACE93D52-794E-4B8A-9F0A-27A48A4034FC}" type="sibTrans" cxnId="{FC48F4B8-1470-4E03-989B-7DBCE4A8524A}">
      <dgm:prSet/>
      <dgm:spPr/>
      <dgm:t>
        <a:bodyPr/>
        <a:lstStyle/>
        <a:p>
          <a:endParaRPr lang="en-US" sz="1600"/>
        </a:p>
      </dgm:t>
    </dgm:pt>
    <dgm:pt modelId="{A7742138-B2AF-4C90-B7B7-A242E33CF9FD}">
      <dgm:prSet custT="1"/>
      <dgm:spPr/>
      <dgm:t>
        <a:bodyPr/>
        <a:lstStyle/>
        <a:p>
          <a:pPr algn="ctr"/>
          <a:r>
            <a:rPr lang="en-KE" sz="1600" b="1" i="0" baseline="0"/>
            <a:t>Custom Loader:</a:t>
          </a:r>
          <a:r>
            <a:rPr lang="en-KE" sz="1600" b="0" i="0" baseline="0"/>
            <a:t> Developed CancerQALoader to parse XML efficiently and consolidate data.</a:t>
          </a:r>
          <a:endParaRPr lang="en-US" sz="1600"/>
        </a:p>
      </dgm:t>
    </dgm:pt>
    <dgm:pt modelId="{D5AE1CFD-30C1-4F82-9652-BBCC3E77DDC8}" type="parTrans" cxnId="{F3C7F87C-7C44-4DAA-A409-69634772F676}">
      <dgm:prSet/>
      <dgm:spPr/>
      <dgm:t>
        <a:bodyPr/>
        <a:lstStyle/>
        <a:p>
          <a:endParaRPr lang="en-US" sz="1600"/>
        </a:p>
      </dgm:t>
    </dgm:pt>
    <dgm:pt modelId="{9F7ED315-BE6C-40FF-B7EE-F924B53CD883}" type="sibTrans" cxnId="{F3C7F87C-7C44-4DAA-A409-69634772F676}">
      <dgm:prSet/>
      <dgm:spPr/>
      <dgm:t>
        <a:bodyPr/>
        <a:lstStyle/>
        <a:p>
          <a:endParaRPr lang="en-US" sz="1600"/>
        </a:p>
      </dgm:t>
    </dgm:pt>
    <dgm:pt modelId="{F6BCF3C2-C579-4489-B55E-BE9E04D9E469}">
      <dgm:prSet custT="1"/>
      <dgm:spPr/>
      <dgm:t>
        <a:bodyPr/>
        <a:lstStyle/>
        <a:p>
          <a:pPr algn="ctr"/>
          <a:r>
            <a:rPr lang="en-KE" sz="1600" b="1" i="0" baseline="0"/>
            <a:t>Initial Size:</a:t>
          </a:r>
          <a:r>
            <a:rPr lang="en-KE" sz="1600" b="0" i="0" baseline="0"/>
            <a:t> 729 Q&amp;A pairs, 3 columns (question, answer, source).</a:t>
          </a:r>
          <a:endParaRPr lang="en-US" sz="1600"/>
        </a:p>
      </dgm:t>
    </dgm:pt>
    <dgm:pt modelId="{2D7B7BBB-11EA-4103-85D7-BD12834E5E4C}" type="parTrans" cxnId="{04450A46-F6F4-43E2-BBEE-AE1006B05FF8}">
      <dgm:prSet/>
      <dgm:spPr/>
      <dgm:t>
        <a:bodyPr/>
        <a:lstStyle/>
        <a:p>
          <a:endParaRPr lang="en-US" sz="1600"/>
        </a:p>
      </dgm:t>
    </dgm:pt>
    <dgm:pt modelId="{38E8A88B-F18C-4312-BD60-017D418AEF57}" type="sibTrans" cxnId="{04450A46-F6F4-43E2-BBEE-AE1006B05FF8}">
      <dgm:prSet/>
      <dgm:spPr/>
      <dgm:t>
        <a:bodyPr/>
        <a:lstStyle/>
        <a:p>
          <a:endParaRPr lang="en-US" sz="1600"/>
        </a:p>
      </dgm:t>
    </dgm:pt>
    <dgm:pt modelId="{E6596246-4511-40BE-AB91-67D4BBA48BED}">
      <dgm:prSet custT="1"/>
      <dgm:spPr/>
      <dgm:t>
        <a:bodyPr/>
        <a:lstStyle/>
        <a:p>
          <a:pPr algn="ctr"/>
          <a:r>
            <a:rPr lang="en-KE" sz="1600" b="1" i="0" baseline="0"/>
            <a:t>Unique Sources:</a:t>
          </a:r>
          <a:r>
            <a:rPr lang="en-KE" sz="1600" b="0" i="0" baseline="0"/>
            <a:t> 116 distinct source files, indicating broad coverage.</a:t>
          </a:r>
          <a:endParaRPr lang="en-US" sz="1600"/>
        </a:p>
      </dgm:t>
    </dgm:pt>
    <dgm:pt modelId="{12C737B1-3B6C-4AA9-8297-338FD4BCD2EF}" type="parTrans" cxnId="{7D48F78A-D4EB-4AE0-A71A-933D78B42255}">
      <dgm:prSet/>
      <dgm:spPr/>
      <dgm:t>
        <a:bodyPr/>
        <a:lstStyle/>
        <a:p>
          <a:endParaRPr lang="en-US" sz="1600"/>
        </a:p>
      </dgm:t>
    </dgm:pt>
    <dgm:pt modelId="{270A18A1-22A9-45E9-9D33-EA7067BD2E72}" type="sibTrans" cxnId="{7D48F78A-D4EB-4AE0-A71A-933D78B42255}">
      <dgm:prSet/>
      <dgm:spPr/>
      <dgm:t>
        <a:bodyPr/>
        <a:lstStyle/>
        <a:p>
          <a:endParaRPr lang="en-US" sz="1600"/>
        </a:p>
      </dgm:t>
    </dgm:pt>
    <dgm:pt modelId="{9108254F-0DA7-45F6-A262-43ABFB4E60A2}">
      <dgm:prSet custT="1"/>
      <dgm:spPr>
        <a:solidFill>
          <a:schemeClr val="bg1"/>
        </a:solidFill>
      </dgm:spPr>
      <dgm:t>
        <a:bodyPr/>
        <a:lstStyle/>
        <a:p>
          <a:pPr algn="ctr"/>
          <a:r>
            <a:rPr lang="en-KE" sz="1600" b="1" i="0" baseline="0" dirty="0"/>
            <a:t>Key Features:</a:t>
          </a:r>
          <a:endParaRPr lang="en-US" sz="1600" dirty="0"/>
        </a:p>
      </dgm:t>
    </dgm:pt>
    <dgm:pt modelId="{1F0981DD-19AE-479B-925B-AEECD72F543E}" type="parTrans" cxnId="{70999652-A4D9-47AE-9BDC-752732C19CED}">
      <dgm:prSet/>
      <dgm:spPr/>
      <dgm:t>
        <a:bodyPr/>
        <a:lstStyle/>
        <a:p>
          <a:endParaRPr lang="en-US" sz="1600"/>
        </a:p>
      </dgm:t>
    </dgm:pt>
    <dgm:pt modelId="{BB44175A-6304-4D2C-9A9C-59337A4EF73D}" type="sibTrans" cxnId="{70999652-A4D9-47AE-9BDC-752732C19CED}">
      <dgm:prSet/>
      <dgm:spPr/>
      <dgm:t>
        <a:bodyPr/>
        <a:lstStyle/>
        <a:p>
          <a:endParaRPr lang="en-US" sz="1600"/>
        </a:p>
      </dgm:t>
    </dgm:pt>
    <dgm:pt modelId="{664263F9-D941-4ABA-90F4-DE515D51B3A9}">
      <dgm:prSet custT="1"/>
      <dgm:spPr/>
      <dgm:t>
        <a:bodyPr/>
        <a:lstStyle/>
        <a:p>
          <a:pPr algn="ctr"/>
          <a:r>
            <a:rPr lang="en-KE" sz="1600" b="1" i="0" baseline="0"/>
            <a:t>question:</a:t>
          </a:r>
          <a:r>
            <a:rPr lang="en-KE" sz="1600" b="0" i="0" baseline="0"/>
            <a:t> User query component; basis for retrieval.</a:t>
          </a:r>
          <a:endParaRPr lang="en-US" sz="1600"/>
        </a:p>
      </dgm:t>
    </dgm:pt>
    <dgm:pt modelId="{5E044EA1-E4D5-4FED-B718-3D44A37B61A9}" type="parTrans" cxnId="{4AA12985-36D3-464F-A6FC-8443E57624B6}">
      <dgm:prSet/>
      <dgm:spPr/>
      <dgm:t>
        <a:bodyPr/>
        <a:lstStyle/>
        <a:p>
          <a:endParaRPr lang="en-US" sz="1600"/>
        </a:p>
      </dgm:t>
    </dgm:pt>
    <dgm:pt modelId="{B2D27226-35AA-4BAF-9705-8F27B7E0C4E3}" type="sibTrans" cxnId="{4AA12985-36D3-464F-A6FC-8443E57624B6}">
      <dgm:prSet/>
      <dgm:spPr/>
      <dgm:t>
        <a:bodyPr/>
        <a:lstStyle/>
        <a:p>
          <a:endParaRPr lang="en-US" sz="1600"/>
        </a:p>
      </dgm:t>
    </dgm:pt>
    <dgm:pt modelId="{7DA06418-BEEE-4778-A102-EB4DB8B742FE}">
      <dgm:prSet custT="1"/>
      <dgm:spPr/>
      <dgm:t>
        <a:bodyPr/>
        <a:lstStyle/>
        <a:p>
          <a:pPr algn="ctr"/>
          <a:r>
            <a:rPr lang="en-KE" sz="1600" b="1" i="0" baseline="0"/>
            <a:t>answer:</a:t>
          </a:r>
          <a:r>
            <a:rPr lang="en-KE" sz="1600" b="0" i="0" baseline="0"/>
            <a:t> Authoritative response to be retrieved.</a:t>
          </a:r>
          <a:endParaRPr lang="en-US" sz="1600"/>
        </a:p>
      </dgm:t>
    </dgm:pt>
    <dgm:pt modelId="{FEE8ED9F-36AC-4736-A278-7CBAF132BEF3}" type="parTrans" cxnId="{837C1BA8-D4A5-4E24-ACC9-469AEF5A2B0F}">
      <dgm:prSet/>
      <dgm:spPr/>
      <dgm:t>
        <a:bodyPr/>
        <a:lstStyle/>
        <a:p>
          <a:endParaRPr lang="en-US" sz="1600"/>
        </a:p>
      </dgm:t>
    </dgm:pt>
    <dgm:pt modelId="{9432B592-3149-4707-BDAC-9072C762AD25}" type="sibTrans" cxnId="{837C1BA8-D4A5-4E24-ACC9-469AEF5A2B0F}">
      <dgm:prSet/>
      <dgm:spPr/>
      <dgm:t>
        <a:bodyPr/>
        <a:lstStyle/>
        <a:p>
          <a:endParaRPr lang="en-US" sz="1600"/>
        </a:p>
      </dgm:t>
    </dgm:pt>
    <dgm:pt modelId="{E9E0988D-495E-42EE-A56D-B7D7DC44A203}">
      <dgm:prSet custT="1"/>
      <dgm:spPr/>
      <dgm:t>
        <a:bodyPr/>
        <a:lstStyle/>
        <a:p>
          <a:pPr algn="ctr"/>
          <a:r>
            <a:rPr lang="en-KE" sz="1600" b="1" i="0" baseline="0"/>
            <a:t>source:</a:t>
          </a:r>
          <a:r>
            <a:rPr lang="en-KE" sz="1600" b="0" i="0" baseline="0"/>
            <a:t> Provides metadata and reinforces trustworthiness.</a:t>
          </a:r>
          <a:endParaRPr lang="en-US" sz="1600"/>
        </a:p>
      </dgm:t>
    </dgm:pt>
    <dgm:pt modelId="{40DB12A3-4AF5-4664-92FC-ABDE740F2B17}" type="parTrans" cxnId="{A28B14C8-48FA-4B6D-85FD-DED98D3D945C}">
      <dgm:prSet/>
      <dgm:spPr/>
      <dgm:t>
        <a:bodyPr/>
        <a:lstStyle/>
        <a:p>
          <a:endParaRPr lang="en-US" sz="1600"/>
        </a:p>
      </dgm:t>
    </dgm:pt>
    <dgm:pt modelId="{D3A7DF1B-3F0C-4399-9DDD-C53C14E3C8D2}" type="sibTrans" cxnId="{A28B14C8-48FA-4B6D-85FD-DED98D3D945C}">
      <dgm:prSet/>
      <dgm:spPr/>
      <dgm:t>
        <a:bodyPr/>
        <a:lstStyle/>
        <a:p>
          <a:endParaRPr lang="en-US" sz="1600"/>
        </a:p>
      </dgm:t>
    </dgm:pt>
    <dgm:pt modelId="{A10DDC75-A5C8-4B23-89BB-F8F358091D50}" type="pres">
      <dgm:prSet presAssocID="{5B16D02D-E66A-4455-B486-F7410681CD57}" presName="linear" presStyleCnt="0">
        <dgm:presLayoutVars>
          <dgm:animLvl val="lvl"/>
          <dgm:resizeHandles val="exact"/>
        </dgm:presLayoutVars>
      </dgm:prSet>
      <dgm:spPr/>
    </dgm:pt>
    <dgm:pt modelId="{8A4B3231-1CFF-415E-A536-522182A21D4C}" type="pres">
      <dgm:prSet presAssocID="{3599D23E-791F-496F-9B0B-2E49AF4F829F}" presName="parentText" presStyleLbl="node1" presStyleIdx="0" presStyleCnt="11">
        <dgm:presLayoutVars>
          <dgm:chMax val="0"/>
          <dgm:bulletEnabled val="1"/>
        </dgm:presLayoutVars>
      </dgm:prSet>
      <dgm:spPr/>
    </dgm:pt>
    <dgm:pt modelId="{2ED88B00-45AA-4EF9-BAEA-CF02C9F83C73}" type="pres">
      <dgm:prSet presAssocID="{8E52A625-6E6E-49DD-8A4C-CD06F2F736DD}" presName="spacer" presStyleCnt="0"/>
      <dgm:spPr/>
    </dgm:pt>
    <dgm:pt modelId="{FE202287-BAE2-4DC4-A3FA-1BC77B010388}" type="pres">
      <dgm:prSet presAssocID="{71D29280-FBE8-4F77-BBAD-0F0D57E65835}" presName="parentText" presStyleLbl="node1" presStyleIdx="1" presStyleCnt="11">
        <dgm:presLayoutVars>
          <dgm:chMax val="0"/>
          <dgm:bulletEnabled val="1"/>
        </dgm:presLayoutVars>
      </dgm:prSet>
      <dgm:spPr/>
    </dgm:pt>
    <dgm:pt modelId="{9A9AA0BD-78F2-4FD3-90E7-BB88429B301E}" type="pres">
      <dgm:prSet presAssocID="{659E0163-AE06-42A6-A0E2-01396448CA97}" presName="spacer" presStyleCnt="0"/>
      <dgm:spPr/>
    </dgm:pt>
    <dgm:pt modelId="{07900CE1-37B4-4317-AD13-1CE8AE6DF237}" type="pres">
      <dgm:prSet presAssocID="{864F22BD-7114-4A4A-8D42-F9E424C85DDA}" presName="parentText" presStyleLbl="node1" presStyleIdx="2" presStyleCnt="11">
        <dgm:presLayoutVars>
          <dgm:chMax val="0"/>
          <dgm:bulletEnabled val="1"/>
        </dgm:presLayoutVars>
      </dgm:prSet>
      <dgm:spPr/>
    </dgm:pt>
    <dgm:pt modelId="{B62A40EC-A11A-462B-8754-6E37210F4E3E}" type="pres">
      <dgm:prSet presAssocID="{7C261A12-88B9-413A-A477-E9551C8F136E}" presName="spacer" presStyleCnt="0"/>
      <dgm:spPr/>
    </dgm:pt>
    <dgm:pt modelId="{149DA5E5-97A9-41F5-9D7A-56B1A5576D7A}" type="pres">
      <dgm:prSet presAssocID="{0C57F292-E732-4655-BB4D-7A77B543A873}" presName="parentText" presStyleLbl="node1" presStyleIdx="3" presStyleCnt="11">
        <dgm:presLayoutVars>
          <dgm:chMax val="0"/>
          <dgm:bulletEnabled val="1"/>
        </dgm:presLayoutVars>
      </dgm:prSet>
      <dgm:spPr/>
    </dgm:pt>
    <dgm:pt modelId="{3C545AA9-4DC5-4624-8DF7-0BE8C338B0BB}" type="pres">
      <dgm:prSet presAssocID="{ACE93D52-794E-4B8A-9F0A-27A48A4034FC}" presName="spacer" presStyleCnt="0"/>
      <dgm:spPr/>
    </dgm:pt>
    <dgm:pt modelId="{112EDB8F-AF2B-4129-BFDB-145D0C2C2717}" type="pres">
      <dgm:prSet presAssocID="{A7742138-B2AF-4C90-B7B7-A242E33CF9FD}" presName="parentText" presStyleLbl="node1" presStyleIdx="4" presStyleCnt="11">
        <dgm:presLayoutVars>
          <dgm:chMax val="0"/>
          <dgm:bulletEnabled val="1"/>
        </dgm:presLayoutVars>
      </dgm:prSet>
      <dgm:spPr/>
    </dgm:pt>
    <dgm:pt modelId="{357E2264-ED97-4E80-9139-7AF8D593B151}" type="pres">
      <dgm:prSet presAssocID="{9F7ED315-BE6C-40FF-B7EE-F924B53CD883}" presName="spacer" presStyleCnt="0"/>
      <dgm:spPr/>
    </dgm:pt>
    <dgm:pt modelId="{A4213078-4609-4D37-A9E7-234781ABA68F}" type="pres">
      <dgm:prSet presAssocID="{F6BCF3C2-C579-4489-B55E-BE9E04D9E469}" presName="parentText" presStyleLbl="node1" presStyleIdx="5" presStyleCnt="11">
        <dgm:presLayoutVars>
          <dgm:chMax val="0"/>
          <dgm:bulletEnabled val="1"/>
        </dgm:presLayoutVars>
      </dgm:prSet>
      <dgm:spPr/>
    </dgm:pt>
    <dgm:pt modelId="{C14EDD8E-BD09-4334-9717-AF48E6B63325}" type="pres">
      <dgm:prSet presAssocID="{38E8A88B-F18C-4312-BD60-017D418AEF57}" presName="spacer" presStyleCnt="0"/>
      <dgm:spPr/>
    </dgm:pt>
    <dgm:pt modelId="{506B14C2-7B3B-4E79-85F8-CF726474A29F}" type="pres">
      <dgm:prSet presAssocID="{E6596246-4511-40BE-AB91-67D4BBA48BED}" presName="parentText" presStyleLbl="node1" presStyleIdx="6" presStyleCnt="11">
        <dgm:presLayoutVars>
          <dgm:chMax val="0"/>
          <dgm:bulletEnabled val="1"/>
        </dgm:presLayoutVars>
      </dgm:prSet>
      <dgm:spPr/>
    </dgm:pt>
    <dgm:pt modelId="{19388CC4-31EC-4AA1-8BE8-BDB325E4C59D}" type="pres">
      <dgm:prSet presAssocID="{270A18A1-22A9-45E9-9D33-EA7067BD2E72}" presName="spacer" presStyleCnt="0"/>
      <dgm:spPr/>
    </dgm:pt>
    <dgm:pt modelId="{205A7A77-2289-4022-A2B8-01710D492C4E}" type="pres">
      <dgm:prSet presAssocID="{9108254F-0DA7-45F6-A262-43ABFB4E60A2}" presName="parentText" presStyleLbl="node1" presStyleIdx="7" presStyleCnt="11">
        <dgm:presLayoutVars>
          <dgm:chMax val="0"/>
          <dgm:bulletEnabled val="1"/>
        </dgm:presLayoutVars>
      </dgm:prSet>
      <dgm:spPr/>
    </dgm:pt>
    <dgm:pt modelId="{9AE5EBF3-D408-42F4-8E19-ADC2A7A0A366}" type="pres">
      <dgm:prSet presAssocID="{BB44175A-6304-4D2C-9A9C-59337A4EF73D}" presName="spacer" presStyleCnt="0"/>
      <dgm:spPr/>
    </dgm:pt>
    <dgm:pt modelId="{24FA6FF9-419C-4908-86B5-F00DE126EB29}" type="pres">
      <dgm:prSet presAssocID="{664263F9-D941-4ABA-90F4-DE515D51B3A9}" presName="parentText" presStyleLbl="node1" presStyleIdx="8" presStyleCnt="11">
        <dgm:presLayoutVars>
          <dgm:chMax val="0"/>
          <dgm:bulletEnabled val="1"/>
        </dgm:presLayoutVars>
      </dgm:prSet>
      <dgm:spPr/>
    </dgm:pt>
    <dgm:pt modelId="{F7E4C1E5-356F-482B-953A-D53BCE2A5960}" type="pres">
      <dgm:prSet presAssocID="{B2D27226-35AA-4BAF-9705-8F27B7E0C4E3}" presName="spacer" presStyleCnt="0"/>
      <dgm:spPr/>
    </dgm:pt>
    <dgm:pt modelId="{92095AE6-2D15-4270-863D-3FAE6535BEEF}" type="pres">
      <dgm:prSet presAssocID="{7DA06418-BEEE-4778-A102-EB4DB8B742FE}" presName="parentText" presStyleLbl="node1" presStyleIdx="9" presStyleCnt="11">
        <dgm:presLayoutVars>
          <dgm:chMax val="0"/>
          <dgm:bulletEnabled val="1"/>
        </dgm:presLayoutVars>
      </dgm:prSet>
      <dgm:spPr/>
    </dgm:pt>
    <dgm:pt modelId="{F103772E-C809-4FE1-B4A8-F41091A19385}" type="pres">
      <dgm:prSet presAssocID="{9432B592-3149-4707-BDAC-9072C762AD25}" presName="spacer" presStyleCnt="0"/>
      <dgm:spPr/>
    </dgm:pt>
    <dgm:pt modelId="{E8D4EB86-9E37-48FB-B933-30F6432B9BEA}" type="pres">
      <dgm:prSet presAssocID="{E9E0988D-495E-42EE-A56D-B7D7DC44A203}" presName="parentText" presStyleLbl="node1" presStyleIdx="10" presStyleCnt="11">
        <dgm:presLayoutVars>
          <dgm:chMax val="0"/>
          <dgm:bulletEnabled val="1"/>
        </dgm:presLayoutVars>
      </dgm:prSet>
      <dgm:spPr/>
    </dgm:pt>
  </dgm:ptLst>
  <dgm:cxnLst>
    <dgm:cxn modelId="{4796E71B-E25E-4E85-A2A6-FF39AFF895F0}" type="presOf" srcId="{9108254F-0DA7-45F6-A262-43ABFB4E60A2}" destId="{205A7A77-2289-4022-A2B8-01710D492C4E}" srcOrd="0" destOrd="0" presId="urn:microsoft.com/office/officeart/2005/8/layout/vList2"/>
    <dgm:cxn modelId="{04450A46-F6F4-43E2-BBEE-AE1006B05FF8}" srcId="{5B16D02D-E66A-4455-B486-F7410681CD57}" destId="{F6BCF3C2-C579-4489-B55E-BE9E04D9E469}" srcOrd="5" destOrd="0" parTransId="{2D7B7BBB-11EA-4103-85D7-BD12834E5E4C}" sibTransId="{38E8A88B-F18C-4312-BD60-017D418AEF57}"/>
    <dgm:cxn modelId="{20F77946-3FC6-4E0C-B4E6-A90E2D542490}" type="presOf" srcId="{664263F9-D941-4ABA-90F4-DE515D51B3A9}" destId="{24FA6FF9-419C-4908-86B5-F00DE126EB29}" srcOrd="0" destOrd="0" presId="urn:microsoft.com/office/officeart/2005/8/layout/vList2"/>
    <dgm:cxn modelId="{AFDDD86B-5289-4D37-96DF-E38916D63418}" srcId="{5B16D02D-E66A-4455-B486-F7410681CD57}" destId="{71D29280-FBE8-4F77-BBAD-0F0D57E65835}" srcOrd="1" destOrd="0" parTransId="{BEDD9651-5B17-4E28-8AD3-BDD36337F7D0}" sibTransId="{659E0163-AE06-42A6-A0E2-01396448CA97}"/>
    <dgm:cxn modelId="{70999652-A4D9-47AE-9BDC-752732C19CED}" srcId="{5B16D02D-E66A-4455-B486-F7410681CD57}" destId="{9108254F-0DA7-45F6-A262-43ABFB4E60A2}" srcOrd="7" destOrd="0" parTransId="{1F0981DD-19AE-479B-925B-AEECD72F543E}" sibTransId="{BB44175A-6304-4D2C-9A9C-59337A4EF73D}"/>
    <dgm:cxn modelId="{F3C7F87C-7C44-4DAA-A409-69634772F676}" srcId="{5B16D02D-E66A-4455-B486-F7410681CD57}" destId="{A7742138-B2AF-4C90-B7B7-A242E33CF9FD}" srcOrd="4" destOrd="0" parTransId="{D5AE1CFD-30C1-4F82-9652-BBCC3E77DDC8}" sibTransId="{9F7ED315-BE6C-40FF-B7EE-F924B53CD883}"/>
    <dgm:cxn modelId="{4AA12985-36D3-464F-A6FC-8443E57624B6}" srcId="{5B16D02D-E66A-4455-B486-F7410681CD57}" destId="{664263F9-D941-4ABA-90F4-DE515D51B3A9}" srcOrd="8" destOrd="0" parTransId="{5E044EA1-E4D5-4FED-B718-3D44A37B61A9}" sibTransId="{B2D27226-35AA-4BAF-9705-8F27B7E0C4E3}"/>
    <dgm:cxn modelId="{7D48F78A-D4EB-4AE0-A71A-933D78B42255}" srcId="{5B16D02D-E66A-4455-B486-F7410681CD57}" destId="{E6596246-4511-40BE-AB91-67D4BBA48BED}" srcOrd="6" destOrd="0" parTransId="{12C737B1-3B6C-4AA9-8297-338FD4BCD2EF}" sibTransId="{270A18A1-22A9-45E9-9D33-EA7067BD2E72}"/>
    <dgm:cxn modelId="{79B6CC8C-8D87-451A-82D2-C267AA677357}" type="presOf" srcId="{0C57F292-E732-4655-BB4D-7A77B543A873}" destId="{149DA5E5-97A9-41F5-9D7A-56B1A5576D7A}" srcOrd="0" destOrd="0" presId="urn:microsoft.com/office/officeart/2005/8/layout/vList2"/>
    <dgm:cxn modelId="{C9685391-1873-47E0-8718-BC270A7F1916}" type="presOf" srcId="{E9E0988D-495E-42EE-A56D-B7D7DC44A203}" destId="{E8D4EB86-9E37-48FB-B933-30F6432B9BEA}" srcOrd="0" destOrd="0" presId="urn:microsoft.com/office/officeart/2005/8/layout/vList2"/>
    <dgm:cxn modelId="{9B2A4992-FEB6-4873-8BDF-DC84BB2BD977}" type="presOf" srcId="{71D29280-FBE8-4F77-BBAD-0F0D57E65835}" destId="{FE202287-BAE2-4DC4-A3FA-1BC77B010388}" srcOrd="0" destOrd="0" presId="urn:microsoft.com/office/officeart/2005/8/layout/vList2"/>
    <dgm:cxn modelId="{94AF4994-00BE-404A-97FA-34C1C866BD5C}" type="presOf" srcId="{864F22BD-7114-4A4A-8D42-F9E424C85DDA}" destId="{07900CE1-37B4-4317-AD13-1CE8AE6DF237}" srcOrd="0" destOrd="0" presId="urn:microsoft.com/office/officeart/2005/8/layout/vList2"/>
    <dgm:cxn modelId="{4D4E3FA0-3738-4A4E-A125-DF4A8829746F}" type="presOf" srcId="{E6596246-4511-40BE-AB91-67D4BBA48BED}" destId="{506B14C2-7B3B-4E79-85F8-CF726474A29F}" srcOrd="0" destOrd="0" presId="urn:microsoft.com/office/officeart/2005/8/layout/vList2"/>
    <dgm:cxn modelId="{837C1BA8-D4A5-4E24-ACC9-469AEF5A2B0F}" srcId="{5B16D02D-E66A-4455-B486-F7410681CD57}" destId="{7DA06418-BEEE-4778-A102-EB4DB8B742FE}" srcOrd="9" destOrd="0" parTransId="{FEE8ED9F-36AC-4736-A278-7CBAF132BEF3}" sibTransId="{9432B592-3149-4707-BDAC-9072C762AD25}"/>
    <dgm:cxn modelId="{6F2F21B2-8F30-48E5-B470-E7BFAC14E1B3}" srcId="{5B16D02D-E66A-4455-B486-F7410681CD57}" destId="{864F22BD-7114-4A4A-8D42-F9E424C85DDA}" srcOrd="2" destOrd="0" parTransId="{34BCB433-1BCF-4698-8FE0-431116680244}" sibTransId="{7C261A12-88B9-413A-A477-E9551C8F136E}"/>
    <dgm:cxn modelId="{FC48F4B8-1470-4E03-989B-7DBCE4A8524A}" srcId="{5B16D02D-E66A-4455-B486-F7410681CD57}" destId="{0C57F292-E732-4655-BB4D-7A77B543A873}" srcOrd="3" destOrd="0" parTransId="{EBAA287C-6792-410A-83F2-7C7282336A21}" sibTransId="{ACE93D52-794E-4B8A-9F0A-27A48A4034FC}"/>
    <dgm:cxn modelId="{509E13C4-BCBF-4FAC-80C9-8DC70FFCEC0D}" type="presOf" srcId="{A7742138-B2AF-4C90-B7B7-A242E33CF9FD}" destId="{112EDB8F-AF2B-4129-BFDB-145D0C2C2717}" srcOrd="0" destOrd="0" presId="urn:microsoft.com/office/officeart/2005/8/layout/vList2"/>
    <dgm:cxn modelId="{70BC5FC4-11B9-4FFB-8203-62609A1199B6}" type="presOf" srcId="{7DA06418-BEEE-4778-A102-EB4DB8B742FE}" destId="{92095AE6-2D15-4270-863D-3FAE6535BEEF}" srcOrd="0" destOrd="0" presId="urn:microsoft.com/office/officeart/2005/8/layout/vList2"/>
    <dgm:cxn modelId="{A28B14C8-48FA-4B6D-85FD-DED98D3D945C}" srcId="{5B16D02D-E66A-4455-B486-F7410681CD57}" destId="{E9E0988D-495E-42EE-A56D-B7D7DC44A203}" srcOrd="10" destOrd="0" parTransId="{40DB12A3-4AF5-4664-92FC-ABDE740F2B17}" sibTransId="{D3A7DF1B-3F0C-4399-9DDD-C53C14E3C8D2}"/>
    <dgm:cxn modelId="{F8EE07CB-8BA9-4E98-BA5C-9B1B9BF3E872}" type="presOf" srcId="{F6BCF3C2-C579-4489-B55E-BE9E04D9E469}" destId="{A4213078-4609-4D37-A9E7-234781ABA68F}" srcOrd="0" destOrd="0" presId="urn:microsoft.com/office/officeart/2005/8/layout/vList2"/>
    <dgm:cxn modelId="{B3CE30D6-CA6E-4E5D-8D9E-0A06862773F1}" type="presOf" srcId="{3599D23E-791F-496F-9B0B-2E49AF4F829F}" destId="{8A4B3231-1CFF-415E-A536-522182A21D4C}" srcOrd="0" destOrd="0" presId="urn:microsoft.com/office/officeart/2005/8/layout/vList2"/>
    <dgm:cxn modelId="{85334CE3-D9EF-41FE-BB83-057BCF63D22B}" type="presOf" srcId="{5B16D02D-E66A-4455-B486-F7410681CD57}" destId="{A10DDC75-A5C8-4B23-89BB-F8F358091D50}" srcOrd="0" destOrd="0" presId="urn:microsoft.com/office/officeart/2005/8/layout/vList2"/>
    <dgm:cxn modelId="{5FFC01F9-2678-4AAE-84A9-6AE9CEAB25B6}" srcId="{5B16D02D-E66A-4455-B486-F7410681CD57}" destId="{3599D23E-791F-496F-9B0B-2E49AF4F829F}" srcOrd="0" destOrd="0" parTransId="{5C1AC417-F2DA-4653-8926-C1545006DA3A}" sibTransId="{8E52A625-6E6E-49DD-8A4C-CD06F2F736DD}"/>
    <dgm:cxn modelId="{26064A5C-31DC-4ED1-B7AD-DF12611C546B}" type="presParOf" srcId="{A10DDC75-A5C8-4B23-89BB-F8F358091D50}" destId="{8A4B3231-1CFF-415E-A536-522182A21D4C}" srcOrd="0" destOrd="0" presId="urn:microsoft.com/office/officeart/2005/8/layout/vList2"/>
    <dgm:cxn modelId="{02A97460-E8BA-411A-ADA6-CF80246BEC5A}" type="presParOf" srcId="{A10DDC75-A5C8-4B23-89BB-F8F358091D50}" destId="{2ED88B00-45AA-4EF9-BAEA-CF02C9F83C73}" srcOrd="1" destOrd="0" presId="urn:microsoft.com/office/officeart/2005/8/layout/vList2"/>
    <dgm:cxn modelId="{ABE82E4E-ADFD-427D-BC1C-A013EC50074E}" type="presParOf" srcId="{A10DDC75-A5C8-4B23-89BB-F8F358091D50}" destId="{FE202287-BAE2-4DC4-A3FA-1BC77B010388}" srcOrd="2" destOrd="0" presId="urn:microsoft.com/office/officeart/2005/8/layout/vList2"/>
    <dgm:cxn modelId="{6FE40F1F-532D-4A06-8F79-355D7B44B220}" type="presParOf" srcId="{A10DDC75-A5C8-4B23-89BB-F8F358091D50}" destId="{9A9AA0BD-78F2-4FD3-90E7-BB88429B301E}" srcOrd="3" destOrd="0" presId="urn:microsoft.com/office/officeart/2005/8/layout/vList2"/>
    <dgm:cxn modelId="{D5B9EA6C-6AD0-482F-B447-992034FE0944}" type="presParOf" srcId="{A10DDC75-A5C8-4B23-89BB-F8F358091D50}" destId="{07900CE1-37B4-4317-AD13-1CE8AE6DF237}" srcOrd="4" destOrd="0" presId="urn:microsoft.com/office/officeart/2005/8/layout/vList2"/>
    <dgm:cxn modelId="{E180FF15-0923-4694-84D0-815BAAA8A093}" type="presParOf" srcId="{A10DDC75-A5C8-4B23-89BB-F8F358091D50}" destId="{B62A40EC-A11A-462B-8754-6E37210F4E3E}" srcOrd="5" destOrd="0" presId="urn:microsoft.com/office/officeart/2005/8/layout/vList2"/>
    <dgm:cxn modelId="{A6B5105C-2090-4C0C-A9AE-963AC6097084}" type="presParOf" srcId="{A10DDC75-A5C8-4B23-89BB-F8F358091D50}" destId="{149DA5E5-97A9-41F5-9D7A-56B1A5576D7A}" srcOrd="6" destOrd="0" presId="urn:microsoft.com/office/officeart/2005/8/layout/vList2"/>
    <dgm:cxn modelId="{6ED50D29-8AA1-462F-B20F-91DFF411803E}" type="presParOf" srcId="{A10DDC75-A5C8-4B23-89BB-F8F358091D50}" destId="{3C545AA9-4DC5-4624-8DF7-0BE8C338B0BB}" srcOrd="7" destOrd="0" presId="urn:microsoft.com/office/officeart/2005/8/layout/vList2"/>
    <dgm:cxn modelId="{4C9B55F1-38CA-4BA8-B074-68F537E51134}" type="presParOf" srcId="{A10DDC75-A5C8-4B23-89BB-F8F358091D50}" destId="{112EDB8F-AF2B-4129-BFDB-145D0C2C2717}" srcOrd="8" destOrd="0" presId="urn:microsoft.com/office/officeart/2005/8/layout/vList2"/>
    <dgm:cxn modelId="{503A88B5-48BC-4449-8E4F-B15045F7E8FA}" type="presParOf" srcId="{A10DDC75-A5C8-4B23-89BB-F8F358091D50}" destId="{357E2264-ED97-4E80-9139-7AF8D593B151}" srcOrd="9" destOrd="0" presId="urn:microsoft.com/office/officeart/2005/8/layout/vList2"/>
    <dgm:cxn modelId="{CDB65E01-9A08-47C3-845F-0BFB15660800}" type="presParOf" srcId="{A10DDC75-A5C8-4B23-89BB-F8F358091D50}" destId="{A4213078-4609-4D37-A9E7-234781ABA68F}" srcOrd="10" destOrd="0" presId="urn:microsoft.com/office/officeart/2005/8/layout/vList2"/>
    <dgm:cxn modelId="{51310E92-63EF-4F27-9E3D-0E6DB9E0A807}" type="presParOf" srcId="{A10DDC75-A5C8-4B23-89BB-F8F358091D50}" destId="{C14EDD8E-BD09-4334-9717-AF48E6B63325}" srcOrd="11" destOrd="0" presId="urn:microsoft.com/office/officeart/2005/8/layout/vList2"/>
    <dgm:cxn modelId="{627F532E-B569-422F-AD8D-0CE38D312514}" type="presParOf" srcId="{A10DDC75-A5C8-4B23-89BB-F8F358091D50}" destId="{506B14C2-7B3B-4E79-85F8-CF726474A29F}" srcOrd="12" destOrd="0" presId="urn:microsoft.com/office/officeart/2005/8/layout/vList2"/>
    <dgm:cxn modelId="{34E2E440-78DA-45EE-9B10-5894D5B285DD}" type="presParOf" srcId="{A10DDC75-A5C8-4B23-89BB-F8F358091D50}" destId="{19388CC4-31EC-4AA1-8BE8-BDB325E4C59D}" srcOrd="13" destOrd="0" presId="urn:microsoft.com/office/officeart/2005/8/layout/vList2"/>
    <dgm:cxn modelId="{5E30C911-D8A2-45E0-B3E2-E4F1863CF70C}" type="presParOf" srcId="{A10DDC75-A5C8-4B23-89BB-F8F358091D50}" destId="{205A7A77-2289-4022-A2B8-01710D492C4E}" srcOrd="14" destOrd="0" presId="urn:microsoft.com/office/officeart/2005/8/layout/vList2"/>
    <dgm:cxn modelId="{D8654242-93C5-475F-A36D-BD31FE5CA308}" type="presParOf" srcId="{A10DDC75-A5C8-4B23-89BB-F8F358091D50}" destId="{9AE5EBF3-D408-42F4-8E19-ADC2A7A0A366}" srcOrd="15" destOrd="0" presId="urn:microsoft.com/office/officeart/2005/8/layout/vList2"/>
    <dgm:cxn modelId="{F7C74598-7687-4D66-9C33-408ECDAAB6B0}" type="presParOf" srcId="{A10DDC75-A5C8-4B23-89BB-F8F358091D50}" destId="{24FA6FF9-419C-4908-86B5-F00DE126EB29}" srcOrd="16" destOrd="0" presId="urn:microsoft.com/office/officeart/2005/8/layout/vList2"/>
    <dgm:cxn modelId="{C6CC7662-774B-4F38-8E47-359225752842}" type="presParOf" srcId="{A10DDC75-A5C8-4B23-89BB-F8F358091D50}" destId="{F7E4C1E5-356F-482B-953A-D53BCE2A5960}" srcOrd="17" destOrd="0" presId="urn:microsoft.com/office/officeart/2005/8/layout/vList2"/>
    <dgm:cxn modelId="{96E2E97E-134F-47BC-B9E3-6AB3CE0BD1E0}" type="presParOf" srcId="{A10DDC75-A5C8-4B23-89BB-F8F358091D50}" destId="{92095AE6-2D15-4270-863D-3FAE6535BEEF}" srcOrd="18" destOrd="0" presId="urn:microsoft.com/office/officeart/2005/8/layout/vList2"/>
    <dgm:cxn modelId="{202C0856-B6E1-43E2-B976-65343DBD6F44}" type="presParOf" srcId="{A10DDC75-A5C8-4B23-89BB-F8F358091D50}" destId="{F103772E-C809-4FE1-B4A8-F41091A19385}" srcOrd="19" destOrd="0" presId="urn:microsoft.com/office/officeart/2005/8/layout/vList2"/>
    <dgm:cxn modelId="{298B37D3-029E-4B3A-B39A-15B3D2715067}" type="presParOf" srcId="{A10DDC75-A5C8-4B23-89BB-F8F358091D50}" destId="{E8D4EB86-9E37-48FB-B933-30F6432B9BEA}"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1304BB26-CCCC-46B9-AF71-BCCB6CD39B3F}"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2AB0C9DF-D146-47DA-AFE2-823DB97C12E6}">
      <dgm:prSet/>
      <dgm:spPr/>
      <dgm:t>
        <a:bodyPr/>
        <a:lstStyle/>
        <a:p>
          <a:pPr>
            <a:lnSpc>
              <a:spcPct val="100000"/>
            </a:lnSpc>
          </a:pPr>
          <a:r>
            <a:rPr lang="en-US"/>
            <a:t>The raw dataset contained redundant or near-duplicate question-answer pairs, which could bias our model's training and lead to repetitive or less accurate retrieval.</a:t>
          </a:r>
        </a:p>
      </dgm:t>
    </dgm:pt>
    <dgm:pt modelId="{67C4844E-4E77-4D91-BDA0-0BC322A32C1A}" type="parTrans" cxnId="{502078DA-E7E8-4E7E-9328-809BAFE287DF}">
      <dgm:prSet/>
      <dgm:spPr/>
      <dgm:t>
        <a:bodyPr/>
        <a:lstStyle/>
        <a:p>
          <a:endParaRPr lang="en-US"/>
        </a:p>
      </dgm:t>
    </dgm:pt>
    <dgm:pt modelId="{B4AC8D1E-527C-41C5-A234-C96B4AD83733}" type="sibTrans" cxnId="{502078DA-E7E8-4E7E-9328-809BAFE287DF}">
      <dgm:prSet/>
      <dgm:spPr/>
      <dgm:t>
        <a:bodyPr/>
        <a:lstStyle/>
        <a:p>
          <a:endParaRPr lang="en-US"/>
        </a:p>
      </dgm:t>
    </dgm:pt>
    <dgm:pt modelId="{979175A3-E784-4915-B062-C81D68C55343}">
      <dgm:prSet/>
      <dgm:spPr/>
      <dgm:t>
        <a:bodyPr/>
        <a:lstStyle/>
        <a:p>
          <a:pPr>
            <a:lnSpc>
              <a:spcPct val="100000"/>
            </a:lnSpc>
          </a:pPr>
          <a:r>
            <a:rPr lang="en-KE" b="1"/>
            <a:t>Action:</a:t>
          </a:r>
          <a:r>
            <a:rPr lang="en-KE"/>
            <a:t> Removed duplicate questions, retaining the first occurrence, to ensure data integrity and prevent skewing model understanding.</a:t>
          </a:r>
          <a:endParaRPr lang="en-US"/>
        </a:p>
      </dgm:t>
    </dgm:pt>
    <dgm:pt modelId="{F01E80A2-15E9-49AF-A055-82C051D3DC03}" type="parTrans" cxnId="{6F7D45DF-B904-4160-979B-3F382C80C77F}">
      <dgm:prSet/>
      <dgm:spPr/>
      <dgm:t>
        <a:bodyPr/>
        <a:lstStyle/>
        <a:p>
          <a:endParaRPr lang="en-US"/>
        </a:p>
      </dgm:t>
    </dgm:pt>
    <dgm:pt modelId="{2D23EA4C-69BF-443D-930D-48D346F238A9}" type="sibTrans" cxnId="{6F7D45DF-B904-4160-979B-3F382C80C77F}">
      <dgm:prSet/>
      <dgm:spPr/>
      <dgm:t>
        <a:bodyPr/>
        <a:lstStyle/>
        <a:p>
          <a:endParaRPr lang="en-US"/>
        </a:p>
      </dgm:t>
    </dgm:pt>
    <dgm:pt modelId="{1458B2C6-A24D-407A-943C-7D4EB2F05FFD}">
      <dgm:prSet/>
      <dgm:spPr/>
      <dgm:t>
        <a:bodyPr/>
        <a:lstStyle/>
        <a:p>
          <a:pPr>
            <a:lnSpc>
              <a:spcPct val="100000"/>
            </a:lnSpc>
          </a:pPr>
          <a:r>
            <a:rPr lang="en-KE" b="1"/>
            <a:t>Result:</a:t>
          </a:r>
          <a:r>
            <a:rPr lang="en-KE"/>
            <a:t> Reduced dataset size from 729 to 683 unique Q&amp;A pairs.</a:t>
          </a:r>
          <a:endParaRPr lang="en-US"/>
        </a:p>
      </dgm:t>
    </dgm:pt>
    <dgm:pt modelId="{C079121D-5B42-430B-91A7-BFEB7833E4CE}" type="parTrans" cxnId="{007B1459-5DA0-4682-A910-DE057E4A3C44}">
      <dgm:prSet/>
      <dgm:spPr/>
      <dgm:t>
        <a:bodyPr/>
        <a:lstStyle/>
        <a:p>
          <a:endParaRPr lang="en-US"/>
        </a:p>
      </dgm:t>
    </dgm:pt>
    <dgm:pt modelId="{FA1E1272-D552-434A-8C13-CB461F164531}" type="sibTrans" cxnId="{007B1459-5DA0-4682-A910-DE057E4A3C44}">
      <dgm:prSet/>
      <dgm:spPr/>
      <dgm:t>
        <a:bodyPr/>
        <a:lstStyle/>
        <a:p>
          <a:endParaRPr lang="en-US"/>
        </a:p>
      </dgm:t>
    </dgm:pt>
    <dgm:pt modelId="{EDE611E4-A286-43B1-9570-1FC5C5A1A539}" type="pres">
      <dgm:prSet presAssocID="{1304BB26-CCCC-46B9-AF71-BCCB6CD39B3F}" presName="root" presStyleCnt="0">
        <dgm:presLayoutVars>
          <dgm:dir/>
          <dgm:resizeHandles val="exact"/>
        </dgm:presLayoutVars>
      </dgm:prSet>
      <dgm:spPr/>
    </dgm:pt>
    <dgm:pt modelId="{6F834E7D-DA40-4CB3-8FBE-8F5E1F5667CB}" type="pres">
      <dgm:prSet presAssocID="{2AB0C9DF-D146-47DA-AFE2-823DB97C12E6}" presName="compNode" presStyleCnt="0"/>
      <dgm:spPr/>
    </dgm:pt>
    <dgm:pt modelId="{6C58630D-042E-4B06-ADF4-041920486E67}" type="pres">
      <dgm:prSet presAssocID="{2AB0C9DF-D146-47DA-AFE2-823DB97C12E6}" presName="bgRect" presStyleLbl="bgShp" presStyleIdx="0" presStyleCnt="3"/>
      <dgm:spPr/>
    </dgm:pt>
    <dgm:pt modelId="{9BD127DE-C91D-4104-8DAA-6FFBDBE6C80A}" type="pres">
      <dgm:prSet presAssocID="{2AB0C9DF-D146-47DA-AFE2-823DB97C12E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Maze"/>
        </a:ext>
      </dgm:extLst>
    </dgm:pt>
    <dgm:pt modelId="{3777B2CE-A71A-4614-BD21-DDEDD5786D62}" type="pres">
      <dgm:prSet presAssocID="{2AB0C9DF-D146-47DA-AFE2-823DB97C12E6}" presName="spaceRect" presStyleCnt="0"/>
      <dgm:spPr/>
    </dgm:pt>
    <dgm:pt modelId="{F0F0A39B-0A13-48D3-8982-C522F0354D62}" type="pres">
      <dgm:prSet presAssocID="{2AB0C9DF-D146-47DA-AFE2-823DB97C12E6}" presName="parTx" presStyleLbl="revTx" presStyleIdx="0" presStyleCnt="3">
        <dgm:presLayoutVars>
          <dgm:chMax val="0"/>
          <dgm:chPref val="0"/>
        </dgm:presLayoutVars>
      </dgm:prSet>
      <dgm:spPr/>
    </dgm:pt>
    <dgm:pt modelId="{81BFC9F6-3918-4745-BC8F-BA5C0F917460}" type="pres">
      <dgm:prSet presAssocID="{B4AC8D1E-527C-41C5-A234-C96B4AD83733}" presName="sibTrans" presStyleCnt="0"/>
      <dgm:spPr/>
    </dgm:pt>
    <dgm:pt modelId="{E3FB8D8B-0FEA-4161-B457-B4D890037623}" type="pres">
      <dgm:prSet presAssocID="{979175A3-E784-4915-B062-C81D68C55343}" presName="compNode" presStyleCnt="0"/>
      <dgm:spPr/>
    </dgm:pt>
    <dgm:pt modelId="{A3C7CCB8-5BEB-4088-83DC-08CE34C0F7B1}" type="pres">
      <dgm:prSet presAssocID="{979175A3-E784-4915-B062-C81D68C55343}" presName="bgRect" presStyleLbl="bgShp" presStyleIdx="1" presStyleCnt="3"/>
      <dgm:spPr/>
    </dgm:pt>
    <dgm:pt modelId="{773C8FF4-2266-4F30-B8AB-EE22E3111E99}" type="pres">
      <dgm:prSet presAssocID="{979175A3-E784-4915-B062-C81D68C55343}"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Dice"/>
        </a:ext>
      </dgm:extLst>
    </dgm:pt>
    <dgm:pt modelId="{C17C2D50-911E-4805-8B20-67F928DA1DF7}" type="pres">
      <dgm:prSet presAssocID="{979175A3-E784-4915-B062-C81D68C55343}" presName="spaceRect" presStyleCnt="0"/>
      <dgm:spPr/>
    </dgm:pt>
    <dgm:pt modelId="{F878CD2A-9F6F-4C9A-8B8E-ABD8ED8D0307}" type="pres">
      <dgm:prSet presAssocID="{979175A3-E784-4915-B062-C81D68C55343}" presName="parTx" presStyleLbl="revTx" presStyleIdx="1" presStyleCnt="3">
        <dgm:presLayoutVars>
          <dgm:chMax val="0"/>
          <dgm:chPref val="0"/>
        </dgm:presLayoutVars>
      </dgm:prSet>
      <dgm:spPr/>
    </dgm:pt>
    <dgm:pt modelId="{A9401315-BF7B-4C01-847B-8BD7A7BDDF2F}" type="pres">
      <dgm:prSet presAssocID="{2D23EA4C-69BF-443D-930D-48D346F238A9}" presName="sibTrans" presStyleCnt="0"/>
      <dgm:spPr/>
    </dgm:pt>
    <dgm:pt modelId="{8806DDF3-D538-48FC-BA35-6C67C72A343A}" type="pres">
      <dgm:prSet presAssocID="{1458B2C6-A24D-407A-943C-7D4EB2F05FFD}" presName="compNode" presStyleCnt="0"/>
      <dgm:spPr/>
    </dgm:pt>
    <dgm:pt modelId="{8FA5B19E-87E5-4A5A-8CF5-EEE71FD4C24C}" type="pres">
      <dgm:prSet presAssocID="{1458B2C6-A24D-407A-943C-7D4EB2F05FFD}" presName="bgRect" presStyleLbl="bgShp" presStyleIdx="2" presStyleCnt="3"/>
      <dgm:spPr/>
    </dgm:pt>
    <dgm:pt modelId="{65C6389E-6193-4CD7-B86D-48E9FEABE9F1}" type="pres">
      <dgm:prSet presAssocID="{1458B2C6-A24D-407A-943C-7D4EB2F05FFD}"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atistics"/>
        </a:ext>
      </dgm:extLst>
    </dgm:pt>
    <dgm:pt modelId="{EC724722-5B44-4739-91F7-65582EE831FB}" type="pres">
      <dgm:prSet presAssocID="{1458B2C6-A24D-407A-943C-7D4EB2F05FFD}" presName="spaceRect" presStyleCnt="0"/>
      <dgm:spPr/>
    </dgm:pt>
    <dgm:pt modelId="{5C590DEC-7B3E-4506-AD0B-EECB5905448F}" type="pres">
      <dgm:prSet presAssocID="{1458B2C6-A24D-407A-943C-7D4EB2F05FFD}" presName="parTx" presStyleLbl="revTx" presStyleIdx="2" presStyleCnt="3">
        <dgm:presLayoutVars>
          <dgm:chMax val="0"/>
          <dgm:chPref val="0"/>
        </dgm:presLayoutVars>
      </dgm:prSet>
      <dgm:spPr/>
    </dgm:pt>
  </dgm:ptLst>
  <dgm:cxnLst>
    <dgm:cxn modelId="{8CC37F1E-445B-4BB3-B61E-6EBFF83ED15B}" type="presOf" srcId="{1304BB26-CCCC-46B9-AF71-BCCB6CD39B3F}" destId="{EDE611E4-A286-43B1-9570-1FC5C5A1A539}" srcOrd="0" destOrd="0" presId="urn:microsoft.com/office/officeart/2018/2/layout/IconVerticalSolidList"/>
    <dgm:cxn modelId="{37D4CF6E-BDE4-44A1-BE12-CC7EBCEBF63F}" type="presOf" srcId="{1458B2C6-A24D-407A-943C-7D4EB2F05FFD}" destId="{5C590DEC-7B3E-4506-AD0B-EECB5905448F}" srcOrd="0" destOrd="0" presId="urn:microsoft.com/office/officeart/2018/2/layout/IconVerticalSolidList"/>
    <dgm:cxn modelId="{007B1459-5DA0-4682-A910-DE057E4A3C44}" srcId="{1304BB26-CCCC-46B9-AF71-BCCB6CD39B3F}" destId="{1458B2C6-A24D-407A-943C-7D4EB2F05FFD}" srcOrd="2" destOrd="0" parTransId="{C079121D-5B42-430B-91A7-BFEB7833E4CE}" sibTransId="{FA1E1272-D552-434A-8C13-CB461F164531}"/>
    <dgm:cxn modelId="{DABB0AB1-98D8-4E5D-9C54-A667763B57FA}" type="presOf" srcId="{979175A3-E784-4915-B062-C81D68C55343}" destId="{F878CD2A-9F6F-4C9A-8B8E-ABD8ED8D0307}" srcOrd="0" destOrd="0" presId="urn:microsoft.com/office/officeart/2018/2/layout/IconVerticalSolidList"/>
    <dgm:cxn modelId="{502078DA-E7E8-4E7E-9328-809BAFE287DF}" srcId="{1304BB26-CCCC-46B9-AF71-BCCB6CD39B3F}" destId="{2AB0C9DF-D146-47DA-AFE2-823DB97C12E6}" srcOrd="0" destOrd="0" parTransId="{67C4844E-4E77-4D91-BDA0-0BC322A32C1A}" sibTransId="{B4AC8D1E-527C-41C5-A234-C96B4AD83733}"/>
    <dgm:cxn modelId="{6F7D45DF-B904-4160-979B-3F382C80C77F}" srcId="{1304BB26-CCCC-46B9-AF71-BCCB6CD39B3F}" destId="{979175A3-E784-4915-B062-C81D68C55343}" srcOrd="1" destOrd="0" parTransId="{F01E80A2-15E9-49AF-A055-82C051D3DC03}" sibTransId="{2D23EA4C-69BF-443D-930D-48D346F238A9}"/>
    <dgm:cxn modelId="{627237F6-232D-49D7-ADEE-B9BBA0FBD505}" type="presOf" srcId="{2AB0C9DF-D146-47DA-AFE2-823DB97C12E6}" destId="{F0F0A39B-0A13-48D3-8982-C522F0354D62}" srcOrd="0" destOrd="0" presId="urn:microsoft.com/office/officeart/2018/2/layout/IconVerticalSolidList"/>
    <dgm:cxn modelId="{169BEF19-5684-45CE-8671-F206D3A413D6}" type="presParOf" srcId="{EDE611E4-A286-43B1-9570-1FC5C5A1A539}" destId="{6F834E7D-DA40-4CB3-8FBE-8F5E1F5667CB}" srcOrd="0" destOrd="0" presId="urn:microsoft.com/office/officeart/2018/2/layout/IconVerticalSolidList"/>
    <dgm:cxn modelId="{1F43589C-61D0-45E9-8B54-F2421047A48F}" type="presParOf" srcId="{6F834E7D-DA40-4CB3-8FBE-8F5E1F5667CB}" destId="{6C58630D-042E-4B06-ADF4-041920486E67}" srcOrd="0" destOrd="0" presId="urn:microsoft.com/office/officeart/2018/2/layout/IconVerticalSolidList"/>
    <dgm:cxn modelId="{7BED54A8-CD2B-41B7-B080-45A3DC46FFCA}" type="presParOf" srcId="{6F834E7D-DA40-4CB3-8FBE-8F5E1F5667CB}" destId="{9BD127DE-C91D-4104-8DAA-6FFBDBE6C80A}" srcOrd="1" destOrd="0" presId="urn:microsoft.com/office/officeart/2018/2/layout/IconVerticalSolidList"/>
    <dgm:cxn modelId="{56ACABAC-ABD7-4448-90DB-2CE72879AE83}" type="presParOf" srcId="{6F834E7D-DA40-4CB3-8FBE-8F5E1F5667CB}" destId="{3777B2CE-A71A-4614-BD21-DDEDD5786D62}" srcOrd="2" destOrd="0" presId="urn:microsoft.com/office/officeart/2018/2/layout/IconVerticalSolidList"/>
    <dgm:cxn modelId="{42F3B409-299A-421E-A208-AAC1D667FDBB}" type="presParOf" srcId="{6F834E7D-DA40-4CB3-8FBE-8F5E1F5667CB}" destId="{F0F0A39B-0A13-48D3-8982-C522F0354D62}" srcOrd="3" destOrd="0" presId="urn:microsoft.com/office/officeart/2018/2/layout/IconVerticalSolidList"/>
    <dgm:cxn modelId="{72107377-E1C0-48B7-8CF6-2B380E8579F6}" type="presParOf" srcId="{EDE611E4-A286-43B1-9570-1FC5C5A1A539}" destId="{81BFC9F6-3918-4745-BC8F-BA5C0F917460}" srcOrd="1" destOrd="0" presId="urn:microsoft.com/office/officeart/2018/2/layout/IconVerticalSolidList"/>
    <dgm:cxn modelId="{6E824C35-902B-4774-A126-1B1D116FD059}" type="presParOf" srcId="{EDE611E4-A286-43B1-9570-1FC5C5A1A539}" destId="{E3FB8D8B-0FEA-4161-B457-B4D890037623}" srcOrd="2" destOrd="0" presId="urn:microsoft.com/office/officeart/2018/2/layout/IconVerticalSolidList"/>
    <dgm:cxn modelId="{DEA5FE58-48D8-4C64-AE7A-5BB57DEB6F2A}" type="presParOf" srcId="{E3FB8D8B-0FEA-4161-B457-B4D890037623}" destId="{A3C7CCB8-5BEB-4088-83DC-08CE34C0F7B1}" srcOrd="0" destOrd="0" presId="urn:microsoft.com/office/officeart/2018/2/layout/IconVerticalSolidList"/>
    <dgm:cxn modelId="{AF1D895B-8413-4FC6-91C3-26232C445A66}" type="presParOf" srcId="{E3FB8D8B-0FEA-4161-B457-B4D890037623}" destId="{773C8FF4-2266-4F30-B8AB-EE22E3111E99}" srcOrd="1" destOrd="0" presId="urn:microsoft.com/office/officeart/2018/2/layout/IconVerticalSolidList"/>
    <dgm:cxn modelId="{092AC58C-96A3-4448-BAF4-C34486FA0DE9}" type="presParOf" srcId="{E3FB8D8B-0FEA-4161-B457-B4D890037623}" destId="{C17C2D50-911E-4805-8B20-67F928DA1DF7}" srcOrd="2" destOrd="0" presId="urn:microsoft.com/office/officeart/2018/2/layout/IconVerticalSolidList"/>
    <dgm:cxn modelId="{7081BB12-C635-4B6D-8475-656943AFA3FD}" type="presParOf" srcId="{E3FB8D8B-0FEA-4161-B457-B4D890037623}" destId="{F878CD2A-9F6F-4C9A-8B8E-ABD8ED8D0307}" srcOrd="3" destOrd="0" presId="urn:microsoft.com/office/officeart/2018/2/layout/IconVerticalSolidList"/>
    <dgm:cxn modelId="{C9875C1D-8236-40CC-9E38-F72A314833B7}" type="presParOf" srcId="{EDE611E4-A286-43B1-9570-1FC5C5A1A539}" destId="{A9401315-BF7B-4C01-847B-8BD7A7BDDF2F}" srcOrd="3" destOrd="0" presId="urn:microsoft.com/office/officeart/2018/2/layout/IconVerticalSolidList"/>
    <dgm:cxn modelId="{5A0F02FD-13CE-4EA8-9E9A-370808605400}" type="presParOf" srcId="{EDE611E4-A286-43B1-9570-1FC5C5A1A539}" destId="{8806DDF3-D538-48FC-BA35-6C67C72A343A}" srcOrd="4" destOrd="0" presId="urn:microsoft.com/office/officeart/2018/2/layout/IconVerticalSolidList"/>
    <dgm:cxn modelId="{65BFFE11-FF19-43D3-9C5D-A92825D2EFF7}" type="presParOf" srcId="{8806DDF3-D538-48FC-BA35-6C67C72A343A}" destId="{8FA5B19E-87E5-4A5A-8CF5-EEE71FD4C24C}" srcOrd="0" destOrd="0" presId="urn:microsoft.com/office/officeart/2018/2/layout/IconVerticalSolidList"/>
    <dgm:cxn modelId="{D7D26308-A18F-4383-8A30-290BE865DD08}" type="presParOf" srcId="{8806DDF3-D538-48FC-BA35-6C67C72A343A}" destId="{65C6389E-6193-4CD7-B86D-48E9FEABE9F1}" srcOrd="1" destOrd="0" presId="urn:microsoft.com/office/officeart/2018/2/layout/IconVerticalSolidList"/>
    <dgm:cxn modelId="{6F05E641-20F1-44F0-AE3A-2B0C689BB2FF}" type="presParOf" srcId="{8806DDF3-D538-48FC-BA35-6C67C72A343A}" destId="{EC724722-5B44-4739-91F7-65582EE831FB}" srcOrd="2" destOrd="0" presId="urn:microsoft.com/office/officeart/2018/2/layout/IconVerticalSolidList"/>
    <dgm:cxn modelId="{63A61E6D-518D-406C-8983-5210540D80F1}" type="presParOf" srcId="{8806DDF3-D538-48FC-BA35-6C67C72A343A}" destId="{5C590DEC-7B3E-4506-AD0B-EECB5905448F}"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A58E3B04-36F9-49BA-BC9B-4DC7FAE054E3}"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10112583-F24B-4D75-9D75-ABAD70615981}">
      <dgm:prSet/>
      <dgm:spPr/>
      <dgm:t>
        <a:bodyPr/>
        <a:lstStyle/>
        <a:p>
          <a:pPr algn="ctr"/>
          <a:r>
            <a:rPr lang="en-US" dirty="0"/>
            <a:t>We developed a multi-stage, custom </a:t>
          </a:r>
          <a:r>
            <a:rPr lang="en-US" dirty="0" err="1"/>
            <a:t>clean_text</a:t>
          </a:r>
          <a:r>
            <a:rPr lang="en-US" dirty="0"/>
            <a:t> pipeline tailored to the specifics of medical language:</a:t>
          </a:r>
        </a:p>
      </dgm:t>
    </dgm:pt>
    <dgm:pt modelId="{7ECC1ACC-8B86-419D-976F-0012ABF507DB}" type="parTrans" cxnId="{307E9248-854C-4D82-B765-61E5110257AD}">
      <dgm:prSet/>
      <dgm:spPr/>
      <dgm:t>
        <a:bodyPr/>
        <a:lstStyle/>
        <a:p>
          <a:endParaRPr lang="en-US"/>
        </a:p>
      </dgm:t>
    </dgm:pt>
    <dgm:pt modelId="{44589AD2-C031-4B0E-8CCE-51D44A91A777}" type="sibTrans" cxnId="{307E9248-854C-4D82-B765-61E5110257AD}">
      <dgm:prSet/>
      <dgm:spPr/>
      <dgm:t>
        <a:bodyPr/>
        <a:lstStyle/>
        <a:p>
          <a:endParaRPr lang="en-US"/>
        </a:p>
      </dgm:t>
    </dgm:pt>
    <dgm:pt modelId="{98184006-DC07-482C-9E22-0B37DB8B9FA7}">
      <dgm:prSet/>
      <dgm:spPr/>
      <dgm:t>
        <a:bodyPr/>
        <a:lstStyle/>
        <a:p>
          <a:pPr algn="just"/>
          <a:r>
            <a:rPr lang="en-US" dirty="0"/>
            <a:t>Medical-Specific </a:t>
          </a:r>
          <a:r>
            <a:rPr lang="en-US" dirty="0" err="1"/>
            <a:t>Stopwords</a:t>
          </a:r>
          <a:r>
            <a:rPr lang="en-US" dirty="0"/>
            <a:t>: Beyond general English </a:t>
          </a:r>
          <a:r>
            <a:rPr lang="en-US" dirty="0" err="1"/>
            <a:t>stopwords</a:t>
          </a:r>
          <a:r>
            <a:rPr lang="en-US" dirty="0"/>
            <a:t>, we utilized a curated list of medical-specific </a:t>
          </a:r>
          <a:r>
            <a:rPr lang="en-US" dirty="0" err="1"/>
            <a:t>stopwords</a:t>
          </a:r>
          <a:r>
            <a:rPr lang="en-US" dirty="0"/>
            <a:t> (e.g., "patient," "doctor," "medical") to remove terms that are common but carry little discriminatory power in our domain.</a:t>
          </a:r>
        </a:p>
      </dgm:t>
    </dgm:pt>
    <dgm:pt modelId="{932EF1DE-9393-4F3E-A20A-4AB0468B8986}" type="parTrans" cxnId="{4E42FE41-389B-4336-B203-390CC6E99650}">
      <dgm:prSet/>
      <dgm:spPr/>
      <dgm:t>
        <a:bodyPr/>
        <a:lstStyle/>
        <a:p>
          <a:endParaRPr lang="en-US"/>
        </a:p>
      </dgm:t>
    </dgm:pt>
    <dgm:pt modelId="{F718B494-D912-4916-88EC-35882E42AD26}" type="sibTrans" cxnId="{4E42FE41-389B-4336-B203-390CC6E99650}">
      <dgm:prSet/>
      <dgm:spPr/>
      <dgm:t>
        <a:bodyPr/>
        <a:lstStyle/>
        <a:p>
          <a:endParaRPr lang="en-US"/>
        </a:p>
      </dgm:t>
    </dgm:pt>
    <dgm:pt modelId="{588FFE24-0F9F-44DD-B28C-AC6C7CDD77F5}">
      <dgm:prSet/>
      <dgm:spPr/>
      <dgm:t>
        <a:bodyPr/>
        <a:lstStyle/>
        <a:p>
          <a:pPr algn="just"/>
          <a:r>
            <a:rPr lang="en-US" dirty="0"/>
            <a:t>Boilerplate Removal: We systematically eliminated common boilerplate phrases (such as "Key Points" or source indicators) and extraneous HTML tags that were present in the raw data. This step ensures that only relevant informational content is processed.</a:t>
          </a:r>
        </a:p>
      </dgm:t>
    </dgm:pt>
    <dgm:pt modelId="{CF3A4BD8-FCC3-4CB6-82FE-DFD7666EC6AE}" type="parTrans" cxnId="{890010EA-9596-4ED4-BB6B-2AEF9133F506}">
      <dgm:prSet/>
      <dgm:spPr/>
      <dgm:t>
        <a:bodyPr/>
        <a:lstStyle/>
        <a:p>
          <a:endParaRPr lang="en-US"/>
        </a:p>
      </dgm:t>
    </dgm:pt>
    <dgm:pt modelId="{61C84BD5-5C6E-4F75-8C94-6FA1354A89D3}" type="sibTrans" cxnId="{890010EA-9596-4ED4-BB6B-2AEF9133F506}">
      <dgm:prSet/>
      <dgm:spPr/>
      <dgm:t>
        <a:bodyPr/>
        <a:lstStyle/>
        <a:p>
          <a:endParaRPr lang="en-US"/>
        </a:p>
      </dgm:t>
    </dgm:pt>
    <dgm:pt modelId="{84BBB629-D411-45FB-8328-C2688FBAE5B4}">
      <dgm:prSet/>
      <dgm:spPr/>
      <dgm:t>
        <a:bodyPr/>
        <a:lstStyle/>
        <a:p>
          <a:pPr algn="just"/>
          <a:r>
            <a:rPr lang="en-US" dirty="0"/>
            <a:t>Case Normalization: All text was converted to lowercase to treat variations in capitalization uniformly. Crucially, we preserved hyphens within medical terms (e.g., "T-cell," "B-cell") to maintain their specific meaning.</a:t>
          </a:r>
        </a:p>
      </dgm:t>
    </dgm:pt>
    <dgm:pt modelId="{125ED1BA-2832-4581-8480-65712C6AF58A}" type="parTrans" cxnId="{BE07EC25-B462-4BA7-B7DE-2D560B1AEEF4}">
      <dgm:prSet/>
      <dgm:spPr/>
      <dgm:t>
        <a:bodyPr/>
        <a:lstStyle/>
        <a:p>
          <a:endParaRPr lang="en-US"/>
        </a:p>
      </dgm:t>
    </dgm:pt>
    <dgm:pt modelId="{63445708-52EB-4A2B-926F-1B2930BD21FB}" type="sibTrans" cxnId="{BE07EC25-B462-4BA7-B7DE-2D560B1AEEF4}">
      <dgm:prSet/>
      <dgm:spPr/>
      <dgm:t>
        <a:bodyPr/>
        <a:lstStyle/>
        <a:p>
          <a:endParaRPr lang="en-US"/>
        </a:p>
      </dgm:t>
    </dgm:pt>
    <dgm:pt modelId="{6C0E8EFF-A946-444B-8D16-04F4E7A45E80}">
      <dgm:prSet/>
      <dgm:spPr/>
      <dgm:t>
        <a:bodyPr/>
        <a:lstStyle/>
        <a:p>
          <a:pPr algn="just"/>
          <a:r>
            <a:rPr lang="en-US" dirty="0"/>
            <a:t>Tokenization &amp; Lemmatization: Text was broken down into individual words (tokenization), and then words were reduced to their base or dictionary form (lemmatization) (e.g., "therapies" to "therapy," "diseases" to "disease"). This step helps in matching variations of words.</a:t>
          </a:r>
        </a:p>
      </dgm:t>
    </dgm:pt>
    <dgm:pt modelId="{D3305A0D-5FC6-4C71-BF61-5D8BE8DBAE34}" type="parTrans" cxnId="{AEC34844-C069-4261-A7BA-9D10F2733321}">
      <dgm:prSet/>
      <dgm:spPr/>
      <dgm:t>
        <a:bodyPr/>
        <a:lstStyle/>
        <a:p>
          <a:endParaRPr lang="en-US"/>
        </a:p>
      </dgm:t>
    </dgm:pt>
    <dgm:pt modelId="{D701418E-C6BE-4DC6-8CB0-4333C8B37245}" type="sibTrans" cxnId="{AEC34844-C069-4261-A7BA-9D10F2733321}">
      <dgm:prSet/>
      <dgm:spPr/>
      <dgm:t>
        <a:bodyPr/>
        <a:lstStyle/>
        <a:p>
          <a:endParaRPr lang="en-US"/>
        </a:p>
      </dgm:t>
    </dgm:pt>
    <dgm:pt modelId="{C9481083-B658-4F98-B5BE-85772302C5F0}" type="pres">
      <dgm:prSet presAssocID="{A58E3B04-36F9-49BA-BC9B-4DC7FAE054E3}" presName="linear" presStyleCnt="0">
        <dgm:presLayoutVars>
          <dgm:animLvl val="lvl"/>
          <dgm:resizeHandles val="exact"/>
        </dgm:presLayoutVars>
      </dgm:prSet>
      <dgm:spPr/>
    </dgm:pt>
    <dgm:pt modelId="{A4344F8A-9FB9-428F-9A0A-6656768E77A0}" type="pres">
      <dgm:prSet presAssocID="{10112583-F24B-4D75-9D75-ABAD70615981}" presName="parentText" presStyleLbl="node1" presStyleIdx="0" presStyleCnt="1">
        <dgm:presLayoutVars>
          <dgm:chMax val="0"/>
          <dgm:bulletEnabled val="1"/>
        </dgm:presLayoutVars>
      </dgm:prSet>
      <dgm:spPr/>
    </dgm:pt>
    <dgm:pt modelId="{3B279131-35B2-450A-A69A-FA0714DF1101}" type="pres">
      <dgm:prSet presAssocID="{10112583-F24B-4D75-9D75-ABAD70615981}" presName="childText" presStyleLbl="revTx" presStyleIdx="0" presStyleCnt="1">
        <dgm:presLayoutVars>
          <dgm:bulletEnabled val="1"/>
        </dgm:presLayoutVars>
      </dgm:prSet>
      <dgm:spPr/>
    </dgm:pt>
  </dgm:ptLst>
  <dgm:cxnLst>
    <dgm:cxn modelId="{D3E64D0A-1E08-4DCF-9F6C-227AD5C665B5}" type="presOf" srcId="{A58E3B04-36F9-49BA-BC9B-4DC7FAE054E3}" destId="{C9481083-B658-4F98-B5BE-85772302C5F0}" srcOrd="0" destOrd="0" presId="urn:microsoft.com/office/officeart/2005/8/layout/vList2"/>
    <dgm:cxn modelId="{BE07EC25-B462-4BA7-B7DE-2D560B1AEEF4}" srcId="{10112583-F24B-4D75-9D75-ABAD70615981}" destId="{84BBB629-D411-45FB-8328-C2688FBAE5B4}" srcOrd="2" destOrd="0" parTransId="{125ED1BA-2832-4581-8480-65712C6AF58A}" sibTransId="{63445708-52EB-4A2B-926F-1B2930BD21FB}"/>
    <dgm:cxn modelId="{4E42FE41-389B-4336-B203-390CC6E99650}" srcId="{10112583-F24B-4D75-9D75-ABAD70615981}" destId="{98184006-DC07-482C-9E22-0B37DB8B9FA7}" srcOrd="0" destOrd="0" parTransId="{932EF1DE-9393-4F3E-A20A-4AB0468B8986}" sibTransId="{F718B494-D912-4916-88EC-35882E42AD26}"/>
    <dgm:cxn modelId="{AEC34844-C069-4261-A7BA-9D10F2733321}" srcId="{10112583-F24B-4D75-9D75-ABAD70615981}" destId="{6C0E8EFF-A946-444B-8D16-04F4E7A45E80}" srcOrd="3" destOrd="0" parTransId="{D3305A0D-5FC6-4C71-BF61-5D8BE8DBAE34}" sibTransId="{D701418E-C6BE-4DC6-8CB0-4333C8B37245}"/>
    <dgm:cxn modelId="{7BDB0346-52CF-4853-88ED-355D0DBC648A}" type="presOf" srcId="{98184006-DC07-482C-9E22-0B37DB8B9FA7}" destId="{3B279131-35B2-450A-A69A-FA0714DF1101}" srcOrd="0" destOrd="0" presId="urn:microsoft.com/office/officeart/2005/8/layout/vList2"/>
    <dgm:cxn modelId="{DE386546-6748-4090-8FBB-D04BEC2A6823}" type="presOf" srcId="{6C0E8EFF-A946-444B-8D16-04F4E7A45E80}" destId="{3B279131-35B2-450A-A69A-FA0714DF1101}" srcOrd="0" destOrd="3" presId="urn:microsoft.com/office/officeart/2005/8/layout/vList2"/>
    <dgm:cxn modelId="{307E9248-854C-4D82-B765-61E5110257AD}" srcId="{A58E3B04-36F9-49BA-BC9B-4DC7FAE054E3}" destId="{10112583-F24B-4D75-9D75-ABAD70615981}" srcOrd="0" destOrd="0" parTransId="{7ECC1ACC-8B86-419D-976F-0012ABF507DB}" sibTransId="{44589AD2-C031-4B0E-8CCE-51D44A91A777}"/>
    <dgm:cxn modelId="{38BBBC8E-D359-4E46-8526-5252B01AD9FF}" type="presOf" srcId="{10112583-F24B-4D75-9D75-ABAD70615981}" destId="{A4344F8A-9FB9-428F-9A0A-6656768E77A0}" srcOrd="0" destOrd="0" presId="urn:microsoft.com/office/officeart/2005/8/layout/vList2"/>
    <dgm:cxn modelId="{98024C99-8673-4B75-9385-ED935E170220}" type="presOf" srcId="{84BBB629-D411-45FB-8328-C2688FBAE5B4}" destId="{3B279131-35B2-450A-A69A-FA0714DF1101}" srcOrd="0" destOrd="2" presId="urn:microsoft.com/office/officeart/2005/8/layout/vList2"/>
    <dgm:cxn modelId="{FF7D42C5-951B-4CB0-8A04-6FFBFF5D28CD}" type="presOf" srcId="{588FFE24-0F9F-44DD-B28C-AC6C7CDD77F5}" destId="{3B279131-35B2-450A-A69A-FA0714DF1101}" srcOrd="0" destOrd="1" presId="urn:microsoft.com/office/officeart/2005/8/layout/vList2"/>
    <dgm:cxn modelId="{890010EA-9596-4ED4-BB6B-2AEF9133F506}" srcId="{10112583-F24B-4D75-9D75-ABAD70615981}" destId="{588FFE24-0F9F-44DD-B28C-AC6C7CDD77F5}" srcOrd="1" destOrd="0" parTransId="{CF3A4BD8-FCC3-4CB6-82FE-DFD7666EC6AE}" sibTransId="{61C84BD5-5C6E-4F75-8C94-6FA1354A89D3}"/>
    <dgm:cxn modelId="{34091859-3BF2-4ED4-AD6E-9D9E02C11753}" type="presParOf" srcId="{C9481083-B658-4F98-B5BE-85772302C5F0}" destId="{A4344F8A-9FB9-428F-9A0A-6656768E77A0}" srcOrd="0" destOrd="0" presId="urn:microsoft.com/office/officeart/2005/8/layout/vList2"/>
    <dgm:cxn modelId="{F6AD2604-2A0F-46BB-9A88-308EFB31CD68}" type="presParOf" srcId="{C9481083-B658-4F98-B5BE-85772302C5F0}" destId="{3B279131-35B2-450A-A69A-FA0714DF1101}"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E0D13-6895-4CBD-B555-B2D1D7A76A21}">
      <dsp:nvSpPr>
        <dsp:cNvPr id="0" name=""/>
        <dsp:cNvSpPr/>
      </dsp:nvSpPr>
      <dsp:spPr>
        <a:xfrm>
          <a:off x="0" y="107411"/>
          <a:ext cx="6253721" cy="2388993"/>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Challenge</a:t>
          </a:r>
          <a:endParaRPr lang="en-US" sz="2200" kern="1200" dirty="0"/>
        </a:p>
        <a:p>
          <a:pPr marL="0" lvl="0" indent="0" algn="ctr" defTabSz="977900">
            <a:lnSpc>
              <a:spcPct val="90000"/>
            </a:lnSpc>
            <a:spcBef>
              <a:spcPct val="0"/>
            </a:spcBef>
            <a:spcAft>
              <a:spcPct val="35000"/>
            </a:spcAft>
            <a:buNone/>
          </a:pPr>
          <a:r>
            <a:rPr lang="en-US" sz="2200" kern="1200" dirty="0"/>
            <a:t>Patients face significant difficulties in accessing reliable, timely cancer-specific information online.</a:t>
          </a:r>
        </a:p>
      </dsp:txBody>
      <dsp:txXfrm>
        <a:off x="116621" y="224032"/>
        <a:ext cx="6020479" cy="2155751"/>
      </dsp:txXfrm>
    </dsp:sp>
    <dsp:sp modelId="{DBA715E7-FA2D-41C8-A4BD-879A9CAAD0D3}">
      <dsp:nvSpPr>
        <dsp:cNvPr id="0" name=""/>
        <dsp:cNvSpPr/>
      </dsp:nvSpPr>
      <dsp:spPr>
        <a:xfrm>
          <a:off x="0" y="2559764"/>
          <a:ext cx="6253721" cy="2388993"/>
        </a:xfrm>
        <a:prstGeom prst="roundRect">
          <a:avLst/>
        </a:prstGeom>
        <a:solidFill>
          <a:schemeClr val="accent2">
            <a:hueOff val="2746340"/>
            <a:satOff val="-48808"/>
            <a:lumOff val="156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kern="1200" dirty="0"/>
            <a:t>Consequence</a:t>
          </a:r>
          <a:endParaRPr lang="en-US" sz="2200" kern="1200" dirty="0"/>
        </a:p>
        <a:p>
          <a:pPr marL="0" lvl="0" indent="0" algn="ctr" defTabSz="977900">
            <a:lnSpc>
              <a:spcPct val="90000"/>
            </a:lnSpc>
            <a:spcBef>
              <a:spcPct val="0"/>
            </a:spcBef>
            <a:spcAft>
              <a:spcPct val="35000"/>
            </a:spcAft>
            <a:buNone/>
          </a:pPr>
          <a:r>
            <a:rPr lang="en-US" sz="2200" kern="1200" dirty="0"/>
            <a:t>This leads to widespread misinformation, increased anxiety for patients, and places an unsustainable burden on healthcare professionals who are already stretched thin by routine inquiries.</a:t>
          </a:r>
        </a:p>
      </dsp:txBody>
      <dsp:txXfrm>
        <a:off x="116621" y="2676385"/>
        <a:ext cx="6020479" cy="215575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4B3231-1CFF-415E-A536-522182A21D4C}">
      <dsp:nvSpPr>
        <dsp:cNvPr id="0" name=""/>
        <dsp:cNvSpPr/>
      </dsp:nvSpPr>
      <dsp:spPr>
        <a:xfrm>
          <a:off x="0" y="586"/>
          <a:ext cx="11019098" cy="393120"/>
        </a:xfrm>
        <a:prstGeom prst="round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a:t>Dataset: MedQuAD (Medical Question-Answer Dataset)</a:t>
          </a:r>
          <a:endParaRPr lang="en-US" sz="1600" kern="1200"/>
        </a:p>
      </dsp:txBody>
      <dsp:txXfrm>
        <a:off x="19191" y="19777"/>
        <a:ext cx="10980716" cy="354738"/>
      </dsp:txXfrm>
    </dsp:sp>
    <dsp:sp modelId="{FE202287-BAE2-4DC4-A3FA-1BC77B010388}">
      <dsp:nvSpPr>
        <dsp:cNvPr id="0" name=""/>
        <dsp:cNvSpPr/>
      </dsp:nvSpPr>
      <dsp:spPr>
        <a:xfrm>
          <a:off x="0" y="454186"/>
          <a:ext cx="11019098"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dirty="0"/>
            <a:t>Source:</a:t>
          </a:r>
          <a:r>
            <a:rPr lang="en-KE" sz="1600" b="0" i="0" kern="1200" baseline="0" dirty="0"/>
            <a:t> Curated from trusted medical websites (e.g., Cancer.gov).</a:t>
          </a:r>
          <a:endParaRPr lang="en-US" sz="1600" kern="1200" dirty="0"/>
        </a:p>
      </dsp:txBody>
      <dsp:txXfrm>
        <a:off x="19191" y="473377"/>
        <a:ext cx="10980716" cy="354738"/>
      </dsp:txXfrm>
    </dsp:sp>
    <dsp:sp modelId="{07900CE1-37B4-4317-AD13-1CE8AE6DF237}">
      <dsp:nvSpPr>
        <dsp:cNvPr id="0" name=""/>
        <dsp:cNvSpPr/>
      </dsp:nvSpPr>
      <dsp:spPr>
        <a:xfrm>
          <a:off x="0" y="907786"/>
          <a:ext cx="11019098"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a:t>Format:</a:t>
          </a:r>
          <a:r>
            <a:rPr lang="en-KE" sz="1600" b="0" i="0" kern="1200" baseline="0"/>
            <a:t> XML files containing structured Question-Answer pairs.</a:t>
          </a:r>
          <a:endParaRPr lang="en-US" sz="1600" kern="1200"/>
        </a:p>
      </dsp:txBody>
      <dsp:txXfrm>
        <a:off x="19191" y="926977"/>
        <a:ext cx="10980716" cy="354738"/>
      </dsp:txXfrm>
    </dsp:sp>
    <dsp:sp modelId="{149DA5E5-97A9-41F5-9D7A-56B1A5576D7A}">
      <dsp:nvSpPr>
        <dsp:cNvPr id="0" name=""/>
        <dsp:cNvSpPr/>
      </dsp:nvSpPr>
      <dsp:spPr>
        <a:xfrm>
          <a:off x="0" y="1361386"/>
          <a:ext cx="11019098" cy="393120"/>
        </a:xfrm>
        <a:prstGeom prst="round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dirty="0"/>
            <a:t>Data Loading &amp; Overview:</a:t>
          </a:r>
          <a:endParaRPr lang="en-US" sz="1600" kern="1200" dirty="0"/>
        </a:p>
      </dsp:txBody>
      <dsp:txXfrm>
        <a:off x="19191" y="1380577"/>
        <a:ext cx="10980716" cy="354738"/>
      </dsp:txXfrm>
    </dsp:sp>
    <dsp:sp modelId="{112EDB8F-AF2B-4129-BFDB-145D0C2C2717}">
      <dsp:nvSpPr>
        <dsp:cNvPr id="0" name=""/>
        <dsp:cNvSpPr/>
      </dsp:nvSpPr>
      <dsp:spPr>
        <a:xfrm>
          <a:off x="0" y="1814986"/>
          <a:ext cx="11019098"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a:t>Custom Loader:</a:t>
          </a:r>
          <a:r>
            <a:rPr lang="en-KE" sz="1600" b="0" i="0" kern="1200" baseline="0"/>
            <a:t> Developed CancerQALoader to parse XML efficiently and consolidate data.</a:t>
          </a:r>
          <a:endParaRPr lang="en-US" sz="1600" kern="1200"/>
        </a:p>
      </dsp:txBody>
      <dsp:txXfrm>
        <a:off x="19191" y="1834177"/>
        <a:ext cx="10980716" cy="354738"/>
      </dsp:txXfrm>
    </dsp:sp>
    <dsp:sp modelId="{A4213078-4609-4D37-A9E7-234781ABA68F}">
      <dsp:nvSpPr>
        <dsp:cNvPr id="0" name=""/>
        <dsp:cNvSpPr/>
      </dsp:nvSpPr>
      <dsp:spPr>
        <a:xfrm>
          <a:off x="0" y="2268586"/>
          <a:ext cx="11019098"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a:t>Initial Size:</a:t>
          </a:r>
          <a:r>
            <a:rPr lang="en-KE" sz="1600" b="0" i="0" kern="1200" baseline="0"/>
            <a:t> 729 Q&amp;A pairs, 3 columns (question, answer, source).</a:t>
          </a:r>
          <a:endParaRPr lang="en-US" sz="1600" kern="1200"/>
        </a:p>
      </dsp:txBody>
      <dsp:txXfrm>
        <a:off x="19191" y="2287777"/>
        <a:ext cx="10980716" cy="354738"/>
      </dsp:txXfrm>
    </dsp:sp>
    <dsp:sp modelId="{506B14C2-7B3B-4E79-85F8-CF726474A29F}">
      <dsp:nvSpPr>
        <dsp:cNvPr id="0" name=""/>
        <dsp:cNvSpPr/>
      </dsp:nvSpPr>
      <dsp:spPr>
        <a:xfrm>
          <a:off x="0" y="2722186"/>
          <a:ext cx="11019098"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a:t>Unique Sources:</a:t>
          </a:r>
          <a:r>
            <a:rPr lang="en-KE" sz="1600" b="0" i="0" kern="1200" baseline="0"/>
            <a:t> 116 distinct source files, indicating broad coverage.</a:t>
          </a:r>
          <a:endParaRPr lang="en-US" sz="1600" kern="1200"/>
        </a:p>
      </dsp:txBody>
      <dsp:txXfrm>
        <a:off x="19191" y="2741377"/>
        <a:ext cx="10980716" cy="354738"/>
      </dsp:txXfrm>
    </dsp:sp>
    <dsp:sp modelId="{205A7A77-2289-4022-A2B8-01710D492C4E}">
      <dsp:nvSpPr>
        <dsp:cNvPr id="0" name=""/>
        <dsp:cNvSpPr/>
      </dsp:nvSpPr>
      <dsp:spPr>
        <a:xfrm>
          <a:off x="0" y="3175786"/>
          <a:ext cx="11019098" cy="393120"/>
        </a:xfrm>
        <a:prstGeom prst="roundRect">
          <a:avLst/>
        </a:prstGeom>
        <a:solidFill>
          <a:schemeClr val="bg1"/>
        </a:soli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dirty="0"/>
            <a:t>Key Features:</a:t>
          </a:r>
          <a:endParaRPr lang="en-US" sz="1600" kern="1200" dirty="0"/>
        </a:p>
      </dsp:txBody>
      <dsp:txXfrm>
        <a:off x="19191" y="3194977"/>
        <a:ext cx="10980716" cy="354738"/>
      </dsp:txXfrm>
    </dsp:sp>
    <dsp:sp modelId="{24FA6FF9-419C-4908-86B5-F00DE126EB29}">
      <dsp:nvSpPr>
        <dsp:cNvPr id="0" name=""/>
        <dsp:cNvSpPr/>
      </dsp:nvSpPr>
      <dsp:spPr>
        <a:xfrm>
          <a:off x="0" y="3629386"/>
          <a:ext cx="11019098"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a:t>question:</a:t>
          </a:r>
          <a:r>
            <a:rPr lang="en-KE" sz="1600" b="0" i="0" kern="1200" baseline="0"/>
            <a:t> User query component; basis for retrieval.</a:t>
          </a:r>
          <a:endParaRPr lang="en-US" sz="1600" kern="1200"/>
        </a:p>
      </dsp:txBody>
      <dsp:txXfrm>
        <a:off x="19191" y="3648577"/>
        <a:ext cx="10980716" cy="354738"/>
      </dsp:txXfrm>
    </dsp:sp>
    <dsp:sp modelId="{92095AE6-2D15-4270-863D-3FAE6535BEEF}">
      <dsp:nvSpPr>
        <dsp:cNvPr id="0" name=""/>
        <dsp:cNvSpPr/>
      </dsp:nvSpPr>
      <dsp:spPr>
        <a:xfrm>
          <a:off x="0" y="4082986"/>
          <a:ext cx="11019098"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a:t>answer:</a:t>
          </a:r>
          <a:r>
            <a:rPr lang="en-KE" sz="1600" b="0" i="0" kern="1200" baseline="0"/>
            <a:t> Authoritative response to be retrieved.</a:t>
          </a:r>
          <a:endParaRPr lang="en-US" sz="1600" kern="1200"/>
        </a:p>
      </dsp:txBody>
      <dsp:txXfrm>
        <a:off x="19191" y="4102177"/>
        <a:ext cx="10980716" cy="354738"/>
      </dsp:txXfrm>
    </dsp:sp>
    <dsp:sp modelId="{E8D4EB86-9E37-48FB-B933-30F6432B9BEA}">
      <dsp:nvSpPr>
        <dsp:cNvPr id="0" name=""/>
        <dsp:cNvSpPr/>
      </dsp:nvSpPr>
      <dsp:spPr>
        <a:xfrm>
          <a:off x="0" y="4536586"/>
          <a:ext cx="11019098" cy="39312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KE" sz="1600" b="1" i="0" kern="1200" baseline="0"/>
            <a:t>source:</a:t>
          </a:r>
          <a:r>
            <a:rPr lang="en-KE" sz="1600" b="0" i="0" kern="1200" baseline="0"/>
            <a:t> Provides metadata and reinforces trustworthiness.</a:t>
          </a:r>
          <a:endParaRPr lang="en-US" sz="1600" kern="1200"/>
        </a:p>
      </dsp:txBody>
      <dsp:txXfrm>
        <a:off x="19191" y="4555777"/>
        <a:ext cx="10980716" cy="3547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C58630D-042E-4B06-ADF4-041920486E67}">
      <dsp:nvSpPr>
        <dsp:cNvPr id="0" name=""/>
        <dsp:cNvSpPr/>
      </dsp:nvSpPr>
      <dsp:spPr>
        <a:xfrm>
          <a:off x="0" y="53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BD127DE-C91D-4104-8DAA-6FFBDBE6C80A}">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0F0A39B-0A13-48D3-8982-C522F0354D62}">
      <dsp:nvSpPr>
        <dsp:cNvPr id="0" name=""/>
        <dsp:cNvSpPr/>
      </dsp:nvSpPr>
      <dsp:spPr>
        <a:xfrm>
          <a:off x="1435590" y="53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US" sz="2100" kern="1200"/>
            <a:t>The raw dataset contained redundant or near-duplicate question-answer pairs, which could bias our model's training and lead to repetitive or less accurate retrieval.</a:t>
          </a:r>
        </a:p>
      </dsp:txBody>
      <dsp:txXfrm>
        <a:off x="1435590" y="531"/>
        <a:ext cx="9080009" cy="1242935"/>
      </dsp:txXfrm>
    </dsp:sp>
    <dsp:sp modelId="{A3C7CCB8-5BEB-4088-83DC-08CE34C0F7B1}">
      <dsp:nvSpPr>
        <dsp:cNvPr id="0" name=""/>
        <dsp:cNvSpPr/>
      </dsp:nvSpPr>
      <dsp:spPr>
        <a:xfrm>
          <a:off x="0" y="1554201"/>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3C8FF4-2266-4F30-B8AB-EE22E3111E99}">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878CD2A-9F6F-4C9A-8B8E-ABD8ED8D0307}">
      <dsp:nvSpPr>
        <dsp:cNvPr id="0" name=""/>
        <dsp:cNvSpPr/>
      </dsp:nvSpPr>
      <dsp:spPr>
        <a:xfrm>
          <a:off x="1435590" y="1554201"/>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KE" sz="2100" b="1" kern="1200"/>
            <a:t>Action:</a:t>
          </a:r>
          <a:r>
            <a:rPr lang="en-KE" sz="2100" kern="1200"/>
            <a:t> Removed duplicate questions, retaining the first occurrence, to ensure data integrity and prevent skewing model understanding.</a:t>
          </a:r>
          <a:endParaRPr lang="en-US" sz="2100" kern="1200"/>
        </a:p>
      </dsp:txBody>
      <dsp:txXfrm>
        <a:off x="1435590" y="1554201"/>
        <a:ext cx="9080009" cy="1242935"/>
      </dsp:txXfrm>
    </dsp:sp>
    <dsp:sp modelId="{8FA5B19E-87E5-4A5A-8CF5-EEE71FD4C24C}">
      <dsp:nvSpPr>
        <dsp:cNvPr id="0" name=""/>
        <dsp:cNvSpPr/>
      </dsp:nvSpPr>
      <dsp:spPr>
        <a:xfrm>
          <a:off x="0" y="3107870"/>
          <a:ext cx="105156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5C6389E-6193-4CD7-B86D-48E9FEABE9F1}">
      <dsp:nvSpPr>
        <dsp:cNvPr id="0" name=""/>
        <dsp:cNvSpPr/>
      </dsp:nvSpPr>
      <dsp:spPr>
        <a:xfrm>
          <a:off x="375988" y="3387531"/>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C590DEC-7B3E-4506-AD0B-EECB5905448F}">
      <dsp:nvSpPr>
        <dsp:cNvPr id="0" name=""/>
        <dsp:cNvSpPr/>
      </dsp:nvSpPr>
      <dsp:spPr>
        <a:xfrm>
          <a:off x="1435590" y="3107870"/>
          <a:ext cx="9080009"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933450">
            <a:lnSpc>
              <a:spcPct val="100000"/>
            </a:lnSpc>
            <a:spcBef>
              <a:spcPct val="0"/>
            </a:spcBef>
            <a:spcAft>
              <a:spcPct val="35000"/>
            </a:spcAft>
            <a:buNone/>
          </a:pPr>
          <a:r>
            <a:rPr lang="en-KE" sz="2100" b="1" kern="1200"/>
            <a:t>Result:</a:t>
          </a:r>
          <a:r>
            <a:rPr lang="en-KE" sz="2100" kern="1200"/>
            <a:t> Reduced dataset size from 729 to 683 unique Q&amp;A pairs.</a:t>
          </a:r>
          <a:endParaRPr lang="en-US" sz="2100" kern="1200"/>
        </a:p>
      </dsp:txBody>
      <dsp:txXfrm>
        <a:off x="1435590" y="3107870"/>
        <a:ext cx="9080009" cy="124293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4344F8A-9FB9-428F-9A0A-6656768E77A0}">
      <dsp:nvSpPr>
        <dsp:cNvPr id="0" name=""/>
        <dsp:cNvSpPr/>
      </dsp:nvSpPr>
      <dsp:spPr>
        <a:xfrm>
          <a:off x="0" y="51848"/>
          <a:ext cx="10515600" cy="91494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We developed a multi-stage, custom </a:t>
          </a:r>
          <a:r>
            <a:rPr lang="en-US" sz="2300" kern="1200" dirty="0" err="1"/>
            <a:t>clean_text</a:t>
          </a:r>
          <a:r>
            <a:rPr lang="en-US" sz="2300" kern="1200" dirty="0"/>
            <a:t> pipeline tailored to the specifics of medical language:</a:t>
          </a:r>
        </a:p>
      </dsp:txBody>
      <dsp:txXfrm>
        <a:off x="44664" y="96512"/>
        <a:ext cx="10426272" cy="825612"/>
      </dsp:txXfrm>
    </dsp:sp>
    <dsp:sp modelId="{3B279131-35B2-450A-A69A-FA0714DF1101}">
      <dsp:nvSpPr>
        <dsp:cNvPr id="0" name=""/>
        <dsp:cNvSpPr/>
      </dsp:nvSpPr>
      <dsp:spPr>
        <a:xfrm>
          <a:off x="0" y="966789"/>
          <a:ext cx="10515600" cy="33327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3870" tIns="29210" rIns="163576" bIns="29210" numCol="1" spcCol="1270" anchor="t" anchorCtr="0">
          <a:noAutofit/>
        </a:bodyPr>
        <a:lstStyle/>
        <a:p>
          <a:pPr marL="171450" lvl="1" indent="-171450" algn="just" defTabSz="800100">
            <a:lnSpc>
              <a:spcPct val="90000"/>
            </a:lnSpc>
            <a:spcBef>
              <a:spcPct val="0"/>
            </a:spcBef>
            <a:spcAft>
              <a:spcPct val="20000"/>
            </a:spcAft>
            <a:buChar char="•"/>
          </a:pPr>
          <a:r>
            <a:rPr lang="en-US" sz="1800" kern="1200" dirty="0"/>
            <a:t>Medical-Specific </a:t>
          </a:r>
          <a:r>
            <a:rPr lang="en-US" sz="1800" kern="1200" dirty="0" err="1"/>
            <a:t>Stopwords</a:t>
          </a:r>
          <a:r>
            <a:rPr lang="en-US" sz="1800" kern="1200" dirty="0"/>
            <a:t>: Beyond general English </a:t>
          </a:r>
          <a:r>
            <a:rPr lang="en-US" sz="1800" kern="1200" dirty="0" err="1"/>
            <a:t>stopwords</a:t>
          </a:r>
          <a:r>
            <a:rPr lang="en-US" sz="1800" kern="1200" dirty="0"/>
            <a:t>, we utilized a curated list of medical-specific </a:t>
          </a:r>
          <a:r>
            <a:rPr lang="en-US" sz="1800" kern="1200" dirty="0" err="1"/>
            <a:t>stopwords</a:t>
          </a:r>
          <a:r>
            <a:rPr lang="en-US" sz="1800" kern="1200" dirty="0"/>
            <a:t> (e.g., "patient," "doctor," "medical") to remove terms that are common but carry little discriminatory power in our domain.</a:t>
          </a:r>
        </a:p>
        <a:p>
          <a:pPr marL="171450" lvl="1" indent="-171450" algn="just" defTabSz="800100">
            <a:lnSpc>
              <a:spcPct val="90000"/>
            </a:lnSpc>
            <a:spcBef>
              <a:spcPct val="0"/>
            </a:spcBef>
            <a:spcAft>
              <a:spcPct val="20000"/>
            </a:spcAft>
            <a:buChar char="•"/>
          </a:pPr>
          <a:r>
            <a:rPr lang="en-US" sz="1800" kern="1200" dirty="0"/>
            <a:t>Boilerplate Removal: We systematically eliminated common boilerplate phrases (such as "Key Points" or source indicators) and extraneous HTML tags that were present in the raw data. This step ensures that only relevant informational content is processed.</a:t>
          </a:r>
        </a:p>
        <a:p>
          <a:pPr marL="171450" lvl="1" indent="-171450" algn="just" defTabSz="800100">
            <a:lnSpc>
              <a:spcPct val="90000"/>
            </a:lnSpc>
            <a:spcBef>
              <a:spcPct val="0"/>
            </a:spcBef>
            <a:spcAft>
              <a:spcPct val="20000"/>
            </a:spcAft>
            <a:buChar char="•"/>
          </a:pPr>
          <a:r>
            <a:rPr lang="en-US" sz="1800" kern="1200" dirty="0"/>
            <a:t>Case Normalization: All text was converted to lowercase to treat variations in capitalization uniformly. Crucially, we preserved hyphens within medical terms (e.g., "T-cell," "B-cell") to maintain their specific meaning.</a:t>
          </a:r>
        </a:p>
        <a:p>
          <a:pPr marL="171450" lvl="1" indent="-171450" algn="just" defTabSz="800100">
            <a:lnSpc>
              <a:spcPct val="90000"/>
            </a:lnSpc>
            <a:spcBef>
              <a:spcPct val="0"/>
            </a:spcBef>
            <a:spcAft>
              <a:spcPct val="20000"/>
            </a:spcAft>
            <a:buChar char="•"/>
          </a:pPr>
          <a:r>
            <a:rPr lang="en-US" sz="1800" kern="1200" dirty="0"/>
            <a:t>Tokenization &amp; Lemmatization: Text was broken down into individual words (tokenization), and then words were reduced to their base or dictionary form (lemmatization) (e.g., "therapies" to "therapy," "diseases" to "disease"). This step helps in matching variations of words.</a:t>
          </a:r>
        </a:p>
      </dsp:txBody>
      <dsp:txXfrm>
        <a:off x="0" y="966789"/>
        <a:ext cx="10515600" cy="33327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604E91-EE11-4720-B835-70E608346324}" type="datetimeFigureOut">
              <a:rPr lang="en-KE" smtClean="0"/>
              <a:t>17/07/2025</a:t>
            </a:fld>
            <a:endParaRPr lang="en-K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K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D5F4788-AE02-48D6-AE52-5E0400ACCAB0}" type="slidenum">
              <a:rPr lang="en-KE" smtClean="0"/>
              <a:t>‹#›</a:t>
            </a:fld>
            <a:endParaRPr lang="en-KE"/>
          </a:p>
        </p:txBody>
      </p:sp>
    </p:spTree>
    <p:extLst>
      <p:ext uri="{BB962C8B-B14F-4D97-AF65-F5344CB8AC3E}">
        <p14:creationId xmlns:p14="http://schemas.microsoft.com/office/powerpoint/2010/main" val="348335203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E" dirty="0"/>
          </a:p>
        </p:txBody>
      </p:sp>
      <p:sp>
        <p:nvSpPr>
          <p:cNvPr id="4" name="Slide Number Placeholder 3"/>
          <p:cNvSpPr>
            <a:spLocks noGrp="1"/>
          </p:cNvSpPr>
          <p:nvPr>
            <p:ph type="sldNum" sz="quarter" idx="5"/>
          </p:nvPr>
        </p:nvSpPr>
        <p:spPr/>
        <p:txBody>
          <a:bodyPr/>
          <a:lstStyle/>
          <a:p>
            <a:fld id="{0D5F4788-AE02-48D6-AE52-5E0400ACCAB0}" type="slidenum">
              <a:rPr lang="en-KE" smtClean="0"/>
              <a:t>6</a:t>
            </a:fld>
            <a:endParaRPr lang="en-KE"/>
          </a:p>
        </p:txBody>
      </p:sp>
    </p:spTree>
    <p:extLst>
      <p:ext uri="{BB962C8B-B14F-4D97-AF65-F5344CB8AC3E}">
        <p14:creationId xmlns:p14="http://schemas.microsoft.com/office/powerpoint/2010/main" val="32989956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85BD96-D071-1A66-81B8-6DA9642462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KE"/>
          </a:p>
        </p:txBody>
      </p:sp>
      <p:sp>
        <p:nvSpPr>
          <p:cNvPr id="3" name="Subtitle 2">
            <a:extLst>
              <a:ext uri="{FF2B5EF4-FFF2-40B4-BE49-F238E27FC236}">
                <a16:creationId xmlns:a16="http://schemas.microsoft.com/office/drawing/2014/main" id="{5CAB799E-3D81-FBB6-489A-3BC83FCB2A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KE"/>
          </a:p>
        </p:txBody>
      </p:sp>
      <p:sp>
        <p:nvSpPr>
          <p:cNvPr id="4" name="Date Placeholder 3">
            <a:extLst>
              <a:ext uri="{FF2B5EF4-FFF2-40B4-BE49-F238E27FC236}">
                <a16:creationId xmlns:a16="http://schemas.microsoft.com/office/drawing/2014/main" id="{1670E65C-63E3-3EEB-53DD-06AB1C2B1049}"/>
              </a:ext>
            </a:extLst>
          </p:cNvPr>
          <p:cNvSpPr>
            <a:spLocks noGrp="1"/>
          </p:cNvSpPr>
          <p:nvPr>
            <p:ph type="dt" sz="half" idx="10"/>
          </p:nvPr>
        </p:nvSpPr>
        <p:spPr/>
        <p:txBody>
          <a:bodyPr/>
          <a:lstStyle/>
          <a:p>
            <a:fld id="{524C6359-9BB8-4148-8114-537E698DA205}" type="datetime1">
              <a:rPr lang="en-US" smtClean="0"/>
              <a:t>7/17/2025</a:t>
            </a:fld>
            <a:endParaRPr lang="en-US" dirty="0"/>
          </a:p>
        </p:txBody>
      </p:sp>
      <p:sp>
        <p:nvSpPr>
          <p:cNvPr id="5" name="Footer Placeholder 4">
            <a:extLst>
              <a:ext uri="{FF2B5EF4-FFF2-40B4-BE49-F238E27FC236}">
                <a16:creationId xmlns:a16="http://schemas.microsoft.com/office/drawing/2014/main" id="{7FDC498D-3D93-42C2-19D6-67FCC7357E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8668CE-DDE8-F66C-8F7F-6B12ECF3E475}"/>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1363427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5A558-5FF6-E1FB-B599-223A6A3152C9}"/>
              </a:ext>
            </a:extLst>
          </p:cNvPr>
          <p:cNvSpPr>
            <a:spLocks noGrp="1"/>
          </p:cNvSpPr>
          <p:nvPr>
            <p:ph type="title"/>
          </p:nvPr>
        </p:nvSpPr>
        <p:spPr/>
        <p:txBody>
          <a:bodyPr/>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80759A33-B77F-86BF-6940-A853ADAAECF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88A184F3-14C2-DDD8-9410-320417A4C948}"/>
              </a:ext>
            </a:extLst>
          </p:cNvPr>
          <p:cNvSpPr>
            <a:spLocks noGrp="1"/>
          </p:cNvSpPr>
          <p:nvPr>
            <p:ph type="dt" sz="half" idx="10"/>
          </p:nvPr>
        </p:nvSpPr>
        <p:spPr/>
        <p:txBody>
          <a:bodyPr/>
          <a:lstStyle/>
          <a:p>
            <a:fld id="{A4649BD0-10DB-43E7-8F22-40B3D51B8FC3}" type="datetime1">
              <a:rPr lang="en-US" smtClean="0"/>
              <a:t>7/17/2025</a:t>
            </a:fld>
            <a:endParaRPr lang="en-US"/>
          </a:p>
        </p:txBody>
      </p:sp>
      <p:sp>
        <p:nvSpPr>
          <p:cNvPr id="5" name="Footer Placeholder 4">
            <a:extLst>
              <a:ext uri="{FF2B5EF4-FFF2-40B4-BE49-F238E27FC236}">
                <a16:creationId xmlns:a16="http://schemas.microsoft.com/office/drawing/2014/main" id="{C14052BC-00CE-8F29-1D5B-0D73D8BB30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8D8970C-B88C-C10D-858D-9C2DBFD3BEA7}"/>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99913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6036846-0D4C-79AB-47FB-9FC28D76583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KE"/>
          </a:p>
        </p:txBody>
      </p:sp>
      <p:sp>
        <p:nvSpPr>
          <p:cNvPr id="3" name="Vertical Text Placeholder 2">
            <a:extLst>
              <a:ext uri="{FF2B5EF4-FFF2-40B4-BE49-F238E27FC236}">
                <a16:creationId xmlns:a16="http://schemas.microsoft.com/office/drawing/2014/main" id="{3541AD7E-68B8-502E-B9F6-015DB591FC1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0072C74E-67DA-027D-7E98-78B429D4D455}"/>
              </a:ext>
            </a:extLst>
          </p:cNvPr>
          <p:cNvSpPr>
            <a:spLocks noGrp="1"/>
          </p:cNvSpPr>
          <p:nvPr>
            <p:ph type="dt" sz="half" idx="10"/>
          </p:nvPr>
        </p:nvSpPr>
        <p:spPr/>
        <p:txBody>
          <a:bodyPr/>
          <a:lstStyle/>
          <a:p>
            <a:fld id="{0A16C79C-F566-427A-93F6-434A4E613134}" type="datetime1">
              <a:rPr lang="en-US" smtClean="0"/>
              <a:t>7/17/2025</a:t>
            </a:fld>
            <a:endParaRPr lang="en-US"/>
          </a:p>
        </p:txBody>
      </p:sp>
      <p:sp>
        <p:nvSpPr>
          <p:cNvPr id="5" name="Footer Placeholder 4">
            <a:extLst>
              <a:ext uri="{FF2B5EF4-FFF2-40B4-BE49-F238E27FC236}">
                <a16:creationId xmlns:a16="http://schemas.microsoft.com/office/drawing/2014/main" id="{3CA964B7-9998-427D-3931-AD7A14953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976EC-54A6-DB8A-91FA-1A99123D060F}"/>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5567509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623E52-E33A-354B-6BA4-0A2D5D8A1757}"/>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EBE21C56-BE6B-E6C8-EAE8-ED7B60524C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F77E3346-9FB2-7CE7-6988-5FEA76A72D19}"/>
              </a:ext>
            </a:extLst>
          </p:cNvPr>
          <p:cNvSpPr>
            <a:spLocks noGrp="1"/>
          </p:cNvSpPr>
          <p:nvPr>
            <p:ph type="dt" sz="half" idx="10"/>
          </p:nvPr>
        </p:nvSpPr>
        <p:spPr/>
        <p:txBody>
          <a:bodyPr/>
          <a:lstStyle/>
          <a:p>
            <a:fld id="{9376191F-481E-48E9-BB9A-369A67A7362D}" type="datetime1">
              <a:rPr lang="en-US" smtClean="0"/>
              <a:t>7/17/2025</a:t>
            </a:fld>
            <a:endParaRPr lang="en-US" dirty="0"/>
          </a:p>
        </p:txBody>
      </p:sp>
      <p:sp>
        <p:nvSpPr>
          <p:cNvPr id="5" name="Footer Placeholder 4">
            <a:extLst>
              <a:ext uri="{FF2B5EF4-FFF2-40B4-BE49-F238E27FC236}">
                <a16:creationId xmlns:a16="http://schemas.microsoft.com/office/drawing/2014/main" id="{C40DFCC6-2D11-C966-8FCE-F2A0CA75B5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FBC99-3EEC-DF09-AF4A-72B483CE7276}"/>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8578766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0C9C2-49B0-4FB7-C1AA-F342C2C1D24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KE"/>
          </a:p>
        </p:txBody>
      </p:sp>
      <p:sp>
        <p:nvSpPr>
          <p:cNvPr id="3" name="Text Placeholder 2">
            <a:extLst>
              <a:ext uri="{FF2B5EF4-FFF2-40B4-BE49-F238E27FC236}">
                <a16:creationId xmlns:a16="http://schemas.microsoft.com/office/drawing/2014/main" id="{4C7508B5-7AFE-0EEA-36E9-078332E2687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CC7578-3EA8-5B96-EDDE-A96718254275}"/>
              </a:ext>
            </a:extLst>
          </p:cNvPr>
          <p:cNvSpPr>
            <a:spLocks noGrp="1"/>
          </p:cNvSpPr>
          <p:nvPr>
            <p:ph type="dt" sz="half" idx="10"/>
          </p:nvPr>
        </p:nvSpPr>
        <p:spPr/>
        <p:txBody>
          <a:bodyPr/>
          <a:lstStyle/>
          <a:p>
            <a:fld id="{6C5677DE-DD04-48CC-9C18-7BE9FF2DEB6B}" type="datetime1">
              <a:rPr lang="en-US" smtClean="0"/>
              <a:t>7/17/2025</a:t>
            </a:fld>
            <a:endParaRPr lang="en-US"/>
          </a:p>
        </p:txBody>
      </p:sp>
      <p:sp>
        <p:nvSpPr>
          <p:cNvPr id="5" name="Footer Placeholder 4">
            <a:extLst>
              <a:ext uri="{FF2B5EF4-FFF2-40B4-BE49-F238E27FC236}">
                <a16:creationId xmlns:a16="http://schemas.microsoft.com/office/drawing/2014/main" id="{E4CAB270-228C-2937-90A2-2D18E4F95E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FCA9D7-8148-6153-699A-8C59B6F52B56}"/>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30313625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EE59C-E491-0B6A-D6B5-0D3934A972D1}"/>
              </a:ext>
            </a:extLst>
          </p:cNvPr>
          <p:cNvSpPr>
            <a:spLocks noGrp="1"/>
          </p:cNvSpPr>
          <p:nvPr>
            <p:ph type="title"/>
          </p:nvPr>
        </p:nvSpPr>
        <p:spPr/>
        <p:txBody>
          <a:bodyPr/>
          <a:lstStyle/>
          <a:p>
            <a:r>
              <a:rPr lang="en-US"/>
              <a:t>Click to edit Master title style</a:t>
            </a:r>
            <a:endParaRPr lang="en-KE"/>
          </a:p>
        </p:txBody>
      </p:sp>
      <p:sp>
        <p:nvSpPr>
          <p:cNvPr id="3" name="Content Placeholder 2">
            <a:extLst>
              <a:ext uri="{FF2B5EF4-FFF2-40B4-BE49-F238E27FC236}">
                <a16:creationId xmlns:a16="http://schemas.microsoft.com/office/drawing/2014/main" id="{D97222E2-E7D4-E49B-C1A8-17CF04B6410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Content Placeholder 3">
            <a:extLst>
              <a:ext uri="{FF2B5EF4-FFF2-40B4-BE49-F238E27FC236}">
                <a16:creationId xmlns:a16="http://schemas.microsoft.com/office/drawing/2014/main" id="{4FA0B10D-074C-5555-E7B1-7CC4EF3B34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Date Placeholder 4">
            <a:extLst>
              <a:ext uri="{FF2B5EF4-FFF2-40B4-BE49-F238E27FC236}">
                <a16:creationId xmlns:a16="http://schemas.microsoft.com/office/drawing/2014/main" id="{A603CEF8-5151-A7B4-F340-4CDE08936B1B}"/>
              </a:ext>
            </a:extLst>
          </p:cNvPr>
          <p:cNvSpPr>
            <a:spLocks noGrp="1"/>
          </p:cNvSpPr>
          <p:nvPr>
            <p:ph type="dt" sz="half" idx="10"/>
          </p:nvPr>
        </p:nvSpPr>
        <p:spPr/>
        <p:txBody>
          <a:bodyPr/>
          <a:lstStyle/>
          <a:p>
            <a:fld id="{463255ED-7101-4D18-A8AE-3B5E4CB87EA5}" type="datetime1">
              <a:rPr lang="en-US" smtClean="0"/>
              <a:t>7/17/2025</a:t>
            </a:fld>
            <a:endParaRPr lang="en-US"/>
          </a:p>
        </p:txBody>
      </p:sp>
      <p:sp>
        <p:nvSpPr>
          <p:cNvPr id="6" name="Footer Placeholder 5">
            <a:extLst>
              <a:ext uri="{FF2B5EF4-FFF2-40B4-BE49-F238E27FC236}">
                <a16:creationId xmlns:a16="http://schemas.microsoft.com/office/drawing/2014/main" id="{BAF76DBA-468C-C231-0286-D6EAEBA0C4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3339A3B-DDF2-B8B6-40D1-B94D537B58DF}"/>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4657124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33BDE6-7D24-82B5-3EAE-B68D715F93A4}"/>
              </a:ext>
            </a:extLst>
          </p:cNvPr>
          <p:cNvSpPr>
            <a:spLocks noGrp="1"/>
          </p:cNvSpPr>
          <p:nvPr>
            <p:ph type="title"/>
          </p:nvPr>
        </p:nvSpPr>
        <p:spPr>
          <a:xfrm>
            <a:off x="839788" y="365125"/>
            <a:ext cx="10515600" cy="1325563"/>
          </a:xfrm>
        </p:spPr>
        <p:txBody>
          <a:bodyPr/>
          <a:lstStyle/>
          <a:p>
            <a:r>
              <a:rPr lang="en-US"/>
              <a:t>Click to edit Master title style</a:t>
            </a:r>
            <a:endParaRPr lang="en-KE"/>
          </a:p>
        </p:txBody>
      </p:sp>
      <p:sp>
        <p:nvSpPr>
          <p:cNvPr id="3" name="Text Placeholder 2">
            <a:extLst>
              <a:ext uri="{FF2B5EF4-FFF2-40B4-BE49-F238E27FC236}">
                <a16:creationId xmlns:a16="http://schemas.microsoft.com/office/drawing/2014/main" id="{0D206416-D337-700A-0149-B96092DBC7B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26095AE-5811-7C33-6F20-CAA77AE7271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5" name="Text Placeholder 4">
            <a:extLst>
              <a:ext uri="{FF2B5EF4-FFF2-40B4-BE49-F238E27FC236}">
                <a16:creationId xmlns:a16="http://schemas.microsoft.com/office/drawing/2014/main" id="{02FCA78F-DDA2-CBEF-554E-FCA15AB6F2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1CCDB6-8A58-C33B-BC73-144B737CB88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7" name="Date Placeholder 6">
            <a:extLst>
              <a:ext uri="{FF2B5EF4-FFF2-40B4-BE49-F238E27FC236}">
                <a16:creationId xmlns:a16="http://schemas.microsoft.com/office/drawing/2014/main" id="{2BEAE756-A6B7-3127-6A66-261E47E6056C}"/>
              </a:ext>
            </a:extLst>
          </p:cNvPr>
          <p:cNvSpPr>
            <a:spLocks noGrp="1"/>
          </p:cNvSpPr>
          <p:nvPr>
            <p:ph type="dt" sz="half" idx="10"/>
          </p:nvPr>
        </p:nvSpPr>
        <p:spPr/>
        <p:txBody>
          <a:bodyPr/>
          <a:lstStyle/>
          <a:p>
            <a:fld id="{CD52F23D-51F6-4C94-8CD5-B9ABBF67EE23}" type="datetime1">
              <a:rPr lang="en-US" smtClean="0"/>
              <a:t>7/17/2025</a:t>
            </a:fld>
            <a:endParaRPr lang="en-US"/>
          </a:p>
        </p:txBody>
      </p:sp>
      <p:sp>
        <p:nvSpPr>
          <p:cNvPr id="8" name="Footer Placeholder 7">
            <a:extLst>
              <a:ext uri="{FF2B5EF4-FFF2-40B4-BE49-F238E27FC236}">
                <a16:creationId xmlns:a16="http://schemas.microsoft.com/office/drawing/2014/main" id="{BFB31E1E-9119-8C12-923C-754EFAC5D2F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7609A91-C0AE-E362-1732-6C6AAB6445E5}"/>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3198951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86209-51F1-71A9-9276-BC62999F52A3}"/>
              </a:ext>
            </a:extLst>
          </p:cNvPr>
          <p:cNvSpPr>
            <a:spLocks noGrp="1"/>
          </p:cNvSpPr>
          <p:nvPr>
            <p:ph type="title"/>
          </p:nvPr>
        </p:nvSpPr>
        <p:spPr/>
        <p:txBody>
          <a:bodyPr/>
          <a:lstStyle/>
          <a:p>
            <a:r>
              <a:rPr lang="en-US"/>
              <a:t>Click to edit Master title style</a:t>
            </a:r>
            <a:endParaRPr lang="en-KE"/>
          </a:p>
        </p:txBody>
      </p:sp>
      <p:sp>
        <p:nvSpPr>
          <p:cNvPr id="3" name="Date Placeholder 2">
            <a:extLst>
              <a:ext uri="{FF2B5EF4-FFF2-40B4-BE49-F238E27FC236}">
                <a16:creationId xmlns:a16="http://schemas.microsoft.com/office/drawing/2014/main" id="{2F0E4C3F-63FC-8FCC-8820-23FFD3ECF537}"/>
              </a:ext>
            </a:extLst>
          </p:cNvPr>
          <p:cNvSpPr>
            <a:spLocks noGrp="1"/>
          </p:cNvSpPr>
          <p:nvPr>
            <p:ph type="dt" sz="half" idx="10"/>
          </p:nvPr>
        </p:nvSpPr>
        <p:spPr/>
        <p:txBody>
          <a:bodyPr/>
          <a:lstStyle/>
          <a:p>
            <a:fld id="{D51A702F-6367-4FD1-89A8-3744BE6BA9A2}" type="datetime1">
              <a:rPr lang="en-US" smtClean="0"/>
              <a:t>7/17/2025</a:t>
            </a:fld>
            <a:endParaRPr lang="en-US"/>
          </a:p>
        </p:txBody>
      </p:sp>
      <p:sp>
        <p:nvSpPr>
          <p:cNvPr id="4" name="Footer Placeholder 3">
            <a:extLst>
              <a:ext uri="{FF2B5EF4-FFF2-40B4-BE49-F238E27FC236}">
                <a16:creationId xmlns:a16="http://schemas.microsoft.com/office/drawing/2014/main" id="{37AFB873-BD5F-803F-4472-2883D87E2FA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5769DEA-CF57-48AF-4B37-83B37FC5C794}"/>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24769862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BFABC0-2CBA-2D22-3293-7977CF0CDD34}"/>
              </a:ext>
            </a:extLst>
          </p:cNvPr>
          <p:cNvSpPr>
            <a:spLocks noGrp="1"/>
          </p:cNvSpPr>
          <p:nvPr>
            <p:ph type="dt" sz="half" idx="10"/>
          </p:nvPr>
        </p:nvSpPr>
        <p:spPr/>
        <p:txBody>
          <a:bodyPr/>
          <a:lstStyle/>
          <a:p>
            <a:fld id="{4A6E99BD-4B4F-4460-B452-0E8146ACCF8F}" type="datetime1">
              <a:rPr lang="en-US" smtClean="0"/>
              <a:t>7/17/2025</a:t>
            </a:fld>
            <a:endParaRPr lang="en-US"/>
          </a:p>
        </p:txBody>
      </p:sp>
      <p:sp>
        <p:nvSpPr>
          <p:cNvPr id="3" name="Footer Placeholder 2">
            <a:extLst>
              <a:ext uri="{FF2B5EF4-FFF2-40B4-BE49-F238E27FC236}">
                <a16:creationId xmlns:a16="http://schemas.microsoft.com/office/drawing/2014/main" id="{9E14FDA3-4E6B-AC8B-C9CC-EFD826D2528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0FDC152-3511-CA5A-3722-F2951A1F723F}"/>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77591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CB988-D363-15DE-8955-534D2F20542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Content Placeholder 2">
            <a:extLst>
              <a:ext uri="{FF2B5EF4-FFF2-40B4-BE49-F238E27FC236}">
                <a16:creationId xmlns:a16="http://schemas.microsoft.com/office/drawing/2014/main" id="{466E219D-908F-3C21-6472-39E1B12F7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Text Placeholder 3">
            <a:extLst>
              <a:ext uri="{FF2B5EF4-FFF2-40B4-BE49-F238E27FC236}">
                <a16:creationId xmlns:a16="http://schemas.microsoft.com/office/drawing/2014/main" id="{73AC2CF1-A3CE-B152-6227-A20D33299F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088360-55D6-F9B3-7A73-5886ECF5B63D}"/>
              </a:ext>
            </a:extLst>
          </p:cNvPr>
          <p:cNvSpPr>
            <a:spLocks noGrp="1"/>
          </p:cNvSpPr>
          <p:nvPr>
            <p:ph type="dt" sz="half" idx="10"/>
          </p:nvPr>
        </p:nvSpPr>
        <p:spPr/>
        <p:txBody>
          <a:bodyPr/>
          <a:lstStyle/>
          <a:p>
            <a:fld id="{EB6FD34C-1867-42A9-AC54-D15ADD8A65E7}" type="datetime1">
              <a:rPr lang="en-US" smtClean="0"/>
              <a:t>7/17/2025</a:t>
            </a:fld>
            <a:endParaRPr lang="en-US"/>
          </a:p>
        </p:txBody>
      </p:sp>
      <p:sp>
        <p:nvSpPr>
          <p:cNvPr id="6" name="Footer Placeholder 5">
            <a:extLst>
              <a:ext uri="{FF2B5EF4-FFF2-40B4-BE49-F238E27FC236}">
                <a16:creationId xmlns:a16="http://schemas.microsoft.com/office/drawing/2014/main" id="{2067AFF5-294C-64AF-F6B7-6BBB1828EA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15F10D-5ED9-1EAD-0760-661DCF1DF55D}"/>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51774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3FD06F-830F-01DA-5A04-925429FCCC1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KE"/>
          </a:p>
        </p:txBody>
      </p:sp>
      <p:sp>
        <p:nvSpPr>
          <p:cNvPr id="3" name="Picture Placeholder 2">
            <a:extLst>
              <a:ext uri="{FF2B5EF4-FFF2-40B4-BE49-F238E27FC236}">
                <a16:creationId xmlns:a16="http://schemas.microsoft.com/office/drawing/2014/main" id="{5AFBF2DA-2480-7C1F-9D3E-C589909018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KE"/>
          </a:p>
        </p:txBody>
      </p:sp>
      <p:sp>
        <p:nvSpPr>
          <p:cNvPr id="4" name="Text Placeholder 3">
            <a:extLst>
              <a:ext uri="{FF2B5EF4-FFF2-40B4-BE49-F238E27FC236}">
                <a16:creationId xmlns:a16="http://schemas.microsoft.com/office/drawing/2014/main" id="{61F2CD72-22CD-E865-318C-AA47EFB576A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636DD26-040E-1BFD-6DB7-8D452A373085}"/>
              </a:ext>
            </a:extLst>
          </p:cNvPr>
          <p:cNvSpPr>
            <a:spLocks noGrp="1"/>
          </p:cNvSpPr>
          <p:nvPr>
            <p:ph type="dt" sz="half" idx="10"/>
          </p:nvPr>
        </p:nvSpPr>
        <p:spPr/>
        <p:txBody>
          <a:bodyPr/>
          <a:lstStyle/>
          <a:p>
            <a:fld id="{336133E9-A654-4C17-8C3C-DDCAC83D6EBF}" type="datetime1">
              <a:rPr lang="en-US" smtClean="0"/>
              <a:t>7/17/2025</a:t>
            </a:fld>
            <a:endParaRPr lang="en-US"/>
          </a:p>
        </p:txBody>
      </p:sp>
      <p:sp>
        <p:nvSpPr>
          <p:cNvPr id="6" name="Footer Placeholder 5">
            <a:extLst>
              <a:ext uri="{FF2B5EF4-FFF2-40B4-BE49-F238E27FC236}">
                <a16:creationId xmlns:a16="http://schemas.microsoft.com/office/drawing/2014/main" id="{0FC85087-F795-3F5A-2988-5399EC8828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8E3690-4052-40E8-1F23-16C44F2DB0A7}"/>
              </a:ext>
            </a:extLst>
          </p:cNvPr>
          <p:cNvSpPr>
            <a:spLocks noGrp="1"/>
          </p:cNvSpPr>
          <p:nvPr>
            <p:ph type="sldNum" sz="quarter" idx="12"/>
          </p:nvPr>
        </p:nvSpPr>
        <p:spPr/>
        <p:txBody>
          <a:bodyPr/>
          <a:lstStyle/>
          <a:p>
            <a:fld id="{E1076ED0-0DB3-4879-AAE5-5C20D22C1DF4}" type="slidenum">
              <a:rPr lang="en-US" smtClean="0"/>
              <a:t>‹#›</a:t>
            </a:fld>
            <a:endParaRPr lang="en-US"/>
          </a:p>
        </p:txBody>
      </p:sp>
    </p:spTree>
    <p:extLst>
      <p:ext uri="{BB962C8B-B14F-4D97-AF65-F5344CB8AC3E}">
        <p14:creationId xmlns:p14="http://schemas.microsoft.com/office/powerpoint/2010/main" val="12006785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33397F-4958-9583-407A-2D16DE694D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KE"/>
          </a:p>
        </p:txBody>
      </p:sp>
      <p:sp>
        <p:nvSpPr>
          <p:cNvPr id="3" name="Text Placeholder 2">
            <a:extLst>
              <a:ext uri="{FF2B5EF4-FFF2-40B4-BE49-F238E27FC236}">
                <a16:creationId xmlns:a16="http://schemas.microsoft.com/office/drawing/2014/main" id="{8319C9FA-F097-473C-319C-5F4FBC9459F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E"/>
          </a:p>
        </p:txBody>
      </p:sp>
      <p:sp>
        <p:nvSpPr>
          <p:cNvPr id="4" name="Date Placeholder 3">
            <a:extLst>
              <a:ext uri="{FF2B5EF4-FFF2-40B4-BE49-F238E27FC236}">
                <a16:creationId xmlns:a16="http://schemas.microsoft.com/office/drawing/2014/main" id="{DF973B77-BAA2-02AF-0349-564AB003574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69D389-4C4C-4FD7-9E6B-9F44477F0EB8}" type="datetime1">
              <a:rPr lang="en-US" smtClean="0"/>
              <a:t>7/17/2025</a:t>
            </a:fld>
            <a:endParaRPr lang="en-US" dirty="0"/>
          </a:p>
        </p:txBody>
      </p:sp>
      <p:sp>
        <p:nvSpPr>
          <p:cNvPr id="5" name="Footer Placeholder 4">
            <a:extLst>
              <a:ext uri="{FF2B5EF4-FFF2-40B4-BE49-F238E27FC236}">
                <a16:creationId xmlns:a16="http://schemas.microsoft.com/office/drawing/2014/main" id="{A28E9EF8-498B-18E9-6B51-6AA6FA3B4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83C1D3C-C86A-82B7-4CCD-431AB29E42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1076ED0-0DB3-4879-AAE5-5C20D22C1DF4}" type="slidenum">
              <a:rPr lang="en-US" smtClean="0"/>
              <a:t>‹#›</a:t>
            </a:fld>
            <a:endParaRPr lang="en-US"/>
          </a:p>
        </p:txBody>
      </p:sp>
    </p:spTree>
    <p:extLst>
      <p:ext uri="{BB962C8B-B14F-4D97-AF65-F5344CB8AC3E}">
        <p14:creationId xmlns:p14="http://schemas.microsoft.com/office/powerpoint/2010/main" val="2479311236"/>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K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47766EE-4192-4B2D-A5A0-F60F9A5F743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A8C3EABE-F4A1-D347-23B3-99E91B793100}"/>
              </a:ext>
            </a:extLst>
          </p:cNvPr>
          <p:cNvPicPr>
            <a:picLocks noChangeAspect="1"/>
          </p:cNvPicPr>
          <p:nvPr/>
        </p:nvPicPr>
        <p:blipFill>
          <a:blip r:embed="rId2"/>
          <a:srcRect t="25096" b="18655"/>
          <a:stretch>
            <a:fillRect/>
          </a:stretch>
        </p:blipFill>
        <p:spPr>
          <a:xfrm>
            <a:off x="20" y="10"/>
            <a:ext cx="12191980" cy="6857990"/>
          </a:xfrm>
          <a:prstGeom prst="rect">
            <a:avLst/>
          </a:prstGeom>
        </p:spPr>
      </p:pic>
      <p:sp>
        <p:nvSpPr>
          <p:cNvPr id="11" name="Graphic 1">
            <a:extLst>
              <a:ext uri="{FF2B5EF4-FFF2-40B4-BE49-F238E27FC236}">
                <a16:creationId xmlns:a16="http://schemas.microsoft.com/office/drawing/2014/main" id="{D6705569-F545-4F47-A260-A9202826E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V="1">
            <a:off x="2655438" y="838201"/>
            <a:ext cx="7098161" cy="4549051"/>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solidFill>
                <a:schemeClr val="lt1"/>
              </a:solidFill>
            </a:endParaRPr>
          </a:p>
        </p:txBody>
      </p:sp>
      <p:sp>
        <p:nvSpPr>
          <p:cNvPr id="2" name="Title 1">
            <a:extLst>
              <a:ext uri="{FF2B5EF4-FFF2-40B4-BE49-F238E27FC236}">
                <a16:creationId xmlns:a16="http://schemas.microsoft.com/office/drawing/2014/main" id="{5203744E-E13F-2669-9290-148B87F34E93}"/>
              </a:ext>
            </a:extLst>
          </p:cNvPr>
          <p:cNvSpPr>
            <a:spLocks noGrp="1"/>
          </p:cNvSpPr>
          <p:nvPr>
            <p:ph type="ctrTitle"/>
          </p:nvPr>
        </p:nvSpPr>
        <p:spPr>
          <a:xfrm>
            <a:off x="3325473" y="1924619"/>
            <a:ext cx="5541054" cy="1655378"/>
          </a:xfrm>
        </p:spPr>
        <p:txBody>
          <a:bodyPr>
            <a:normAutofit/>
          </a:bodyPr>
          <a:lstStyle/>
          <a:p>
            <a:r>
              <a:rPr lang="en-US" sz="3700"/>
              <a:t>Medical Chatbot for Cancer Information Retrieval</a:t>
            </a:r>
            <a:endParaRPr lang="en-KE" sz="3700"/>
          </a:p>
        </p:txBody>
      </p:sp>
      <p:sp>
        <p:nvSpPr>
          <p:cNvPr id="3" name="Subtitle 2">
            <a:extLst>
              <a:ext uri="{FF2B5EF4-FFF2-40B4-BE49-F238E27FC236}">
                <a16:creationId xmlns:a16="http://schemas.microsoft.com/office/drawing/2014/main" id="{5AC0F662-304E-AEBD-E9E3-37CF538BA932}"/>
              </a:ext>
            </a:extLst>
          </p:cNvPr>
          <p:cNvSpPr>
            <a:spLocks noGrp="1"/>
          </p:cNvSpPr>
          <p:nvPr>
            <p:ph type="subTitle" idx="1"/>
          </p:nvPr>
        </p:nvSpPr>
        <p:spPr>
          <a:xfrm>
            <a:off x="3880419" y="3668285"/>
            <a:ext cx="4431162" cy="1337967"/>
          </a:xfrm>
        </p:spPr>
        <p:txBody>
          <a:bodyPr>
            <a:normAutofit/>
          </a:bodyPr>
          <a:lstStyle/>
          <a:p>
            <a:r>
              <a:rPr lang="en-US"/>
              <a:t>By Group 8</a:t>
            </a:r>
            <a:endParaRPr lang="en-KE"/>
          </a:p>
        </p:txBody>
      </p:sp>
    </p:spTree>
    <p:extLst>
      <p:ext uri="{BB962C8B-B14F-4D97-AF65-F5344CB8AC3E}">
        <p14:creationId xmlns:p14="http://schemas.microsoft.com/office/powerpoint/2010/main" val="680829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A31A6F-B246-56AF-C19F-9AE40B19535B}"/>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Model Evaluation</a:t>
            </a:r>
            <a:endParaRPr lang="en-KE" sz="4000" dirty="0">
              <a:solidFill>
                <a:srgbClr val="FFFFFF"/>
              </a:solidFill>
            </a:endParaRPr>
          </a:p>
        </p:txBody>
      </p:sp>
      <p:sp>
        <p:nvSpPr>
          <p:cNvPr id="3" name="Content Placeholder 2">
            <a:extLst>
              <a:ext uri="{FF2B5EF4-FFF2-40B4-BE49-F238E27FC236}">
                <a16:creationId xmlns:a16="http://schemas.microsoft.com/office/drawing/2014/main" id="{FB10A7AE-E164-8DBE-3423-332B97957077}"/>
              </a:ext>
            </a:extLst>
          </p:cNvPr>
          <p:cNvSpPr>
            <a:spLocks noGrp="1"/>
          </p:cNvSpPr>
          <p:nvPr>
            <p:ph idx="1"/>
          </p:nvPr>
        </p:nvSpPr>
        <p:spPr>
          <a:xfrm>
            <a:off x="266218" y="1794076"/>
            <a:ext cx="11620981" cy="4664597"/>
          </a:xfrm>
        </p:spPr>
        <p:txBody>
          <a:bodyPr anchor="ctr">
            <a:normAutofit/>
          </a:bodyPr>
          <a:lstStyle/>
          <a:p>
            <a:pPr marL="0" indent="0">
              <a:buNone/>
            </a:pPr>
            <a:r>
              <a:rPr lang="en-US" sz="2400" dirty="0"/>
              <a:t>We employed a structured evaluation framework that allowed us to quantitatively measure the model's ability to retrieve accurate and relevant information.</a:t>
            </a:r>
          </a:p>
          <a:p>
            <a:pPr marL="0" indent="0">
              <a:buNone/>
            </a:pPr>
            <a:r>
              <a:rPr lang="en-US" sz="2400" dirty="0"/>
              <a:t>A carefully curated </a:t>
            </a:r>
            <a:r>
              <a:rPr lang="en-US" sz="2400" dirty="0" err="1"/>
              <a:t>validation_data</a:t>
            </a:r>
            <a:r>
              <a:rPr lang="en-US" sz="2400" dirty="0"/>
              <a:t> set was created. </a:t>
            </a:r>
          </a:p>
          <a:p>
            <a:pPr marL="0" indent="0">
              <a:buNone/>
            </a:pPr>
            <a:r>
              <a:rPr lang="en-US" sz="2400" dirty="0"/>
              <a:t>Each test case included:</a:t>
            </a:r>
          </a:p>
          <a:p>
            <a:r>
              <a:rPr lang="en-US" sz="2400" dirty="0"/>
              <a:t>query: The user's input question.</a:t>
            </a:r>
          </a:p>
          <a:p>
            <a:r>
              <a:rPr lang="en-US" sz="2400" dirty="0"/>
              <a:t>expected: A list of keywords anticipated in a relevant answer.</a:t>
            </a:r>
          </a:p>
          <a:p>
            <a:r>
              <a:rPr lang="en-US" sz="2400" dirty="0"/>
              <a:t>disease: An optional filter for disease-specific queries.</a:t>
            </a:r>
          </a:p>
          <a:p>
            <a:r>
              <a:rPr lang="en-US" sz="2400" dirty="0" err="1"/>
              <a:t>min_similarity</a:t>
            </a:r>
            <a:r>
              <a:rPr lang="en-US" sz="2400" dirty="0"/>
              <a:t>: A minimum confidence threshold tailored per query.</a:t>
            </a:r>
            <a:endParaRPr lang="en-KE" sz="2400" dirty="0"/>
          </a:p>
        </p:txBody>
      </p:sp>
    </p:spTree>
    <p:extLst>
      <p:ext uri="{BB962C8B-B14F-4D97-AF65-F5344CB8AC3E}">
        <p14:creationId xmlns:p14="http://schemas.microsoft.com/office/powerpoint/2010/main" val="2656390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FDCEB0-5FF7-6C85-A21F-93EEEA7047BE}"/>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Model Evaluation</a:t>
            </a:r>
            <a:endParaRPr lang="en-KE" sz="4000" dirty="0">
              <a:solidFill>
                <a:srgbClr val="FFFFFF"/>
              </a:solidFill>
            </a:endParaRPr>
          </a:p>
        </p:txBody>
      </p:sp>
      <p:sp>
        <p:nvSpPr>
          <p:cNvPr id="3" name="Content Placeholder 2">
            <a:extLst>
              <a:ext uri="{FF2B5EF4-FFF2-40B4-BE49-F238E27FC236}">
                <a16:creationId xmlns:a16="http://schemas.microsoft.com/office/drawing/2014/main" id="{6A5A8017-EC5F-3871-40A7-ED7C38483F51}"/>
              </a:ext>
            </a:extLst>
          </p:cNvPr>
          <p:cNvSpPr>
            <a:spLocks noGrp="1"/>
          </p:cNvSpPr>
          <p:nvPr>
            <p:ph idx="1"/>
          </p:nvPr>
        </p:nvSpPr>
        <p:spPr>
          <a:xfrm>
            <a:off x="459351" y="1891970"/>
            <a:ext cx="11427850" cy="4109585"/>
          </a:xfrm>
        </p:spPr>
        <p:txBody>
          <a:bodyPr anchor="ctr">
            <a:normAutofit/>
          </a:bodyPr>
          <a:lstStyle/>
          <a:p>
            <a:pPr marL="0" indent="0">
              <a:buNone/>
            </a:pPr>
            <a:r>
              <a:rPr lang="en-US" sz="2400" dirty="0"/>
              <a:t>The </a:t>
            </a:r>
            <a:r>
              <a:rPr lang="en-US" sz="2400" dirty="0" err="1"/>
              <a:t>evaluate_model</a:t>
            </a:r>
            <a:r>
              <a:rPr lang="en-US" sz="2400" dirty="0"/>
              <a:t> Function: This custom function systematically runs each test case through the </a:t>
            </a:r>
            <a:r>
              <a:rPr lang="en-US" sz="2400" dirty="0" err="1"/>
              <a:t>hybrid_search</a:t>
            </a:r>
            <a:r>
              <a:rPr lang="en-US" sz="2400" dirty="0"/>
              <a:t> function. </a:t>
            </a:r>
          </a:p>
          <a:p>
            <a:pPr marL="0" indent="0">
              <a:buNone/>
            </a:pPr>
            <a:r>
              <a:rPr lang="en-US" sz="2400" dirty="0"/>
              <a:t>The function provides granular feedback for every test case (detailing the original query, found keywords, the best match's question and partial answer, its similarity, and a clear pass/fail status). </a:t>
            </a:r>
          </a:p>
          <a:p>
            <a:pPr marL="0" indent="0">
              <a:buNone/>
            </a:pPr>
            <a:r>
              <a:rPr lang="en-US" sz="2400" dirty="0"/>
              <a:t>Critically, it also generates an overall summary, highlighting total tests, passed, failed, and the cumulative accuracy, alongside detailed reasons for each failure.</a:t>
            </a:r>
          </a:p>
        </p:txBody>
      </p:sp>
    </p:spTree>
    <p:extLst>
      <p:ext uri="{BB962C8B-B14F-4D97-AF65-F5344CB8AC3E}">
        <p14:creationId xmlns:p14="http://schemas.microsoft.com/office/powerpoint/2010/main" val="1197024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549D0C7-F2E5-66D6-A4F3-CFF29141F519}"/>
              </a:ext>
            </a:extLst>
          </p:cNvPr>
          <p:cNvSpPr>
            <a:spLocks noGrp="1"/>
          </p:cNvSpPr>
          <p:nvPr>
            <p:ph type="title"/>
          </p:nvPr>
        </p:nvSpPr>
        <p:spPr>
          <a:xfrm>
            <a:off x="1371599" y="294538"/>
            <a:ext cx="9895951" cy="1033669"/>
          </a:xfrm>
        </p:spPr>
        <p:txBody>
          <a:bodyPr>
            <a:normAutofit/>
          </a:bodyPr>
          <a:lstStyle/>
          <a:p>
            <a:pPr algn="ctr"/>
            <a:r>
              <a:rPr lang="en-US" sz="4000" b="1" dirty="0">
                <a:solidFill>
                  <a:srgbClr val="FFFFFF"/>
                </a:solidFill>
              </a:rPr>
              <a:t>Key Findings from Evaluation &amp; Tuning</a:t>
            </a:r>
            <a:endParaRPr lang="en-KE" sz="4000" dirty="0">
              <a:solidFill>
                <a:srgbClr val="FFFFFF"/>
              </a:solidFill>
            </a:endParaRPr>
          </a:p>
        </p:txBody>
      </p:sp>
      <p:sp>
        <p:nvSpPr>
          <p:cNvPr id="3" name="Content Placeholder 2">
            <a:extLst>
              <a:ext uri="{FF2B5EF4-FFF2-40B4-BE49-F238E27FC236}">
                <a16:creationId xmlns:a16="http://schemas.microsoft.com/office/drawing/2014/main" id="{B3632DB9-F822-A0F6-CBC2-53D27016A792}"/>
              </a:ext>
            </a:extLst>
          </p:cNvPr>
          <p:cNvSpPr>
            <a:spLocks noGrp="1"/>
          </p:cNvSpPr>
          <p:nvPr>
            <p:ph idx="1"/>
          </p:nvPr>
        </p:nvSpPr>
        <p:spPr>
          <a:xfrm>
            <a:off x="266219" y="1622744"/>
            <a:ext cx="11732646" cy="5235256"/>
          </a:xfrm>
        </p:spPr>
        <p:txBody>
          <a:bodyPr anchor="ctr">
            <a:noAutofit/>
          </a:bodyPr>
          <a:lstStyle/>
          <a:p>
            <a:pPr marL="0" indent="0" algn="just">
              <a:buNone/>
            </a:pPr>
            <a:r>
              <a:rPr lang="en-US" sz="2000" b="1" dirty="0"/>
              <a:t>Initial Performance Insight:</a:t>
            </a:r>
            <a:r>
              <a:rPr lang="en-US" sz="2000" dirty="0"/>
              <a:t> Our initial evaluation on the expanded dataset provided a baseline accuracy of 71.43%, confirming the potential of our approach but also highlighting clear opportunities for refinement.</a:t>
            </a:r>
          </a:p>
          <a:p>
            <a:pPr marL="0" indent="0" algn="just">
              <a:buNone/>
            </a:pPr>
            <a:r>
              <a:rPr lang="en-US" sz="2000" dirty="0"/>
              <a:t>Iterative Optimization Success: This rigorous evaluation process was the cornerstone of our iterative optimization. It directly guided our hyperparameter tuning efforts for </a:t>
            </a:r>
            <a:r>
              <a:rPr lang="en-US" sz="2000" dirty="0" err="1"/>
              <a:t>tfidf_weight</a:t>
            </a:r>
            <a:r>
              <a:rPr lang="en-US" sz="2000" dirty="0"/>
              <a:t>, </a:t>
            </a:r>
            <a:r>
              <a:rPr lang="en-US" sz="2000" dirty="0" err="1"/>
              <a:t>semantic_weight</a:t>
            </a:r>
            <a:r>
              <a:rPr lang="en-US" sz="2000" dirty="0"/>
              <a:t>, and the internal threshold</a:t>
            </a:r>
          </a:p>
          <a:p>
            <a:pPr marL="0" indent="0" algn="just">
              <a:buNone/>
            </a:pPr>
            <a:r>
              <a:rPr lang="en-US" sz="2000" dirty="0"/>
              <a:t>Optimization </a:t>
            </a:r>
            <a:r>
              <a:rPr lang="en-US" sz="2000" dirty="0" err="1"/>
              <a:t>Results:Through</a:t>
            </a:r>
            <a:r>
              <a:rPr lang="en-US" sz="2000" dirty="0"/>
              <a:t> rigorous tuning, we determined the optimal configuration for our </a:t>
            </a:r>
            <a:r>
              <a:rPr lang="en-US" sz="2000" dirty="0" err="1"/>
              <a:t>hybrid_search</a:t>
            </a:r>
            <a:r>
              <a:rPr lang="en-US" sz="2000" dirty="0"/>
              <a:t> function:</a:t>
            </a:r>
          </a:p>
          <a:p>
            <a:pPr algn="just"/>
            <a:r>
              <a:rPr lang="en-US" sz="2000" dirty="0"/>
              <a:t>Semantic Weight: 1.00</a:t>
            </a:r>
          </a:p>
          <a:p>
            <a:pPr algn="just"/>
            <a:r>
              <a:rPr lang="en-US" sz="2000" dirty="0"/>
              <a:t>TF-IDF Weight: 0.00</a:t>
            </a:r>
          </a:p>
          <a:p>
            <a:pPr algn="just"/>
            <a:r>
              <a:rPr lang="en-US" sz="2000" dirty="0"/>
              <a:t>Internal Threshold: 0.30</a:t>
            </a:r>
          </a:p>
          <a:p>
            <a:r>
              <a:rPr lang="en-US" sz="2000" b="1" dirty="0"/>
              <a:t>Final Achieved Accuracy: 85.71%</a:t>
            </a:r>
          </a:p>
          <a:p>
            <a:r>
              <a:rPr lang="en-US" sz="2000" b="1" dirty="0"/>
              <a:t>Result:</a:t>
            </a:r>
            <a:r>
              <a:rPr lang="en-US" sz="2000" dirty="0"/>
              <a:t> After applying these optimized parameters (TF-IDF=0.00, Semantic=1.00, Threshold=0.30), our chatbot achieved a final accuracy of </a:t>
            </a:r>
            <a:r>
              <a:rPr lang="en-US" sz="2000" b="1" dirty="0"/>
              <a:t>85.71%</a:t>
            </a:r>
            <a:r>
              <a:rPr lang="en-US" sz="2000" dirty="0"/>
              <a:t> on our comprehensive validation set.</a:t>
            </a:r>
          </a:p>
        </p:txBody>
      </p:sp>
    </p:spTree>
    <p:extLst>
      <p:ext uri="{BB962C8B-B14F-4D97-AF65-F5344CB8AC3E}">
        <p14:creationId xmlns:p14="http://schemas.microsoft.com/office/powerpoint/2010/main" val="648020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A3EFF7B1-6CB7-47D1-AD37-B870CA2B21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7FA2962B-21B6-4689-A95D-A8FF6ADE47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7" name="Group 26">
            <a:extLst>
              <a:ext uri="{FF2B5EF4-FFF2-40B4-BE49-F238E27FC236}">
                <a16:creationId xmlns:a16="http://schemas.microsoft.com/office/drawing/2014/main" id="{A745280D-ED36-41FE-8EB1-CE597C99CFE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a:off x="117348" y="774914"/>
            <a:ext cx="304800" cy="429768"/>
            <a:chOff x="215328" y="-46937"/>
            <a:chExt cx="304800" cy="2773841"/>
          </a:xfrm>
        </p:grpSpPr>
        <p:cxnSp>
          <p:nvCxnSpPr>
            <p:cNvPr id="28" name="Straight Connector 27">
              <a:extLst>
                <a:ext uri="{FF2B5EF4-FFF2-40B4-BE49-F238E27FC236}">
                  <a16:creationId xmlns:a16="http://schemas.microsoft.com/office/drawing/2014/main" id="{3D26CEB3-5AE4-4088-AD63-396DB50F289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53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AA9279A-AD34-474C-834E-6BF658144A5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69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B3589559-7D9A-4ECD-90BB-A5565E2DAE7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85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01B1A71-DCEA-4EB2-8133-98A2CD6F098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20128" y="-46937"/>
              <a:ext cx="0" cy="2773841"/>
            </a:xfrm>
            <a:prstGeom prst="line">
              <a:avLst/>
            </a:prstGeom>
            <a:ln w="25400" cmpd="sng">
              <a:solidFill>
                <a:schemeClr val="bg2">
                  <a:lumMod val="60000"/>
                  <a:lumOff val="40000"/>
                  <a:alpha val="50000"/>
                </a:schemeClr>
              </a:solidFill>
              <a:prstDash val="sysDot"/>
            </a:ln>
          </p:spPr>
          <p:style>
            <a:lnRef idx="1">
              <a:schemeClr val="accent1"/>
            </a:lnRef>
            <a:fillRef idx="0">
              <a:schemeClr val="accent1"/>
            </a:fillRef>
            <a:effectRef idx="0">
              <a:schemeClr val="accent1"/>
            </a:effectRef>
            <a:fontRef idx="minor">
              <a:schemeClr val="tx1"/>
            </a:fontRef>
          </p:style>
        </p:cxnSp>
      </p:grpSp>
      <p:grpSp>
        <p:nvGrpSpPr>
          <p:cNvPr id="33" name="Group 32">
            <a:extLst>
              <a:ext uri="{FF2B5EF4-FFF2-40B4-BE49-F238E27FC236}">
                <a16:creationId xmlns:a16="http://schemas.microsoft.com/office/drawing/2014/main" id="{80E95A5C-1E97-41C3-9DEC-245FF6DEBF1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2075420"/>
            <a:ext cx="12048729" cy="4093306"/>
            <a:chOff x="1" y="2075420"/>
            <a:chExt cx="12048729" cy="4093306"/>
          </a:xfrm>
        </p:grpSpPr>
        <p:sp>
          <p:nvSpPr>
            <p:cNvPr id="34" name="Oval 33">
              <a:extLst>
                <a:ext uri="{FF2B5EF4-FFF2-40B4-BE49-F238E27FC236}">
                  <a16:creationId xmlns:a16="http://schemas.microsoft.com/office/drawing/2014/main" id="{8D3C3374-C720-4FCD-B6CD-AEF1D1A6190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7942191" y="2507571"/>
              <a:ext cx="3563871" cy="3563871"/>
            </a:xfrm>
            <a:prstGeom prst="ellipse">
              <a:avLst/>
            </a:prstGeom>
            <a:noFill/>
            <a:ln w="31750">
              <a:gradFill>
                <a:gsLst>
                  <a:gs pos="0">
                    <a:schemeClr val="tx2">
                      <a:lumMod val="60000"/>
                      <a:lumOff val="40000"/>
                      <a:alpha val="1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7639E2EF-4D23-4EA3-B29E-D6362FF722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435065" y="4048931"/>
              <a:ext cx="1381607" cy="1381607"/>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730820A4-6CEA-4BF7-8DE4-F5B2D2EB23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 y="2075420"/>
              <a:ext cx="3144364" cy="3144364"/>
            </a:xfrm>
            <a:prstGeom prst="ellipse">
              <a:avLst/>
            </a:prstGeom>
            <a:gradFill>
              <a:gsLst>
                <a:gs pos="0">
                  <a:schemeClr val="tx2">
                    <a:lumMod val="75000"/>
                    <a:alpha val="20000"/>
                  </a:schemeClr>
                </a:gs>
                <a:gs pos="100000">
                  <a:schemeClr val="tx2">
                    <a:lumMod val="50000"/>
                    <a:alpha val="1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F320E002-8AED-4D4F-A104-0585FFFB9A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2600000">
              <a:off x="10150845" y="4270841"/>
              <a:ext cx="1897885" cy="1897885"/>
            </a:xfrm>
            <a:prstGeom prst="ellipse">
              <a:avLst/>
            </a:prstGeom>
            <a:gradFill>
              <a:gsLst>
                <a:gs pos="0">
                  <a:schemeClr val="tx2">
                    <a:lumMod val="75000"/>
                    <a:alpha val="10000"/>
                  </a:schemeClr>
                </a:gs>
                <a:gs pos="100000">
                  <a:schemeClr val="tx2">
                    <a:lumMod val="75000"/>
                    <a:alpha val="2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Oval 37">
              <a:extLst>
                <a:ext uri="{FF2B5EF4-FFF2-40B4-BE49-F238E27FC236}">
                  <a16:creationId xmlns:a16="http://schemas.microsoft.com/office/drawing/2014/main" id="{6A0BF3F3-3A09-42CE-9483-114BD01DD96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046780" y="3040492"/>
              <a:ext cx="2579322" cy="2579322"/>
            </a:xfrm>
            <a:prstGeom prst="ellipse">
              <a:avLst/>
            </a:prstGeom>
            <a:noFill/>
            <a:ln w="31750">
              <a:gradFill>
                <a:gsLst>
                  <a:gs pos="0">
                    <a:schemeClr val="tx2">
                      <a:lumMod val="60000"/>
                      <a:lumOff val="40000"/>
                      <a:alpha val="20000"/>
                    </a:schemeClr>
                  </a:gs>
                  <a:gs pos="100000">
                    <a:schemeClr val="tx2">
                      <a:lumMod val="50000"/>
                      <a:alpha val="20000"/>
                    </a:schemeClr>
                  </a:gs>
                </a:gsLst>
                <a:lin ang="5400000" scaled="1"/>
              </a:gra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B233BD5C-DFC7-4EB7-B348-7C9B5B8D0AC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4500000">
              <a:off x="2224640" y="3193975"/>
              <a:ext cx="2243193" cy="2243193"/>
            </a:xfrm>
            <a:prstGeom prst="ellipse">
              <a:avLst/>
            </a:prstGeom>
            <a:noFill/>
            <a:ln w="31750">
              <a:gradFill>
                <a:gsLst>
                  <a:gs pos="0">
                    <a:schemeClr val="tx2">
                      <a:lumMod val="60000"/>
                      <a:lumOff val="40000"/>
                      <a:alpha val="10000"/>
                    </a:schemeClr>
                  </a:gs>
                  <a:gs pos="100000">
                    <a:schemeClr val="tx2">
                      <a:lumMod val="50000"/>
                      <a:alpha val="10000"/>
                    </a:scheme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a:extLst>
              <a:ext uri="{FF2B5EF4-FFF2-40B4-BE49-F238E27FC236}">
                <a16:creationId xmlns:a16="http://schemas.microsoft.com/office/drawing/2014/main" id="{A00D2CE1-35C1-46E6-BD59-CEE668BD90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0438146" y="1042605"/>
            <a:ext cx="2796461" cy="711252"/>
          </a:xfrm>
          <a:prstGeom prst="rect">
            <a:avLst/>
          </a:prstGeom>
          <a:gradFill flip="none" rotWithShape="1">
            <a:gsLst>
              <a:gs pos="0">
                <a:schemeClr val="tx2">
                  <a:lumMod val="40000"/>
                  <a:lumOff val="60000"/>
                  <a:alpha val="0"/>
                </a:schemeClr>
              </a:gs>
              <a:gs pos="100000">
                <a:schemeClr val="tx2">
                  <a:lumMod val="75000"/>
                  <a:alpha val="1000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3" name="Group 42">
            <a:extLst>
              <a:ext uri="{FF2B5EF4-FFF2-40B4-BE49-F238E27FC236}">
                <a16:creationId xmlns:a16="http://schemas.microsoft.com/office/drawing/2014/main" id="{A58DCE86-9AE1-46D1-96D6-04B8B3EDF6F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59539" y="317578"/>
            <a:ext cx="548640" cy="549007"/>
            <a:chOff x="7029447" y="3514725"/>
            <a:chExt cx="1285875" cy="549007"/>
          </a:xfrm>
        </p:grpSpPr>
        <p:cxnSp>
          <p:nvCxnSpPr>
            <p:cNvPr id="44" name="Straight Connector 43">
              <a:extLst>
                <a:ext uri="{FF2B5EF4-FFF2-40B4-BE49-F238E27FC236}">
                  <a16:creationId xmlns:a16="http://schemas.microsoft.com/office/drawing/2014/main" id="{89B74739-D423-4F25-A976-0A6CD86D17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018E700-FF08-42AA-9237-24E7A74AD3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46B3488A-8A55-403E-B9C9-75AFA0CF53E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5089B9D-BA8D-4A64-B95F-33940D9D6864}"/>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75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49" name="Rectangle 48">
            <a:extLst>
              <a:ext uri="{FF2B5EF4-FFF2-40B4-BE49-F238E27FC236}">
                <a16:creationId xmlns:a16="http://schemas.microsoft.com/office/drawing/2014/main" id="{E18403B7-F2C7-4C07-8522-21C3191090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6140785"/>
            <a:ext cx="6095997" cy="711252"/>
          </a:xfrm>
          <a:prstGeom prst="rect">
            <a:avLst/>
          </a:prstGeom>
          <a:gradFill flip="none" rotWithShape="1">
            <a:gsLst>
              <a:gs pos="10000">
                <a:schemeClr val="tx2">
                  <a:lumMod val="50000"/>
                  <a:alpha val="10000"/>
                </a:schemeClr>
              </a:gs>
              <a:gs pos="100000">
                <a:schemeClr val="tx2">
                  <a:lumMod val="60000"/>
                  <a:lumOff val="40000"/>
                  <a:alpha val="0"/>
                </a:schemeClr>
              </a:gs>
            </a:gsLst>
            <a:lin ang="8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1" name="Group 50">
            <a:extLst>
              <a:ext uri="{FF2B5EF4-FFF2-40B4-BE49-F238E27FC236}">
                <a16:creationId xmlns:a16="http://schemas.microsoft.com/office/drawing/2014/main" id="{23B58CC6-A99E-43AF-A467-256F19287FB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616345" y="5940560"/>
            <a:ext cx="1285875" cy="549007"/>
            <a:chOff x="7029447" y="3514725"/>
            <a:chExt cx="1285875" cy="549007"/>
          </a:xfrm>
        </p:grpSpPr>
        <p:cxnSp>
          <p:nvCxnSpPr>
            <p:cNvPr id="52" name="Straight Connector 51">
              <a:extLst>
                <a:ext uri="{FF2B5EF4-FFF2-40B4-BE49-F238E27FC236}">
                  <a16:creationId xmlns:a16="http://schemas.microsoft.com/office/drawing/2014/main" id="{8FE97852-3A18-4317-B17E-8C45174F96F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514725"/>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F9D0BC6E-6D0B-4589-B1BF-372BAA38395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697727"/>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30B892E-E062-4B0A-B79E-E55D36EC9AEB}"/>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3880729"/>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D1A4DF9-C28A-4C0A-B273-702F0C4880F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029447" y="4063732"/>
              <a:ext cx="1285875" cy="0"/>
            </a:xfrm>
            <a:prstGeom prst="line">
              <a:avLst/>
            </a:prstGeom>
            <a:ln w="31750" cap="rnd" cmpd="sng">
              <a:gradFill>
                <a:gsLst>
                  <a:gs pos="0">
                    <a:schemeClr val="tx2">
                      <a:lumMod val="60000"/>
                      <a:lumOff val="40000"/>
                      <a:alpha val="40000"/>
                    </a:schemeClr>
                  </a:gs>
                  <a:gs pos="100000">
                    <a:schemeClr val="tx2">
                      <a:lumMod val="50000"/>
                      <a:alpha val="40000"/>
                    </a:schemeClr>
                  </a:gs>
                </a:gsLst>
                <a:lin ang="5400000" scaled="1"/>
              </a:gradFill>
              <a:prstDash val="sysDot"/>
              <a:round/>
            </a:ln>
          </p:spPr>
          <p:style>
            <a:lnRef idx="1">
              <a:schemeClr val="accent1"/>
            </a:lnRef>
            <a:fillRef idx="0">
              <a:schemeClr val="accent1"/>
            </a:fillRef>
            <a:effectRef idx="0">
              <a:schemeClr val="accent1"/>
            </a:effectRef>
            <a:fontRef idx="minor">
              <a:schemeClr val="tx1"/>
            </a:fontRef>
          </p:style>
        </p:cxnSp>
      </p:grpSp>
      <p:sp>
        <p:nvSpPr>
          <p:cNvPr id="2" name="Title 1">
            <a:extLst>
              <a:ext uri="{FF2B5EF4-FFF2-40B4-BE49-F238E27FC236}">
                <a16:creationId xmlns:a16="http://schemas.microsoft.com/office/drawing/2014/main" id="{82B2C241-9F37-B8E1-029B-BD9B13B2E4F0}"/>
              </a:ext>
            </a:extLst>
          </p:cNvPr>
          <p:cNvSpPr>
            <a:spLocks noGrp="1"/>
          </p:cNvSpPr>
          <p:nvPr>
            <p:ph type="title"/>
          </p:nvPr>
        </p:nvSpPr>
        <p:spPr>
          <a:xfrm>
            <a:off x="630936" y="495992"/>
            <a:ext cx="4195140" cy="5638831"/>
          </a:xfrm>
          <a:noFill/>
        </p:spPr>
        <p:txBody>
          <a:bodyPr anchor="ctr">
            <a:normAutofit/>
          </a:bodyPr>
          <a:lstStyle/>
          <a:p>
            <a:r>
              <a:rPr lang="en-US" sz="4800" b="1" dirty="0"/>
              <a:t>Problem Statement</a:t>
            </a:r>
            <a:endParaRPr lang="en-KE" sz="4800"/>
          </a:p>
        </p:txBody>
      </p:sp>
      <p:graphicFrame>
        <p:nvGraphicFramePr>
          <p:cNvPr id="5" name="Content Placeholder 2">
            <a:extLst>
              <a:ext uri="{FF2B5EF4-FFF2-40B4-BE49-F238E27FC236}">
                <a16:creationId xmlns:a16="http://schemas.microsoft.com/office/drawing/2014/main" id="{D96081BC-0321-320F-6E58-4FA921D4B32B}"/>
              </a:ext>
            </a:extLst>
          </p:cNvPr>
          <p:cNvGraphicFramePr>
            <a:graphicFrameLocks noGrp="1"/>
          </p:cNvGraphicFramePr>
          <p:nvPr>
            <p:ph idx="1"/>
            <p:extLst>
              <p:ext uri="{D42A27DB-BD31-4B8C-83A1-F6EECF244321}">
                <p14:modId xmlns:p14="http://schemas.microsoft.com/office/powerpoint/2010/main" val="576131481"/>
              </p:ext>
            </p:extLst>
          </p:nvPr>
        </p:nvGraphicFramePr>
        <p:xfrm>
          <a:off x="4915947" y="866585"/>
          <a:ext cx="6253722" cy="50561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58045776"/>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63F7372-7F45-D87D-B2B8-11C607524283}"/>
              </a:ext>
            </a:extLst>
          </p:cNvPr>
          <p:cNvSpPr>
            <a:spLocks noGrp="1"/>
          </p:cNvSpPr>
          <p:nvPr>
            <p:ph type="title"/>
          </p:nvPr>
        </p:nvSpPr>
        <p:spPr>
          <a:xfrm>
            <a:off x="1371599" y="294538"/>
            <a:ext cx="9895951" cy="1033669"/>
          </a:xfrm>
        </p:spPr>
        <p:txBody>
          <a:bodyPr>
            <a:normAutofit/>
          </a:bodyPr>
          <a:lstStyle/>
          <a:p>
            <a:pPr algn="ctr"/>
            <a:r>
              <a:rPr lang="en-US" sz="4000" b="1" dirty="0">
                <a:solidFill>
                  <a:srgbClr val="FFFFFF"/>
                </a:solidFill>
              </a:rPr>
              <a:t>Project Objectives</a:t>
            </a:r>
            <a:endParaRPr lang="en-KE" sz="4000" dirty="0">
              <a:solidFill>
                <a:srgbClr val="FFFFFF"/>
              </a:solidFill>
            </a:endParaRPr>
          </a:p>
        </p:txBody>
      </p:sp>
      <p:sp>
        <p:nvSpPr>
          <p:cNvPr id="3" name="Content Placeholder 2">
            <a:extLst>
              <a:ext uri="{FF2B5EF4-FFF2-40B4-BE49-F238E27FC236}">
                <a16:creationId xmlns:a16="http://schemas.microsoft.com/office/drawing/2014/main" id="{1F0A9C1D-FEAE-0B54-26CA-F92DF598ED7A}"/>
              </a:ext>
            </a:extLst>
          </p:cNvPr>
          <p:cNvSpPr>
            <a:spLocks noGrp="1"/>
          </p:cNvSpPr>
          <p:nvPr>
            <p:ph idx="1"/>
          </p:nvPr>
        </p:nvSpPr>
        <p:spPr>
          <a:xfrm>
            <a:off x="266219" y="1794076"/>
            <a:ext cx="11732646" cy="4769386"/>
          </a:xfrm>
        </p:spPr>
        <p:txBody>
          <a:bodyPr anchor="ctr">
            <a:noAutofit/>
          </a:bodyPr>
          <a:lstStyle/>
          <a:p>
            <a:pPr marL="342900" indent="-342900" algn="just">
              <a:buFont typeface="+mj-lt"/>
              <a:buAutoNum type="arabicPeriod"/>
            </a:pPr>
            <a:r>
              <a:rPr lang="en-US" sz="1600" b="1" dirty="0"/>
              <a:t>Develop Robust Text Preprocessing:</a:t>
            </a:r>
            <a:r>
              <a:rPr lang="en-US" sz="1600" dirty="0"/>
              <a:t> Create a sophisticated pipeline to clean and normalize diverse medical text data from the </a:t>
            </a:r>
            <a:r>
              <a:rPr lang="en-US" sz="1600" dirty="0" err="1"/>
              <a:t>MedQuAD</a:t>
            </a:r>
            <a:r>
              <a:rPr lang="en-US" sz="1600" dirty="0"/>
              <a:t> dataset, ensuring optimal input for our NLP models.</a:t>
            </a:r>
          </a:p>
          <a:p>
            <a:pPr marL="342900" indent="-342900" algn="just">
              <a:buFont typeface="+mj-lt"/>
              <a:buAutoNum type="arabicPeriod"/>
            </a:pPr>
            <a:r>
              <a:rPr lang="en-US" sz="1600" b="1" dirty="0"/>
              <a:t>Implement Effective Hybrid Retrieval:</a:t>
            </a:r>
            <a:r>
              <a:rPr lang="en-US" sz="1600" dirty="0"/>
              <a:t> Design and build a powerful system that intelligently combines keyword-based matching (TF-IDF) with advanced semantic understanding (</a:t>
            </a:r>
            <a:r>
              <a:rPr lang="en-US" sz="1600" dirty="0" err="1"/>
              <a:t>BioBERT</a:t>
            </a:r>
            <a:r>
              <a:rPr lang="en-US" sz="1600" dirty="0"/>
              <a:t> embeddings) to accurately retrieve relevant Q&amp;A pairs.</a:t>
            </a:r>
          </a:p>
          <a:p>
            <a:pPr marL="342900" indent="-342900" algn="just">
              <a:buFont typeface="+mj-lt"/>
              <a:buAutoNum type="arabicPeriod"/>
            </a:pPr>
            <a:r>
              <a:rPr lang="en-US" sz="1600" b="1" dirty="0"/>
              <a:t>Evaluate Model Performance Rigorously:</a:t>
            </a:r>
            <a:r>
              <a:rPr lang="en-US" sz="1600" dirty="0"/>
              <a:t> Quantitatively assess the retrieval model's accuracy, efficiency, and relevance using comprehensive metrics and diverse test cases to meet predefined performance goals.</a:t>
            </a:r>
          </a:p>
          <a:p>
            <a:pPr marL="342900" indent="-342900" algn="just">
              <a:buFont typeface="+mj-lt"/>
              <a:buAutoNum type="arabicPeriod"/>
            </a:pPr>
            <a:r>
              <a:rPr lang="en-US" sz="1600" b="1" dirty="0"/>
              <a:t>Prepare for API Integration:</a:t>
            </a:r>
            <a:r>
              <a:rPr lang="en-US" sz="1600" dirty="0"/>
              <a:t> Structure the core NLP model's components and functionalities to be easily deployable as a scalable backend service, ready for integration into various chatbot applications.</a:t>
            </a:r>
          </a:p>
          <a:p>
            <a:pPr marL="342900" indent="-342900" algn="just">
              <a:buFont typeface="+mj-lt"/>
              <a:buAutoNum type="arabicPeriod"/>
            </a:pPr>
            <a:r>
              <a:rPr lang="en-US" sz="1600" b="1" dirty="0"/>
              <a:t>Enhance User Experience:</a:t>
            </a:r>
            <a:r>
              <a:rPr lang="en-US" sz="1600" dirty="0"/>
              <a:t> Contribute to a system that provides immediate, trustworthy, and highly relevant information, ultimately improving how individuals access and understand complex cancer-related knowledge.</a:t>
            </a:r>
          </a:p>
          <a:p>
            <a:pPr marL="0" indent="0" algn="just">
              <a:buNone/>
            </a:pPr>
            <a:r>
              <a:rPr lang="en-US" sz="1600" b="1" dirty="0"/>
              <a:t>Key Stakeholders:</a:t>
            </a:r>
          </a:p>
          <a:p>
            <a:pPr algn="just"/>
            <a:r>
              <a:rPr lang="en-US" sz="1600" b="1" dirty="0"/>
              <a:t>Patients/General Public:</a:t>
            </a:r>
            <a:r>
              <a:rPr lang="en-US" sz="1600" dirty="0"/>
              <a:t> Will gain quick, reliable access to validated cancer information, reducing reliance on potentially inaccurate online sources.</a:t>
            </a:r>
          </a:p>
          <a:p>
            <a:pPr algn="just"/>
            <a:r>
              <a:rPr lang="en-US" sz="1600" b="1" dirty="0"/>
              <a:t>Healthcare Providers/Hospitals:</a:t>
            </a:r>
            <a:r>
              <a:rPr lang="en-US" sz="1600" dirty="0"/>
              <a:t> Can integrate this solution to streamline patient support services, reduce the volume of routine inquiries, and free up staff for more critical tasks.</a:t>
            </a:r>
          </a:p>
          <a:p>
            <a:pPr algn="just"/>
            <a:r>
              <a:rPr lang="en-US" sz="1600" b="1" dirty="0"/>
              <a:t>Medical Researchers/Educators:</a:t>
            </a:r>
            <a:r>
              <a:rPr lang="en-US" sz="1600" dirty="0"/>
              <a:t> Can utilize the structured Q&amp;A data for analytical purposes, educational content development, and to identify common information gaps.</a:t>
            </a:r>
          </a:p>
        </p:txBody>
      </p:sp>
    </p:spTree>
    <p:extLst>
      <p:ext uri="{BB962C8B-B14F-4D97-AF65-F5344CB8AC3E}">
        <p14:creationId xmlns:p14="http://schemas.microsoft.com/office/powerpoint/2010/main" val="6659546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1" name="Rectangle 30">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descr="A blurry image of a city&#10;&#10;AI-generated content may be incorrect.">
            <a:extLst>
              <a:ext uri="{FF2B5EF4-FFF2-40B4-BE49-F238E27FC236}">
                <a16:creationId xmlns:a16="http://schemas.microsoft.com/office/drawing/2014/main" id="{20A9D1A8-E146-CEA7-A2D2-440C719410E2}"/>
              </a:ext>
            </a:extLst>
          </p:cNvPr>
          <p:cNvPicPr>
            <a:picLocks noChangeAspect="1"/>
          </p:cNvPicPr>
          <p:nvPr/>
        </p:nvPicPr>
        <p:blipFill>
          <a:blip r:embed="rId2">
            <a:alphaModFix amt="35000"/>
          </a:blip>
          <a:srcRect t="7865" b="7865"/>
          <a:stretch>
            <a:fill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8CC9FE27-6AE8-B5E1-715D-5806723D9637}"/>
              </a:ext>
            </a:extLst>
          </p:cNvPr>
          <p:cNvSpPr>
            <a:spLocks noGrp="1"/>
          </p:cNvSpPr>
          <p:nvPr>
            <p:ph type="title"/>
          </p:nvPr>
        </p:nvSpPr>
        <p:spPr>
          <a:xfrm>
            <a:off x="838200" y="365125"/>
            <a:ext cx="10515600" cy="1325563"/>
          </a:xfrm>
        </p:spPr>
        <p:txBody>
          <a:bodyPr>
            <a:normAutofit/>
          </a:bodyPr>
          <a:lstStyle/>
          <a:p>
            <a:pPr algn="ctr"/>
            <a:r>
              <a:rPr lang="en-KE" altLang="en-KE" b="1">
                <a:solidFill>
                  <a:srgbClr val="FFFFFF"/>
                </a:solidFill>
                <a:latin typeface="Arial" panose="020B0604020202020204" pitchFamily="34" charset="0"/>
              </a:rPr>
              <a:t>Data Understanding</a:t>
            </a:r>
            <a:endParaRPr lang="en-KE">
              <a:solidFill>
                <a:srgbClr val="FFFFFF"/>
              </a:solidFill>
            </a:endParaRPr>
          </a:p>
        </p:txBody>
      </p:sp>
      <p:graphicFrame>
        <p:nvGraphicFramePr>
          <p:cNvPr id="15" name="Rectangle 1">
            <a:extLst>
              <a:ext uri="{FF2B5EF4-FFF2-40B4-BE49-F238E27FC236}">
                <a16:creationId xmlns:a16="http://schemas.microsoft.com/office/drawing/2014/main" id="{254288BD-B05F-DE20-D5FF-8801FFB030C7}"/>
              </a:ext>
            </a:extLst>
          </p:cNvPr>
          <p:cNvGraphicFramePr>
            <a:graphicFrameLocks noGrp="1"/>
          </p:cNvGraphicFramePr>
          <p:nvPr>
            <p:ph idx="1"/>
            <p:extLst>
              <p:ext uri="{D42A27DB-BD31-4B8C-83A1-F6EECF244321}">
                <p14:modId xmlns:p14="http://schemas.microsoft.com/office/powerpoint/2010/main" val="3830199962"/>
              </p:ext>
            </p:extLst>
          </p:nvPr>
        </p:nvGraphicFramePr>
        <p:xfrm>
          <a:off x="586450" y="1562582"/>
          <a:ext cx="11019099" cy="493029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084490593"/>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54543-72D6-FBA4-7017-3737089A0E44}"/>
              </a:ext>
            </a:extLst>
          </p:cNvPr>
          <p:cNvSpPr>
            <a:spLocks noGrp="1"/>
          </p:cNvSpPr>
          <p:nvPr>
            <p:ph type="title"/>
          </p:nvPr>
        </p:nvSpPr>
        <p:spPr/>
        <p:txBody>
          <a:bodyPr/>
          <a:lstStyle/>
          <a:p>
            <a:pPr algn="ctr"/>
            <a:r>
              <a:rPr lang="en-US" dirty="0"/>
              <a:t>Data Cleaning and Preprocessing</a:t>
            </a:r>
            <a:endParaRPr lang="en-KE" dirty="0"/>
          </a:p>
        </p:txBody>
      </p:sp>
      <p:graphicFrame>
        <p:nvGraphicFramePr>
          <p:cNvPr id="5" name="Content Placeholder 2">
            <a:extLst>
              <a:ext uri="{FF2B5EF4-FFF2-40B4-BE49-F238E27FC236}">
                <a16:creationId xmlns:a16="http://schemas.microsoft.com/office/drawing/2014/main" id="{36749747-A944-41C0-E340-4B9B96FE2FA7}"/>
              </a:ext>
            </a:extLst>
          </p:cNvPr>
          <p:cNvGraphicFramePr>
            <a:graphicFrameLocks noGrp="1"/>
          </p:cNvGraphicFramePr>
          <p:nvPr>
            <p:ph idx="1"/>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92034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BEB8C-B1D5-EEEA-73D7-03FAB9249F81}"/>
              </a:ext>
            </a:extLst>
          </p:cNvPr>
          <p:cNvSpPr>
            <a:spLocks noGrp="1"/>
          </p:cNvSpPr>
          <p:nvPr>
            <p:ph type="title"/>
          </p:nvPr>
        </p:nvSpPr>
        <p:spPr/>
        <p:txBody>
          <a:bodyPr/>
          <a:lstStyle/>
          <a:p>
            <a:pPr algn="ctr"/>
            <a:r>
              <a:rPr lang="en-US" dirty="0"/>
              <a:t>Data Cleaning and Preprocessing</a:t>
            </a:r>
            <a:endParaRPr lang="en-KE" dirty="0"/>
          </a:p>
        </p:txBody>
      </p:sp>
      <p:graphicFrame>
        <p:nvGraphicFramePr>
          <p:cNvPr id="5" name="Content Placeholder 2">
            <a:extLst>
              <a:ext uri="{FF2B5EF4-FFF2-40B4-BE49-F238E27FC236}">
                <a16:creationId xmlns:a16="http://schemas.microsoft.com/office/drawing/2014/main" id="{22D9C28A-518A-6A62-AD14-1FD1DEE38453}"/>
              </a:ext>
            </a:extLst>
          </p:cNvPr>
          <p:cNvGraphicFramePr>
            <a:graphicFrameLocks noGrp="1"/>
          </p:cNvGraphicFramePr>
          <p:nvPr>
            <p:ph idx="1"/>
            <p:extLst>
              <p:ext uri="{D42A27DB-BD31-4B8C-83A1-F6EECF244321}">
                <p14:modId xmlns:p14="http://schemas.microsoft.com/office/powerpoint/2010/main" val="36247826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9022254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E6ED97-8CF6-06B1-B85E-CB9AB496B455}"/>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Modelling</a:t>
            </a:r>
            <a:endParaRPr lang="en-KE" sz="4000" dirty="0">
              <a:solidFill>
                <a:srgbClr val="FFFFFF"/>
              </a:solidFill>
            </a:endParaRPr>
          </a:p>
        </p:txBody>
      </p:sp>
      <p:sp>
        <p:nvSpPr>
          <p:cNvPr id="3" name="Content Placeholder 2">
            <a:extLst>
              <a:ext uri="{FF2B5EF4-FFF2-40B4-BE49-F238E27FC236}">
                <a16:creationId xmlns:a16="http://schemas.microsoft.com/office/drawing/2014/main" id="{DBAF4540-62A6-EF31-2801-E26A8DDFFD1F}"/>
              </a:ext>
            </a:extLst>
          </p:cNvPr>
          <p:cNvSpPr>
            <a:spLocks noGrp="1"/>
          </p:cNvSpPr>
          <p:nvPr>
            <p:ph idx="1"/>
          </p:nvPr>
        </p:nvSpPr>
        <p:spPr>
          <a:xfrm>
            <a:off x="254643" y="2071868"/>
            <a:ext cx="11597833" cy="4305783"/>
          </a:xfrm>
        </p:spPr>
        <p:txBody>
          <a:bodyPr anchor="ctr">
            <a:normAutofit/>
          </a:bodyPr>
          <a:lstStyle/>
          <a:p>
            <a:pPr marL="0" indent="0">
              <a:buNone/>
            </a:pPr>
            <a:r>
              <a:rPr lang="en-US" sz="2400" dirty="0"/>
              <a:t>Before our chatbot can find answers, it needs to "understand" questions and answers. This step is about converting human language into a numerical format that computers can process and compare. We do this in two main ways: for keyword matching and for understanding meaning.</a:t>
            </a:r>
          </a:p>
          <a:p>
            <a:pPr marL="0" indent="0">
              <a:buNone/>
            </a:pPr>
            <a:r>
              <a:rPr lang="en-US" sz="2400" dirty="0"/>
              <a:t>1. Keyword Matching: TF-IDF (Term Frequency-Inverse Document Frequency): </a:t>
            </a:r>
          </a:p>
          <a:p>
            <a:r>
              <a:rPr lang="en-US" sz="2400" dirty="0"/>
              <a:t>We used a tool called </a:t>
            </a:r>
            <a:r>
              <a:rPr lang="en-US" sz="2400" dirty="0" err="1"/>
              <a:t>TfidfVectorizer</a:t>
            </a:r>
            <a:r>
              <a:rPr lang="en-US" sz="2400" dirty="0"/>
              <a:t>.</a:t>
            </a:r>
          </a:p>
          <a:p>
            <a:r>
              <a:rPr lang="en-US" sz="2400" dirty="0"/>
              <a:t>It analyzes all our cleaned questions, identifies important keywords, and creates a unique numerical "fingerprint" for each question based on these keywords.</a:t>
            </a:r>
          </a:p>
          <a:p>
            <a:endParaRPr lang="en-KE" sz="2000" dirty="0"/>
          </a:p>
        </p:txBody>
      </p:sp>
    </p:spTree>
    <p:extLst>
      <p:ext uri="{BB962C8B-B14F-4D97-AF65-F5344CB8AC3E}">
        <p14:creationId xmlns:p14="http://schemas.microsoft.com/office/powerpoint/2010/main" val="10286453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C0961C-C933-6B1C-24E2-43C26DF3F61A}"/>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Modelling</a:t>
            </a:r>
            <a:endParaRPr lang="en-KE" sz="4000" dirty="0">
              <a:solidFill>
                <a:srgbClr val="FFFFFF"/>
              </a:solidFill>
            </a:endParaRPr>
          </a:p>
        </p:txBody>
      </p:sp>
      <p:sp>
        <p:nvSpPr>
          <p:cNvPr id="3" name="Content Placeholder 2">
            <a:extLst>
              <a:ext uri="{FF2B5EF4-FFF2-40B4-BE49-F238E27FC236}">
                <a16:creationId xmlns:a16="http://schemas.microsoft.com/office/drawing/2014/main" id="{FB205D9B-AD70-1311-93C1-5394AF24EA83}"/>
              </a:ext>
            </a:extLst>
          </p:cNvPr>
          <p:cNvSpPr>
            <a:spLocks noGrp="1"/>
          </p:cNvSpPr>
          <p:nvPr>
            <p:ph idx="1"/>
          </p:nvPr>
        </p:nvSpPr>
        <p:spPr>
          <a:xfrm>
            <a:off x="370391" y="1990846"/>
            <a:ext cx="11528384" cy="4572615"/>
          </a:xfrm>
        </p:spPr>
        <p:txBody>
          <a:bodyPr anchor="ctr">
            <a:normAutofit/>
          </a:bodyPr>
          <a:lstStyle/>
          <a:p>
            <a:pPr marL="0" indent="0">
              <a:buNone/>
            </a:pPr>
            <a:r>
              <a:rPr lang="en-US" dirty="0"/>
              <a:t>2. Understanding Meaning: </a:t>
            </a:r>
            <a:r>
              <a:rPr lang="en-US" dirty="0" err="1"/>
              <a:t>BioBERT</a:t>
            </a:r>
            <a:r>
              <a:rPr lang="en-US" dirty="0"/>
              <a:t> Embeddings</a:t>
            </a:r>
          </a:p>
          <a:p>
            <a:r>
              <a:rPr lang="en-US" dirty="0"/>
              <a:t>This is where our chatbot gets its "smart" understanding. </a:t>
            </a:r>
            <a:r>
              <a:rPr lang="en-US" dirty="0" err="1"/>
              <a:t>BioBERT</a:t>
            </a:r>
            <a:r>
              <a:rPr lang="en-US" dirty="0"/>
              <a:t> is a powerful AI model specifically trained on vast amounts of medical text. It doesn't just look at words; it understands their context and meaning. Think of it like giving each question a "meaning fingerprint.“</a:t>
            </a:r>
          </a:p>
          <a:p>
            <a:r>
              <a:rPr lang="en-US" dirty="0"/>
              <a:t>By using both TF-IDF and </a:t>
            </a:r>
            <a:r>
              <a:rPr lang="en-US" dirty="0" err="1"/>
              <a:t>BioBERT</a:t>
            </a:r>
            <a:r>
              <a:rPr lang="en-US" dirty="0"/>
              <a:t>, we give our chatbot two powerful ways to "listen" to a user's question: one for precise keywords and another for deeper meaning. These numerical representations are the essential building blocks that allow our hybrid search system to find the most relevant answers.</a:t>
            </a:r>
            <a:endParaRPr lang="en-KE" dirty="0"/>
          </a:p>
        </p:txBody>
      </p:sp>
    </p:spTree>
    <p:extLst>
      <p:ext uri="{BB962C8B-B14F-4D97-AF65-F5344CB8AC3E}">
        <p14:creationId xmlns:p14="http://schemas.microsoft.com/office/powerpoint/2010/main" val="3778782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31FD3A8-AC6C-92DB-91EC-E1130A7783D7}"/>
              </a:ext>
            </a:extLst>
          </p:cNvPr>
          <p:cNvSpPr>
            <a:spLocks noGrp="1"/>
          </p:cNvSpPr>
          <p:nvPr>
            <p:ph type="title"/>
          </p:nvPr>
        </p:nvSpPr>
        <p:spPr>
          <a:xfrm>
            <a:off x="1371599" y="294538"/>
            <a:ext cx="9895951" cy="1033669"/>
          </a:xfrm>
        </p:spPr>
        <p:txBody>
          <a:bodyPr>
            <a:normAutofit/>
          </a:bodyPr>
          <a:lstStyle/>
          <a:p>
            <a:pPr algn="ctr"/>
            <a:r>
              <a:rPr lang="en-US" sz="4000" dirty="0">
                <a:solidFill>
                  <a:srgbClr val="FFFFFF"/>
                </a:solidFill>
              </a:rPr>
              <a:t>Hybrid Search System</a:t>
            </a:r>
            <a:endParaRPr lang="en-KE" sz="4000" dirty="0">
              <a:solidFill>
                <a:srgbClr val="FFFFFF"/>
              </a:solidFill>
            </a:endParaRPr>
          </a:p>
        </p:txBody>
      </p:sp>
      <p:sp>
        <p:nvSpPr>
          <p:cNvPr id="3" name="Content Placeholder 2">
            <a:extLst>
              <a:ext uri="{FF2B5EF4-FFF2-40B4-BE49-F238E27FC236}">
                <a16:creationId xmlns:a16="http://schemas.microsoft.com/office/drawing/2014/main" id="{A6D54077-F133-7FD1-BEEE-9972098DF84E}"/>
              </a:ext>
            </a:extLst>
          </p:cNvPr>
          <p:cNvSpPr>
            <a:spLocks noGrp="1"/>
          </p:cNvSpPr>
          <p:nvPr>
            <p:ph idx="1"/>
          </p:nvPr>
        </p:nvSpPr>
        <p:spPr>
          <a:xfrm>
            <a:off x="243069" y="2002420"/>
            <a:ext cx="11732646" cy="4409955"/>
          </a:xfrm>
        </p:spPr>
        <p:txBody>
          <a:bodyPr anchor="ctr">
            <a:normAutofit/>
          </a:bodyPr>
          <a:lstStyle/>
          <a:p>
            <a:r>
              <a:rPr lang="en-US" sz="2400" dirty="0"/>
              <a:t>We developed a hybrid search function that combines the strengths of both keyword-based and semantic understanding methods.</a:t>
            </a:r>
          </a:p>
          <a:p>
            <a:r>
              <a:rPr lang="en-US" sz="2400" b="1" dirty="0"/>
              <a:t>Components of the Hybrid Search:</a:t>
            </a:r>
          </a:p>
          <a:p>
            <a:r>
              <a:rPr lang="en-US" sz="2400" b="1" dirty="0"/>
              <a:t>TF-IDF (Term Frequency-Inverse Document Frequency):</a:t>
            </a:r>
            <a:endParaRPr lang="en-US" sz="2400" dirty="0"/>
          </a:p>
          <a:p>
            <a:pPr lvl="1"/>
            <a:r>
              <a:rPr lang="en-US" b="1" dirty="0"/>
              <a:t>Function:</a:t>
            </a:r>
            <a:r>
              <a:rPr lang="en-US" dirty="0"/>
              <a:t> Measures the importance of a word in a document relative to a collection of documents.</a:t>
            </a:r>
          </a:p>
          <a:p>
            <a:r>
              <a:rPr lang="en-US" sz="2400" b="1" dirty="0" err="1"/>
              <a:t>BioBERT</a:t>
            </a:r>
            <a:r>
              <a:rPr lang="en-US" sz="2400" b="1" dirty="0"/>
              <a:t> Semantic Embeddings</a:t>
            </a:r>
            <a:r>
              <a:rPr lang="en-US" sz="2400" dirty="0"/>
              <a:t>:</a:t>
            </a:r>
          </a:p>
          <a:p>
            <a:pPr lvl="1"/>
            <a:r>
              <a:rPr lang="en-US" b="1" dirty="0"/>
              <a:t>Function</a:t>
            </a:r>
            <a:r>
              <a:rPr lang="en-US" dirty="0"/>
              <a:t>: A specialized BERT-based model that converts text into dense numerical vectors (embeddings).</a:t>
            </a:r>
            <a:endParaRPr lang="en-KE" dirty="0"/>
          </a:p>
        </p:txBody>
      </p:sp>
    </p:spTree>
    <p:extLst>
      <p:ext uri="{BB962C8B-B14F-4D97-AF65-F5344CB8AC3E}">
        <p14:creationId xmlns:p14="http://schemas.microsoft.com/office/powerpoint/2010/main" val="2234207176"/>
      </p:ext>
    </p:extLst>
  </p:cSld>
  <p:clrMapOvr>
    <a:masterClrMapping/>
  </p:clrMapOvr>
</p:sld>
</file>

<file path=ppt/theme/theme1.xml><?xml version="1.0" encoding="utf-8"?>
<a:theme xmlns:a="http://schemas.openxmlformats.org/drawingml/2006/main" name="Office Theme">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137</TotalTime>
  <Words>1282</Words>
  <Application>Microsoft Office PowerPoint</Application>
  <PresentationFormat>Widescreen</PresentationFormat>
  <Paragraphs>77</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Aptos Display</vt:lpstr>
      <vt:lpstr>Arial</vt:lpstr>
      <vt:lpstr>Office Theme</vt:lpstr>
      <vt:lpstr>Medical Chatbot for Cancer Information Retrieval</vt:lpstr>
      <vt:lpstr>Problem Statement</vt:lpstr>
      <vt:lpstr>Project Objectives</vt:lpstr>
      <vt:lpstr>Data Understanding</vt:lpstr>
      <vt:lpstr>Data Cleaning and Preprocessing</vt:lpstr>
      <vt:lpstr>Data Cleaning and Preprocessing</vt:lpstr>
      <vt:lpstr>Modelling</vt:lpstr>
      <vt:lpstr>Modelling</vt:lpstr>
      <vt:lpstr>Hybrid Search System</vt:lpstr>
      <vt:lpstr>Model Evaluation</vt:lpstr>
      <vt:lpstr>Model Evaluation</vt:lpstr>
      <vt:lpstr>Key Findings from Evaluation &amp; 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Steven Ochanda</dc:creator>
  <cp:lastModifiedBy>Steven Ochanda</cp:lastModifiedBy>
  <cp:revision>3</cp:revision>
  <dcterms:created xsi:type="dcterms:W3CDTF">2025-07-17T03:15:35Z</dcterms:created>
  <dcterms:modified xsi:type="dcterms:W3CDTF">2025-07-17T05:32:42Z</dcterms:modified>
</cp:coreProperties>
</file>