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Lst>
  <p:sldSz cy="38404800" cx="32918400"/>
  <p:notesSz cx="6858000" cy="9144000"/>
  <p:embeddedFontLst>
    <p:embeddedFont>
      <p:font typeface="Encode San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2F71E2B-A842-4C88-88BF-30E542522FB5}">
  <a:tblStyle styleId="{D2F71E2B-A842-4C88-88BF-30E542522FB5}"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EncodeSans-regular.fntdata"/><Relationship Id="rId8" Type="http://schemas.openxmlformats.org/officeDocument/2006/relationships/font" Target="fonts/Encode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21945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438912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65836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877824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109728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13167361"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1536192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1755648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21945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438912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65836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877824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109728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13167361"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1536192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1755648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2106613" y="1143000"/>
            <a:ext cx="2644775"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5760" u="none" cap="none" strike="noStrike">
                <a:solidFill>
                  <a:schemeClr val="dk1"/>
                </a:solidFill>
                <a:latin typeface="Calibri"/>
                <a:ea typeface="Calibri"/>
                <a:cs typeface="Calibri"/>
                <a:sym typeface="Calibri"/>
              </a:defRPr>
            </a:lvl1pPr>
            <a:lvl2pPr indent="0" lvl="1" marL="2194560" marR="0" rtl="0" algn="l">
              <a:spcBef>
                <a:spcPts val="0"/>
              </a:spcBef>
              <a:buSzPts val="1400"/>
              <a:buNone/>
              <a:defRPr b="0" i="0" sz="5760" u="none" cap="none" strike="noStrike">
                <a:solidFill>
                  <a:schemeClr val="dk1"/>
                </a:solidFill>
                <a:latin typeface="Calibri"/>
                <a:ea typeface="Calibri"/>
                <a:cs typeface="Calibri"/>
                <a:sym typeface="Calibri"/>
              </a:defRPr>
            </a:lvl2pPr>
            <a:lvl3pPr indent="0" lvl="2" marL="4389120" marR="0" rtl="0" algn="l">
              <a:spcBef>
                <a:spcPts val="0"/>
              </a:spcBef>
              <a:buSzPts val="1400"/>
              <a:buNone/>
              <a:defRPr b="0" i="0" sz="5760" u="none" cap="none" strike="noStrike">
                <a:solidFill>
                  <a:schemeClr val="dk1"/>
                </a:solidFill>
                <a:latin typeface="Calibri"/>
                <a:ea typeface="Calibri"/>
                <a:cs typeface="Calibri"/>
                <a:sym typeface="Calibri"/>
              </a:defRPr>
            </a:lvl3pPr>
            <a:lvl4pPr indent="0" lvl="3" marL="6583680" marR="0" rtl="0" algn="l">
              <a:spcBef>
                <a:spcPts val="0"/>
              </a:spcBef>
              <a:buSzPts val="1400"/>
              <a:buNone/>
              <a:defRPr b="0" i="0" sz="5760" u="none" cap="none" strike="noStrike">
                <a:solidFill>
                  <a:schemeClr val="dk1"/>
                </a:solidFill>
                <a:latin typeface="Calibri"/>
                <a:ea typeface="Calibri"/>
                <a:cs typeface="Calibri"/>
                <a:sym typeface="Calibri"/>
              </a:defRPr>
            </a:lvl4pPr>
            <a:lvl5pPr indent="0" lvl="4" marL="8778240" marR="0" rtl="0" algn="l">
              <a:spcBef>
                <a:spcPts val="0"/>
              </a:spcBef>
              <a:buSzPts val="1400"/>
              <a:buNone/>
              <a:defRPr b="0" i="0" sz="5760" u="none" cap="none" strike="noStrike">
                <a:solidFill>
                  <a:schemeClr val="dk1"/>
                </a:solidFill>
                <a:latin typeface="Calibri"/>
                <a:ea typeface="Calibri"/>
                <a:cs typeface="Calibri"/>
                <a:sym typeface="Calibri"/>
              </a:defRPr>
            </a:lvl5pPr>
            <a:lvl6pPr indent="0" lvl="5" marL="10972800" marR="0" rtl="0" algn="l">
              <a:spcBef>
                <a:spcPts val="0"/>
              </a:spcBef>
              <a:buSzPts val="1400"/>
              <a:buNone/>
              <a:defRPr b="0" i="0" sz="5760" u="none" cap="none" strike="noStrike">
                <a:solidFill>
                  <a:schemeClr val="dk1"/>
                </a:solidFill>
                <a:latin typeface="Calibri"/>
                <a:ea typeface="Calibri"/>
                <a:cs typeface="Calibri"/>
                <a:sym typeface="Calibri"/>
              </a:defRPr>
            </a:lvl6pPr>
            <a:lvl7pPr indent="0" lvl="6" marL="13167361" marR="0" rtl="0" algn="l">
              <a:spcBef>
                <a:spcPts val="0"/>
              </a:spcBef>
              <a:buSzPts val="1400"/>
              <a:buNone/>
              <a:defRPr b="0" i="0" sz="5760" u="none" cap="none" strike="noStrike">
                <a:solidFill>
                  <a:schemeClr val="dk1"/>
                </a:solidFill>
                <a:latin typeface="Calibri"/>
                <a:ea typeface="Calibri"/>
                <a:cs typeface="Calibri"/>
                <a:sym typeface="Calibri"/>
              </a:defRPr>
            </a:lvl7pPr>
            <a:lvl8pPr indent="0" lvl="7" marL="15361920" marR="0" rtl="0" algn="l">
              <a:spcBef>
                <a:spcPts val="0"/>
              </a:spcBef>
              <a:buSzPts val="1400"/>
              <a:buNone/>
              <a:defRPr b="0" i="0" sz="5760" u="none" cap="none" strike="noStrike">
                <a:solidFill>
                  <a:schemeClr val="dk1"/>
                </a:solidFill>
                <a:latin typeface="Calibri"/>
                <a:ea typeface="Calibri"/>
                <a:cs typeface="Calibri"/>
                <a:sym typeface="Calibri"/>
              </a:defRPr>
            </a:lvl8pPr>
            <a:lvl9pPr indent="0" lvl="8" marL="17556480" marR="0" rtl="0" algn="l">
              <a:spcBef>
                <a:spcPts val="0"/>
              </a:spcBef>
              <a:buSzPts val="1400"/>
              <a:buNone/>
              <a:defRPr b="0" i="0" sz="576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21945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438912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65836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877824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109728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13167361"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1536192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1755648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 name="Shape 17"/>
        <p:cNvGrpSpPr/>
        <p:nvPr/>
      </p:nvGrpSpPr>
      <p:grpSpPr>
        <a:xfrm>
          <a:off x="0" y="0"/>
          <a:ext cx="0" cy="0"/>
          <a:chOff x="0" y="0"/>
          <a:chExt cx="0" cy="0"/>
        </a:xfrm>
      </p:grpSpPr>
      <p:sp>
        <p:nvSpPr>
          <p:cNvPr id="18" name="Shape 18"/>
          <p:cNvSpPr/>
          <p:nvPr>
            <p:ph idx="2" type="sldImg"/>
          </p:nvPr>
        </p:nvSpPr>
        <p:spPr>
          <a:xfrm>
            <a:off x="2106613" y="1143000"/>
            <a:ext cx="2644775"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 name="Shape 19"/>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You can move the headings and sections included in the poster template as you wish. However, your poster should highlight:</a:t>
            </a:r>
          </a:p>
          <a:p>
            <a:pPr indent="0" lvl="0" marL="0" marR="0" rtl="0" algn="l">
              <a:spcBef>
                <a:spcPts val="0"/>
              </a:spcBef>
              <a:buNone/>
            </a:pPr>
            <a:r>
              <a:rPr b="1" i="0" lang="en-US" sz="1200" u="none" cap="none" strike="noStrike">
                <a:solidFill>
                  <a:schemeClr val="dk1"/>
                </a:solidFill>
                <a:latin typeface="Calibri"/>
                <a:ea typeface="Calibri"/>
                <a:cs typeface="Calibri"/>
                <a:sym typeface="Calibri"/>
              </a:rPr>
              <a:t>The Challenge </a:t>
            </a:r>
            <a:r>
              <a:rPr b="0" i="0" lang="en-US" sz="1200" u="none" cap="none" strike="noStrike">
                <a:solidFill>
                  <a:schemeClr val="dk1"/>
                </a:solidFill>
                <a:latin typeface="Calibri"/>
                <a:ea typeface="Calibri"/>
                <a:cs typeface="Calibri"/>
                <a:sym typeface="Calibri"/>
              </a:rPr>
              <a:t>(use a well polished point of view or need statement, include some description of your need experts, take ample space to make this very clear!)</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After looking at this section, your audience should have a good idea of what your challenge is AND why it is important!</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It should be clear from your poster what current solutions include and why they don’t meet your POV</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Some other sub-sections or sub-headings you might include in this section could be Core Functions (what does your solution need to do to satisfy need), Current Solutions (what exists and why don’t they meet the need), Motivation (add extra emphasis for why this is important), Broader Applications (beyond your need expert, what are the broader impacts or applications of this challenge)</a:t>
            </a:r>
          </a:p>
          <a:p>
            <a:pPr indent="0" lvl="0" marL="0" marR="0" rtl="0" algn="l">
              <a:spcBef>
                <a:spcPts val="0"/>
              </a:spcBef>
              <a:buNone/>
            </a:pPr>
            <a:r>
              <a:rPr b="1" i="0" lang="en-US" sz="1200" u="none" cap="none" strike="noStrike">
                <a:solidFill>
                  <a:schemeClr val="dk1"/>
                </a:solidFill>
                <a:latin typeface="Calibri"/>
                <a:ea typeface="Calibri"/>
                <a:cs typeface="Calibri"/>
                <a:sym typeface="Calibri"/>
              </a:rPr>
              <a:t>Design Ideas </a:t>
            </a:r>
            <a:r>
              <a:rPr b="0" i="0" lang="en-US" sz="1200" u="none" cap="none" strike="noStrike">
                <a:solidFill>
                  <a:schemeClr val="dk1"/>
                </a:solidFill>
                <a:latin typeface="Calibri"/>
                <a:ea typeface="Calibri"/>
                <a:cs typeface="Calibri"/>
                <a:sym typeface="Calibri"/>
              </a:rPr>
              <a:t>(should be the main focus of poster)</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This section should highlight your leading 1-3 design ideas</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Make sure someone can quickly see and describe the main features/innovations of your design by quickly looking at your poster. </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Remember that the purpose of this design review is to get feedback on your design ideas – what can you put in this section to maximize the amount of </a:t>
            </a:r>
            <a:r>
              <a:rPr b="0" i="0" lang="en-US" sz="1200" u="sng" cap="none" strike="noStrike">
                <a:solidFill>
                  <a:schemeClr val="dk1"/>
                </a:solidFill>
                <a:latin typeface="Calibri"/>
                <a:ea typeface="Calibri"/>
                <a:cs typeface="Calibri"/>
                <a:sym typeface="Calibri"/>
              </a:rPr>
              <a:t>useful</a:t>
            </a:r>
            <a:r>
              <a:rPr b="0" i="0" lang="en-US" sz="1200" u="none" cap="none" strike="noStrike">
                <a:solidFill>
                  <a:schemeClr val="dk1"/>
                </a:solidFill>
                <a:latin typeface="Calibri"/>
                <a:ea typeface="Calibri"/>
                <a:cs typeface="Calibri"/>
                <a:sym typeface="Calibri"/>
              </a:rPr>
              <a:t> feedback you can get?</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Items you might want to highlight include models, sketches, quotes or initial feedback you’ve received, initial prototypes</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 Highlight how your design idea is unique and meets the challenge you outlined above</a:t>
            </a: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Next Steps </a:t>
            </a:r>
            <a:r>
              <a:rPr b="0" i="0" lang="en-US" sz="1200" u="none" cap="none" strike="noStrike">
                <a:solidFill>
                  <a:schemeClr val="dk1"/>
                </a:solidFill>
                <a:latin typeface="Calibri"/>
                <a:ea typeface="Calibri"/>
                <a:cs typeface="Calibri"/>
                <a:sym typeface="Calibri"/>
              </a:rPr>
              <a:t>(Where are you headed? What is your goal by the end of next quarter?)</a:t>
            </a:r>
          </a:p>
          <a:p>
            <a:pPr indent="-365760" lvl="0" marL="0" marR="0" rtl="0" algn="l">
              <a:lnSpc>
                <a:spcPct val="100000"/>
              </a:lnSpc>
              <a:spcBef>
                <a:spcPts val="0"/>
              </a:spcBef>
              <a:spcAft>
                <a:spcPts val="0"/>
              </a:spcAft>
              <a:buClr>
                <a:schemeClr val="dk1"/>
              </a:buClr>
              <a:buSzPts val="5760"/>
              <a:buFont typeface="Calibri"/>
              <a:buNone/>
            </a:pPr>
            <a:r>
              <a:t/>
            </a:r>
            <a:endParaRPr b="0" i="1" sz="1200" u="none" cap="none" strike="noStrike">
              <a:solidFill>
                <a:schemeClr val="dk1"/>
              </a:solidFill>
              <a:latin typeface="Calibri"/>
              <a:ea typeface="Calibri"/>
              <a:cs typeface="Calibri"/>
              <a:sym typeface="Calibri"/>
            </a:endParaRPr>
          </a:p>
          <a:p>
            <a:pPr indent="-365760" lvl="0" marL="0" marR="0" rtl="0" algn="l">
              <a:lnSpc>
                <a:spcPct val="100000"/>
              </a:lnSpc>
              <a:spcBef>
                <a:spcPts val="0"/>
              </a:spcBef>
              <a:spcAft>
                <a:spcPts val="0"/>
              </a:spcAft>
              <a:buClr>
                <a:schemeClr val="dk1"/>
              </a:buClr>
              <a:buSzPts val="5760"/>
              <a:buFont typeface="Calibri"/>
              <a:buNone/>
            </a:pPr>
            <a:r>
              <a:rPr b="0" i="1" lang="en-US" sz="1200" u="none" cap="none" strike="noStrike">
                <a:solidFill>
                  <a:schemeClr val="dk1"/>
                </a:solidFill>
                <a:latin typeface="Calibri"/>
                <a:ea typeface="Calibri"/>
                <a:cs typeface="Calibri"/>
                <a:sym typeface="Calibri"/>
              </a:rPr>
              <a:t>Use this as an opportunity to use positive language and focus on the abilities and expertise of your need experts! </a:t>
            </a:r>
          </a:p>
          <a:p>
            <a:pPr indent="-381000" lvl="0" marL="0" marR="0" rtl="0" algn="l">
              <a:lnSpc>
                <a:spcPct val="100000"/>
              </a:lnSpc>
              <a:spcBef>
                <a:spcPts val="0"/>
              </a:spcBef>
              <a:spcAft>
                <a:spcPts val="0"/>
              </a:spcAft>
              <a:buClr>
                <a:schemeClr val="dk1"/>
              </a:buClr>
              <a:buSzPts val="6000"/>
              <a:buFont typeface="Encode Sans"/>
              <a:buNone/>
            </a:pPr>
            <a:r>
              <a:rPr b="0" i="1" lang="en-US" sz="1200" u="none" cap="none" strike="noStrike">
                <a:solidFill>
                  <a:schemeClr val="dk1"/>
                </a:solidFill>
                <a:latin typeface="Encode Sans"/>
                <a:ea typeface="Encode Sans"/>
                <a:cs typeface="Encode Sans"/>
                <a:sym typeface="Encode Sans"/>
              </a:rPr>
              <a:t>Consider how you will interact with and use the poster as a backdrop to share your design with others. What other props or interactive activities do you want to bring?</a:t>
            </a:r>
          </a:p>
          <a:p>
            <a:pPr indent="0" lvl="0" marL="0" marR="0" rtl="0" algn="l">
              <a:spcBef>
                <a:spcPts val="0"/>
              </a:spcBef>
              <a:buNone/>
            </a:pPr>
            <a:r>
              <a:rPr b="0" i="1" lang="en-US" sz="1200" u="none" cap="none" strike="noStrike">
                <a:solidFill>
                  <a:schemeClr val="dk1"/>
                </a:solidFill>
                <a:latin typeface="Calibri"/>
                <a:ea typeface="Calibri"/>
                <a:cs typeface="Calibri"/>
                <a:sym typeface="Calibri"/>
              </a:rPr>
              <a:t>Keep text to a minimum (use bullets and lists). Make sure all text is large enough to be read from a distance of 2 meter, nothing smaller than 36 pt font.</a:t>
            </a:r>
          </a:p>
          <a:p>
            <a:pPr indent="0" lvl="0" marL="0" marR="0" rtl="0" algn="l">
              <a:spcBef>
                <a:spcPts val="0"/>
              </a:spcBef>
              <a:buNone/>
            </a:pPr>
            <a:r>
              <a:rPr b="0" i="1" lang="en-US" sz="1200" u="none" cap="none" strike="noStrike">
                <a:solidFill>
                  <a:schemeClr val="dk1"/>
                </a:solidFill>
                <a:latin typeface="Calibri"/>
                <a:ea typeface="Calibri"/>
                <a:cs typeface="Calibri"/>
                <a:sym typeface="Calibri"/>
              </a:rPr>
              <a:t>Use images, graphs, and tables instead of text </a:t>
            </a:r>
            <a:r>
              <a:rPr b="0" i="1" lang="en-US" sz="1200" u="sng" cap="none" strike="noStrike">
                <a:solidFill>
                  <a:schemeClr val="dk1"/>
                </a:solidFill>
                <a:latin typeface="Calibri"/>
                <a:ea typeface="Calibri"/>
                <a:cs typeface="Calibri"/>
                <a:sym typeface="Calibri"/>
              </a:rPr>
              <a:t>whenever possible.</a:t>
            </a:r>
          </a:p>
          <a:p>
            <a:pPr indent="0" lvl="0" marL="0" marR="0" rtl="0" algn="l">
              <a:spcBef>
                <a:spcPts val="0"/>
              </a:spcBef>
              <a:buNone/>
            </a:pPr>
            <a:r>
              <a:rPr b="0" i="1" lang="en-US" sz="1200" u="none" cap="none" strike="noStrike">
                <a:solidFill>
                  <a:schemeClr val="dk1"/>
                </a:solidFill>
                <a:latin typeface="Calibri"/>
                <a:ea typeface="Calibri"/>
                <a:cs typeface="Calibri"/>
                <a:sym typeface="Calibri"/>
              </a:rPr>
              <a:t>We will print the posters – please do not change the overall size of the poster.</a:t>
            </a:r>
          </a:p>
        </p:txBody>
      </p:sp>
      <p:sp>
        <p:nvSpPr>
          <p:cNvPr id="20" name="Shape 20"/>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6" name="Shape 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0"/>
            <a:ext cx="617220" cy="38404801"/>
          </a:xfrm>
          <a:prstGeom prst="rect">
            <a:avLst/>
          </a:prstGeom>
          <a:solidFill>
            <a:srgbClr val="39275B">
              <a:alpha val="84705"/>
            </a:srgbClr>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p:nvPr/>
        </p:nvSpPr>
        <p:spPr>
          <a:xfrm>
            <a:off x="5" y="34991041"/>
            <a:ext cx="2832761" cy="2560320"/>
          </a:xfrm>
          <a:prstGeom prst="rect">
            <a:avLst/>
          </a:prstGeom>
          <a:solidFill>
            <a:srgbClr val="39275B"/>
          </a:solidFill>
          <a:ln>
            <a:noFill/>
          </a:ln>
          <a:effectLst>
            <a:outerShdw rotWithShape="0" algn="br" dir="3600019" dist="38100">
              <a:srgbClr val="808080">
                <a:alpha val="14901"/>
              </a:srgbClr>
            </a:outerShdw>
          </a:effectLst>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UW_W-Logo_RGB.png" id="12" name="Shape 12"/>
          <p:cNvPicPr preferRelativeResize="0"/>
          <p:nvPr/>
        </p:nvPicPr>
        <p:blipFill rotWithShape="1">
          <a:blip r:embed="rId1">
            <a:alphaModFix/>
          </a:blip>
          <a:srcRect b="0" l="0" r="0" t="0"/>
          <a:stretch/>
        </p:blipFill>
        <p:spPr>
          <a:xfrm>
            <a:off x="531872" y="35631122"/>
            <a:ext cx="1906528" cy="1283729"/>
          </a:xfrm>
          <a:prstGeom prst="rect">
            <a:avLst/>
          </a:prstGeom>
          <a:noFill/>
          <a:ln>
            <a:noFill/>
          </a:ln>
        </p:spPr>
      </p:pic>
      <p:pic>
        <p:nvPicPr>
          <p:cNvPr descr="COE_UW_bl_ppt.jpg" id="13" name="Shape 13"/>
          <p:cNvPicPr preferRelativeResize="0"/>
          <p:nvPr/>
        </p:nvPicPr>
        <p:blipFill rotWithShape="1">
          <a:blip r:embed="rId2">
            <a:alphaModFix/>
          </a:blip>
          <a:srcRect b="0" l="0" r="0" t="0"/>
          <a:stretch/>
        </p:blipFill>
        <p:spPr>
          <a:xfrm>
            <a:off x="3105150" y="35433000"/>
            <a:ext cx="10534650" cy="1813560"/>
          </a:xfrm>
          <a:prstGeom prst="rect">
            <a:avLst/>
          </a:prstGeom>
          <a:noFill/>
          <a:ln>
            <a:noFill/>
          </a:ln>
        </p:spPr>
      </p:pic>
      <p:sp>
        <p:nvSpPr>
          <p:cNvPr id="14" name="Shape 14"/>
          <p:cNvSpPr/>
          <p:nvPr/>
        </p:nvSpPr>
        <p:spPr>
          <a:xfrm>
            <a:off x="5" y="762000"/>
            <a:ext cx="32918395" cy="3200400"/>
          </a:xfrm>
          <a:prstGeom prst="rect">
            <a:avLst/>
          </a:prstGeom>
          <a:solidFill>
            <a:srgbClr val="39275B"/>
          </a:solidFill>
          <a:ln>
            <a:noFill/>
          </a:ln>
          <a:effectLst>
            <a:outerShdw rotWithShape="0" algn="br" dir="3600019" dist="38100">
              <a:srgbClr val="808080">
                <a:alpha val="14901"/>
              </a:srgbClr>
            </a:outerShdw>
          </a:effectLst>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 name="Shape 15"/>
          <p:cNvPicPr preferRelativeResize="0"/>
          <p:nvPr/>
        </p:nvPicPr>
        <p:blipFill rotWithShape="1">
          <a:blip r:embed="rId3">
            <a:alphaModFix/>
          </a:blip>
          <a:srcRect b="0" l="0" r="0" t="0"/>
          <a:stretch/>
        </p:blipFill>
        <p:spPr>
          <a:xfrm>
            <a:off x="22319570" y="762000"/>
            <a:ext cx="10598828" cy="31943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Shape 22"/>
          <p:cNvSpPr txBox="1"/>
          <p:nvPr/>
        </p:nvSpPr>
        <p:spPr>
          <a:xfrm>
            <a:off x="685800" y="917168"/>
            <a:ext cx="20955000" cy="304698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i="0" lang="en-US" sz="7200" u="none" cap="none" strike="noStrike">
                <a:solidFill>
                  <a:srgbClr val="D8D8D8"/>
                </a:solidFill>
                <a:latin typeface="Encode Sans"/>
                <a:ea typeface="Encode Sans"/>
                <a:cs typeface="Encode Sans"/>
                <a:sym typeface="Encode Sans"/>
              </a:rPr>
              <a:t>Transferring from Standing to Sitting</a:t>
            </a:r>
          </a:p>
          <a:p>
            <a:pPr indent="0" lvl="0" marL="0" marR="0" rtl="0" algn="l">
              <a:spcBef>
                <a:spcPts val="0"/>
              </a:spcBef>
              <a:spcAft>
                <a:spcPts val="0"/>
              </a:spcAft>
              <a:buNone/>
            </a:pPr>
            <a:r>
              <a:rPr baseline="30000" lang="en-US" sz="4000">
                <a:solidFill>
                  <a:srgbClr val="D8D8D8"/>
                </a:solidFill>
                <a:latin typeface="Encode Sans"/>
                <a:ea typeface="Encode Sans"/>
                <a:cs typeface="Encode Sans"/>
                <a:sym typeface="Encode Sans"/>
              </a:rPr>
              <a:t>1</a:t>
            </a:r>
            <a:r>
              <a:rPr lang="en-US" sz="4000">
                <a:solidFill>
                  <a:srgbClr val="D8D8D8"/>
                </a:solidFill>
                <a:latin typeface="Encode Sans"/>
                <a:ea typeface="Encode Sans"/>
                <a:cs typeface="Encode Sans"/>
                <a:sym typeface="Encode Sans"/>
              </a:rPr>
              <a:t>Hyeongju Choi, Ritika Gupta, Jasmine Hawkins, Sharon Heung, Yoonbo Shim</a:t>
            </a:r>
          </a:p>
          <a:p>
            <a:pPr indent="0" lvl="0" marL="0" marR="0" rtl="0" algn="l">
              <a:spcBef>
                <a:spcPts val="0"/>
              </a:spcBef>
              <a:spcAft>
                <a:spcPts val="0"/>
              </a:spcAft>
              <a:buNone/>
            </a:pPr>
            <a:r>
              <a:rPr baseline="30000" lang="en-US" sz="4000">
                <a:solidFill>
                  <a:srgbClr val="D8D8D8"/>
                </a:solidFill>
                <a:latin typeface="Encode Sans"/>
                <a:ea typeface="Encode Sans"/>
                <a:cs typeface="Encode Sans"/>
                <a:sym typeface="Encode Sans"/>
              </a:rPr>
              <a:t>1</a:t>
            </a:r>
            <a:r>
              <a:rPr lang="en-US" sz="4000">
                <a:solidFill>
                  <a:srgbClr val="D8D8D8"/>
                </a:solidFill>
                <a:latin typeface="Encode Sans"/>
                <a:ea typeface="Encode Sans"/>
                <a:cs typeface="Encode Sans"/>
                <a:sym typeface="Encode Sans"/>
              </a:rPr>
              <a:t>Department of Bioengineering, Human Centered Design and Engineering, </a:t>
            </a:r>
          </a:p>
          <a:p>
            <a:pPr indent="0" lvl="0" marL="0" marR="0" rtl="0" algn="l">
              <a:spcBef>
                <a:spcPts val="0"/>
              </a:spcBef>
              <a:spcAft>
                <a:spcPts val="0"/>
              </a:spcAft>
              <a:buNone/>
            </a:pPr>
            <a:r>
              <a:rPr lang="en-US" sz="4000">
                <a:solidFill>
                  <a:srgbClr val="D8D8D8"/>
                </a:solidFill>
                <a:latin typeface="Encode Sans"/>
                <a:ea typeface="Encode Sans"/>
                <a:cs typeface="Encode Sans"/>
                <a:sym typeface="Encode Sans"/>
              </a:rPr>
              <a:t>Mechanical Engineering</a:t>
            </a:r>
          </a:p>
        </p:txBody>
      </p:sp>
      <p:sp>
        <p:nvSpPr>
          <p:cNvPr id="23" name="Shape 23"/>
          <p:cNvSpPr txBox="1"/>
          <p:nvPr/>
        </p:nvSpPr>
        <p:spPr>
          <a:xfrm>
            <a:off x="685800" y="4088051"/>
            <a:ext cx="11049000" cy="10617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en-US" sz="6300">
                <a:solidFill>
                  <a:schemeClr val="dk1"/>
                </a:solidFill>
                <a:latin typeface="Encode Sans"/>
                <a:ea typeface="Encode Sans"/>
                <a:cs typeface="Encode Sans"/>
                <a:sym typeface="Encode Sans"/>
              </a:rPr>
              <a:t>The Challenge</a:t>
            </a:r>
          </a:p>
        </p:txBody>
      </p:sp>
      <p:sp>
        <p:nvSpPr>
          <p:cNvPr id="24" name="Shape 24"/>
          <p:cNvSpPr txBox="1"/>
          <p:nvPr/>
        </p:nvSpPr>
        <p:spPr>
          <a:xfrm>
            <a:off x="16230600" y="35216103"/>
            <a:ext cx="16687800" cy="2092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en-US" sz="5600">
                <a:solidFill>
                  <a:schemeClr val="dk1"/>
                </a:solidFill>
                <a:latin typeface="Encode Sans"/>
                <a:ea typeface="Encode Sans"/>
                <a:cs typeface="Encode Sans"/>
                <a:sym typeface="Encode Sans"/>
              </a:rPr>
              <a:t>Acknowledgements</a:t>
            </a:r>
          </a:p>
          <a:p>
            <a:pPr indent="0" lvl="0" marL="0" marR="0" rtl="0" algn="l">
              <a:spcBef>
                <a:spcPts val="0"/>
              </a:spcBef>
              <a:spcAft>
                <a:spcPts val="0"/>
              </a:spcAft>
              <a:buNone/>
            </a:pPr>
            <a:r>
              <a:rPr lang="en-US" sz="4000">
                <a:solidFill>
                  <a:schemeClr val="dk1"/>
                </a:solidFill>
                <a:latin typeface="Encode Sans"/>
                <a:ea typeface="Encode Sans"/>
                <a:cs typeface="Encode Sans"/>
                <a:sym typeface="Encode Sans"/>
              </a:rPr>
              <a:t>Thank you to Carolee, Tom, George, and Kat for your help and cooperation!</a:t>
            </a:r>
          </a:p>
        </p:txBody>
      </p:sp>
      <p:sp>
        <p:nvSpPr>
          <p:cNvPr id="25" name="Shape 25"/>
          <p:cNvSpPr txBox="1"/>
          <p:nvPr/>
        </p:nvSpPr>
        <p:spPr>
          <a:xfrm>
            <a:off x="701050" y="12115800"/>
            <a:ext cx="15562500" cy="10617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en-US" sz="6300">
                <a:solidFill>
                  <a:schemeClr val="dk1"/>
                </a:solidFill>
                <a:latin typeface="Encode Sans"/>
                <a:ea typeface="Encode Sans"/>
                <a:cs typeface="Encode Sans"/>
                <a:sym typeface="Encode Sans"/>
              </a:rPr>
              <a:t>Design Ideas</a:t>
            </a:r>
          </a:p>
          <a:p>
            <a:pPr indent="457200" lvl="0" marL="1371600" marR="0" rtl="0" algn="l">
              <a:spcBef>
                <a:spcPts val="0"/>
              </a:spcBef>
              <a:spcAft>
                <a:spcPts val="0"/>
              </a:spcAft>
              <a:buNone/>
            </a:pPr>
            <a:r>
              <a:t/>
            </a:r>
            <a:endParaRPr i="1" sz="5600">
              <a:solidFill>
                <a:schemeClr val="dk1"/>
              </a:solidFill>
              <a:latin typeface="Encode Sans"/>
              <a:ea typeface="Encode Sans"/>
              <a:cs typeface="Encode Sans"/>
              <a:sym typeface="Encode Sans"/>
            </a:endParaRPr>
          </a:p>
          <a:p>
            <a:pPr indent="0" lvl="0" marL="1828800" marR="0" rtl="0" algn="l">
              <a:spcBef>
                <a:spcPts val="0"/>
              </a:spcBef>
              <a:spcAft>
                <a:spcPts val="0"/>
              </a:spcAft>
              <a:buNone/>
            </a:pPr>
            <a:r>
              <a:t/>
            </a:r>
            <a:endParaRPr i="1" sz="5600">
              <a:solidFill>
                <a:schemeClr val="dk1"/>
              </a:solidFill>
              <a:latin typeface="Encode Sans"/>
              <a:ea typeface="Encode Sans"/>
              <a:cs typeface="Encode Sans"/>
              <a:sym typeface="Encode Sans"/>
            </a:endParaRPr>
          </a:p>
        </p:txBody>
      </p:sp>
      <p:sp>
        <p:nvSpPr>
          <p:cNvPr id="26" name="Shape 26"/>
          <p:cNvSpPr txBox="1"/>
          <p:nvPr/>
        </p:nvSpPr>
        <p:spPr>
          <a:xfrm>
            <a:off x="685800" y="28422600"/>
            <a:ext cx="23043000" cy="10617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None/>
            </a:pPr>
            <a:r>
              <a:rPr b="1" lang="en-US" sz="6300">
                <a:solidFill>
                  <a:schemeClr val="dk1"/>
                </a:solidFill>
                <a:latin typeface="Encode Sans"/>
                <a:ea typeface="Encode Sans"/>
                <a:cs typeface="Encode Sans"/>
                <a:sym typeface="Encode Sans"/>
              </a:rPr>
              <a:t>Next</a:t>
            </a:r>
            <a:r>
              <a:rPr b="1" lang="en-US" sz="5600">
                <a:solidFill>
                  <a:schemeClr val="dk1"/>
                </a:solidFill>
                <a:latin typeface="Encode Sans"/>
                <a:ea typeface="Encode Sans"/>
                <a:cs typeface="Encode Sans"/>
                <a:sym typeface="Encode Sans"/>
              </a:rPr>
              <a:t> Steps</a:t>
            </a:r>
          </a:p>
        </p:txBody>
      </p:sp>
      <p:pic>
        <p:nvPicPr>
          <p:cNvPr descr="KakaoTalk_2017-11-22-23-58-33_Photo_82.jpeg" id="27" name="Shape 27"/>
          <p:cNvPicPr preferRelativeResize="0"/>
          <p:nvPr/>
        </p:nvPicPr>
        <p:blipFill rotWithShape="1">
          <a:blip r:embed="rId3">
            <a:alphaModFix/>
          </a:blip>
          <a:srcRect b="0" l="0" r="0" t="0"/>
          <a:stretch/>
        </p:blipFill>
        <p:spPr>
          <a:xfrm>
            <a:off x="19278600" y="727258"/>
            <a:ext cx="3048000" cy="3236898"/>
          </a:xfrm>
          <a:prstGeom prst="rect">
            <a:avLst/>
          </a:prstGeom>
          <a:noFill/>
          <a:ln>
            <a:noFill/>
          </a:ln>
        </p:spPr>
      </p:pic>
      <p:sp>
        <p:nvSpPr>
          <p:cNvPr id="28" name="Shape 28"/>
          <p:cNvSpPr txBox="1"/>
          <p:nvPr/>
        </p:nvSpPr>
        <p:spPr>
          <a:xfrm>
            <a:off x="1259950" y="5502375"/>
            <a:ext cx="30644700" cy="6507300"/>
          </a:xfrm>
          <a:prstGeom prst="rect">
            <a:avLst/>
          </a:prstGeom>
          <a:noFill/>
          <a:ln>
            <a:noFill/>
          </a:ln>
        </p:spPr>
        <p:txBody>
          <a:bodyPr anchorCtr="0" anchor="t" bIns="45700" lIns="91425" rIns="91425" wrap="square" tIns="45700">
            <a:noAutofit/>
          </a:bodyPr>
          <a:lstStyle/>
          <a:p>
            <a:pPr indent="0" lvl="0" marL="0" marR="0" rtl="0" algn="just">
              <a:spcBef>
                <a:spcPts val="0"/>
              </a:spcBef>
              <a:spcAft>
                <a:spcPts val="0"/>
              </a:spcAft>
              <a:buNone/>
            </a:pPr>
            <a:r>
              <a:rPr lang="en-US" sz="5600">
                <a:solidFill>
                  <a:schemeClr val="dk1"/>
                </a:solidFill>
                <a:latin typeface="Encode Sans"/>
                <a:ea typeface="Encode Sans"/>
                <a:cs typeface="Encode Sans"/>
                <a:sym typeface="Encode Sans"/>
              </a:rPr>
              <a:t>When Carolee sits down, she “drops” or “falls into place”, which can be uncomfortable and dangerous. Carolee can transfer independently from standing to sitting, but she wants a </a:t>
            </a:r>
            <a:r>
              <a:rPr b="1" lang="en-US" sz="5600">
                <a:solidFill>
                  <a:schemeClr val="dk1"/>
                </a:solidFill>
                <a:latin typeface="Encode Sans"/>
                <a:ea typeface="Encode Sans"/>
                <a:cs typeface="Encode Sans"/>
                <a:sym typeface="Encode Sans"/>
              </a:rPr>
              <a:t>tool to support safer transfers that reduce reliance on expensive devices and family support.</a:t>
            </a:r>
          </a:p>
          <a:p>
            <a:pPr indent="0" lvl="0" marL="0" marR="0" rtl="0" algn="just">
              <a:spcBef>
                <a:spcPts val="0"/>
              </a:spcBef>
              <a:spcAft>
                <a:spcPts val="0"/>
              </a:spcAft>
              <a:buNone/>
            </a:pPr>
            <a:r>
              <a:t/>
            </a:r>
            <a:endParaRPr sz="5600">
              <a:solidFill>
                <a:schemeClr val="dk1"/>
              </a:solidFill>
              <a:latin typeface="Encode Sans"/>
              <a:ea typeface="Encode Sans"/>
              <a:cs typeface="Encode Sans"/>
              <a:sym typeface="Encode Sans"/>
            </a:endParaRPr>
          </a:p>
          <a:p>
            <a:pPr indent="0" lvl="0" marL="0" marR="0" rtl="0" algn="just">
              <a:spcBef>
                <a:spcPts val="0"/>
              </a:spcBef>
              <a:spcAft>
                <a:spcPts val="0"/>
              </a:spcAft>
              <a:buNone/>
            </a:pPr>
            <a:r>
              <a:rPr lang="en-US" sz="5600">
                <a:solidFill>
                  <a:schemeClr val="dk1"/>
                </a:solidFill>
                <a:latin typeface="Encode Sans"/>
                <a:ea typeface="Encode Sans"/>
                <a:cs typeface="Encode Sans"/>
                <a:sym typeface="Encode Sans"/>
              </a:rPr>
              <a:t>There is a lack of studies and resources on transfer devices that focus on standing to sitting, and don’t rely on leg and arm muscle strength. The transfer devices that requires specific muscle strength out there are not made for Carolee’s ability.</a:t>
            </a:r>
          </a:p>
        </p:txBody>
      </p:sp>
      <p:sp>
        <p:nvSpPr>
          <p:cNvPr id="29" name="Shape 29"/>
          <p:cNvSpPr txBox="1"/>
          <p:nvPr/>
        </p:nvSpPr>
        <p:spPr>
          <a:xfrm>
            <a:off x="1688125" y="29489400"/>
            <a:ext cx="16346400" cy="5117100"/>
          </a:xfrm>
          <a:prstGeom prst="rect">
            <a:avLst/>
          </a:prstGeom>
          <a:noFill/>
          <a:ln>
            <a:noFill/>
          </a:ln>
        </p:spPr>
        <p:txBody>
          <a:bodyPr anchorCtr="0" anchor="t" bIns="91425" lIns="91425" rIns="91425" wrap="square" tIns="91425">
            <a:noAutofit/>
          </a:bodyPr>
          <a:lstStyle/>
          <a:p>
            <a:pPr indent="-546100" lvl="0" marL="457200" rtl="0">
              <a:spcBef>
                <a:spcPts val="0"/>
              </a:spcBef>
              <a:spcAft>
                <a:spcPts val="0"/>
              </a:spcAft>
              <a:buClr>
                <a:schemeClr val="dk1"/>
              </a:buClr>
              <a:buSzPts val="5000"/>
              <a:buFont typeface="Arial"/>
              <a:buChar char="●"/>
            </a:pPr>
            <a:r>
              <a:rPr lang="en-US" sz="5600">
                <a:solidFill>
                  <a:schemeClr val="dk1"/>
                </a:solidFill>
                <a:latin typeface="Encode Sans"/>
                <a:ea typeface="Encode Sans"/>
                <a:cs typeface="Encode Sans"/>
                <a:sym typeface="Encode Sans"/>
              </a:rPr>
              <a:t>Decide on a final design to iterate on</a:t>
            </a:r>
          </a:p>
          <a:p>
            <a:pPr indent="-546100" lvl="0" marL="457200" rtl="0">
              <a:spcBef>
                <a:spcPts val="0"/>
              </a:spcBef>
              <a:spcAft>
                <a:spcPts val="0"/>
              </a:spcAft>
              <a:buClr>
                <a:schemeClr val="dk1"/>
              </a:buClr>
              <a:buSzPts val="5000"/>
              <a:buChar char="●"/>
            </a:pPr>
            <a:r>
              <a:rPr lang="en-US" sz="5600">
                <a:solidFill>
                  <a:schemeClr val="dk1"/>
                </a:solidFill>
                <a:latin typeface="Encode Sans"/>
                <a:ea typeface="Encode Sans"/>
                <a:cs typeface="Encode Sans"/>
                <a:sym typeface="Encode Sans"/>
              </a:rPr>
              <a:t>Make a proof of concept model</a:t>
            </a:r>
          </a:p>
          <a:p>
            <a:pPr indent="-546100" lvl="0" marL="457200" rtl="0">
              <a:spcBef>
                <a:spcPts val="0"/>
              </a:spcBef>
              <a:buClr>
                <a:schemeClr val="dk1"/>
              </a:buClr>
              <a:buSzPts val="5000"/>
              <a:buFont typeface="Arial"/>
              <a:buChar char="●"/>
            </a:pPr>
            <a:r>
              <a:rPr lang="en-US" sz="5600">
                <a:solidFill>
                  <a:schemeClr val="dk1"/>
                </a:solidFill>
                <a:latin typeface="Encode Sans"/>
                <a:ea typeface="Encode Sans"/>
                <a:cs typeface="Encode Sans"/>
                <a:sym typeface="Encode Sans"/>
              </a:rPr>
              <a:t>Conduct more research to develop our design</a:t>
            </a:r>
          </a:p>
          <a:p>
            <a:pPr indent="-546100" lvl="0" marL="457200" rtl="0">
              <a:spcBef>
                <a:spcPts val="0"/>
              </a:spcBef>
              <a:buClr>
                <a:schemeClr val="dk1"/>
              </a:buClr>
              <a:buSzPts val="5000"/>
              <a:buChar char="●"/>
            </a:pPr>
            <a:r>
              <a:rPr lang="en-US" sz="5600">
                <a:solidFill>
                  <a:schemeClr val="dk1"/>
                </a:solidFill>
                <a:latin typeface="Encode Sans"/>
                <a:ea typeface="Encode Sans"/>
                <a:cs typeface="Encode Sans"/>
                <a:sym typeface="Encode Sans"/>
              </a:rPr>
              <a:t>Make a Hi-Fi prototype </a:t>
            </a:r>
          </a:p>
          <a:p>
            <a:pPr indent="-584200" lvl="0" marL="457200" rtl="0">
              <a:spcBef>
                <a:spcPts val="0"/>
              </a:spcBef>
              <a:buClr>
                <a:schemeClr val="dk1"/>
              </a:buClr>
              <a:buSzPts val="5600"/>
              <a:buFont typeface="Encode Sans"/>
              <a:buChar char="●"/>
            </a:pPr>
            <a:r>
              <a:rPr lang="en-US" sz="5600">
                <a:solidFill>
                  <a:schemeClr val="dk1"/>
                </a:solidFill>
                <a:latin typeface="Encode Sans"/>
                <a:ea typeface="Encode Sans"/>
                <a:cs typeface="Encode Sans"/>
                <a:sym typeface="Encode Sans"/>
              </a:rPr>
              <a:t>Conduct usability testing </a:t>
            </a:r>
          </a:p>
          <a:p>
            <a:pPr indent="-584200" lvl="0" marL="457200" rtl="0">
              <a:spcBef>
                <a:spcPts val="0"/>
              </a:spcBef>
              <a:buClr>
                <a:schemeClr val="dk1"/>
              </a:buClr>
              <a:buSzPts val="5600"/>
              <a:buFont typeface="Encode Sans"/>
              <a:buChar char="●"/>
            </a:pPr>
            <a:r>
              <a:rPr lang="en-US" sz="5600">
                <a:solidFill>
                  <a:schemeClr val="dk1"/>
                </a:solidFill>
                <a:latin typeface="Encode Sans"/>
                <a:ea typeface="Encode Sans"/>
                <a:cs typeface="Encode Sans"/>
                <a:sym typeface="Encode Sans"/>
              </a:rPr>
              <a:t>Revise our design to reflect feedback </a:t>
            </a:r>
          </a:p>
        </p:txBody>
      </p:sp>
      <p:grpSp>
        <p:nvGrpSpPr>
          <p:cNvPr id="30" name="Shape 30"/>
          <p:cNvGrpSpPr/>
          <p:nvPr/>
        </p:nvGrpSpPr>
        <p:grpSpPr>
          <a:xfrm>
            <a:off x="18034646" y="12489375"/>
            <a:ext cx="7396904" cy="9215890"/>
            <a:chOff x="17937464" y="12489600"/>
            <a:chExt cx="8179701" cy="8183900"/>
          </a:xfrm>
        </p:grpSpPr>
        <p:pic>
          <p:nvPicPr>
            <p:cNvPr descr="Initial Design of gas spring.PNG" id="31" name="Shape 31"/>
            <p:cNvPicPr preferRelativeResize="0"/>
            <p:nvPr/>
          </p:nvPicPr>
          <p:blipFill>
            <a:blip r:embed="rId4">
              <a:alphaModFix/>
            </a:blip>
            <a:stretch>
              <a:fillRect/>
            </a:stretch>
          </p:blipFill>
          <p:spPr>
            <a:xfrm>
              <a:off x="17937464" y="12489600"/>
              <a:ext cx="8179701" cy="7046000"/>
            </a:xfrm>
            <a:prstGeom prst="rect">
              <a:avLst/>
            </a:prstGeom>
            <a:noFill/>
            <a:ln cap="flat" cmpd="sng" w="9525">
              <a:solidFill>
                <a:srgbClr val="000000"/>
              </a:solidFill>
              <a:prstDash val="solid"/>
              <a:round/>
              <a:headEnd len="med" w="med" type="none"/>
              <a:tailEnd len="med" w="med" type="none"/>
            </a:ln>
          </p:spPr>
        </p:pic>
        <p:sp>
          <p:nvSpPr>
            <p:cNvPr id="32" name="Shape 32"/>
            <p:cNvSpPr txBox="1"/>
            <p:nvPr/>
          </p:nvSpPr>
          <p:spPr>
            <a:xfrm>
              <a:off x="20503300" y="19611800"/>
              <a:ext cx="3048000" cy="1061700"/>
            </a:xfrm>
            <a:prstGeom prst="rect">
              <a:avLst/>
            </a:prstGeom>
            <a:noFill/>
            <a:ln>
              <a:noFill/>
            </a:ln>
          </p:spPr>
          <p:txBody>
            <a:bodyPr anchorCtr="0" anchor="t" bIns="91425" lIns="91425" rIns="91425" wrap="square" tIns="91425">
              <a:noAutofit/>
            </a:bodyPr>
            <a:lstStyle/>
            <a:p>
              <a:pPr indent="0" lvl="0" marL="0" rtl="0">
                <a:spcBef>
                  <a:spcPts val="0"/>
                </a:spcBef>
                <a:buNone/>
              </a:pPr>
              <a:r>
                <a:rPr i="1" lang="en-US" sz="5600">
                  <a:solidFill>
                    <a:schemeClr val="dk1"/>
                  </a:solidFill>
                  <a:latin typeface="Encode Sans"/>
                  <a:ea typeface="Encode Sans"/>
                  <a:cs typeface="Encode Sans"/>
                  <a:sym typeface="Encode Sans"/>
                </a:rPr>
                <a:t>Figure 1</a:t>
              </a:r>
            </a:p>
          </p:txBody>
        </p:sp>
      </p:grpSp>
      <p:pic>
        <p:nvPicPr>
          <p:cNvPr id="33" name="Shape 33"/>
          <p:cNvPicPr preferRelativeResize="0"/>
          <p:nvPr/>
        </p:nvPicPr>
        <p:blipFill>
          <a:blip r:embed="rId5">
            <a:alphaModFix/>
          </a:blip>
          <a:stretch>
            <a:fillRect/>
          </a:stretch>
        </p:blipFill>
        <p:spPr>
          <a:xfrm>
            <a:off x="26045300" y="12489375"/>
            <a:ext cx="5892300" cy="7922825"/>
          </a:xfrm>
          <a:prstGeom prst="rect">
            <a:avLst/>
          </a:prstGeom>
          <a:noFill/>
          <a:ln cap="flat" cmpd="sng" w="9525">
            <a:solidFill>
              <a:srgbClr val="000000"/>
            </a:solidFill>
            <a:prstDash val="solid"/>
            <a:round/>
            <a:headEnd len="med" w="med" type="none"/>
            <a:tailEnd len="med" w="med" type="none"/>
          </a:ln>
        </p:spPr>
      </p:pic>
      <p:sp>
        <p:nvSpPr>
          <p:cNvPr id="34" name="Shape 34"/>
          <p:cNvSpPr txBox="1"/>
          <p:nvPr/>
        </p:nvSpPr>
        <p:spPr>
          <a:xfrm>
            <a:off x="27381609" y="20552615"/>
            <a:ext cx="3048000" cy="1230616"/>
          </a:xfrm>
          <a:prstGeom prst="rect">
            <a:avLst/>
          </a:prstGeom>
          <a:noFill/>
          <a:ln>
            <a:noFill/>
          </a:ln>
        </p:spPr>
        <p:txBody>
          <a:bodyPr anchorCtr="0" anchor="t" bIns="91425" lIns="91425" rIns="91425" wrap="square" tIns="91425">
            <a:noAutofit/>
          </a:bodyPr>
          <a:lstStyle/>
          <a:p>
            <a:pPr indent="0" lvl="0" marL="0" rtl="0">
              <a:spcBef>
                <a:spcPts val="0"/>
              </a:spcBef>
              <a:buNone/>
            </a:pPr>
            <a:r>
              <a:rPr i="1" lang="en-US" sz="5600">
                <a:solidFill>
                  <a:schemeClr val="dk1"/>
                </a:solidFill>
                <a:latin typeface="Encode Sans"/>
                <a:ea typeface="Encode Sans"/>
                <a:cs typeface="Encode Sans"/>
                <a:sym typeface="Encode Sans"/>
              </a:rPr>
              <a:t>Figure 2 </a:t>
            </a:r>
          </a:p>
        </p:txBody>
      </p:sp>
      <p:sp>
        <p:nvSpPr>
          <p:cNvPr id="35" name="Shape 35"/>
          <p:cNvSpPr txBox="1"/>
          <p:nvPr/>
        </p:nvSpPr>
        <p:spPr>
          <a:xfrm>
            <a:off x="311600" y="13538100"/>
            <a:ext cx="16687800" cy="14884500"/>
          </a:xfrm>
          <a:prstGeom prst="rect">
            <a:avLst/>
          </a:prstGeom>
          <a:noFill/>
          <a:ln>
            <a:noFill/>
          </a:ln>
        </p:spPr>
        <p:txBody>
          <a:bodyPr anchorCtr="0" anchor="t" bIns="91425" lIns="91425" rIns="91425" wrap="square" tIns="91425">
            <a:noAutofit/>
          </a:bodyPr>
          <a:lstStyle/>
          <a:p>
            <a:pPr indent="-584200" lvl="0" marL="1828800" rtl="0">
              <a:spcBef>
                <a:spcPts val="0"/>
              </a:spcBef>
              <a:spcAft>
                <a:spcPts val="0"/>
              </a:spcAft>
              <a:buClr>
                <a:schemeClr val="dk1"/>
              </a:buClr>
              <a:buSzPts val="5600"/>
              <a:buFont typeface="Encode Sans"/>
              <a:buChar char="●"/>
            </a:pPr>
            <a:r>
              <a:rPr b="1" i="1" lang="en-US" sz="5600">
                <a:solidFill>
                  <a:schemeClr val="dk1"/>
                </a:solidFill>
                <a:latin typeface="Encode Sans"/>
                <a:ea typeface="Encode Sans"/>
                <a:cs typeface="Encode Sans"/>
                <a:sym typeface="Encode Sans"/>
              </a:rPr>
              <a:t>Gas Spring </a:t>
            </a:r>
            <a:r>
              <a:rPr i="1" lang="en-US" sz="5600">
                <a:solidFill>
                  <a:schemeClr val="dk1"/>
                </a:solidFill>
                <a:latin typeface="Encode Sans"/>
                <a:ea typeface="Encode Sans"/>
                <a:cs typeface="Encode Sans"/>
                <a:sym typeface="Encode Sans"/>
              </a:rPr>
              <a:t>(Figure 1)</a:t>
            </a:r>
          </a:p>
          <a:p>
            <a:pPr indent="-584200" lvl="0" marL="1828800" rtl="0" algn="just">
              <a:spcBef>
                <a:spcPts val="0"/>
              </a:spcBef>
              <a:buClr>
                <a:schemeClr val="dk1"/>
              </a:buClr>
              <a:buSzPts val="5600"/>
              <a:buFont typeface="Encode Sans"/>
              <a:buChar char="-"/>
            </a:pPr>
            <a:r>
              <a:rPr lang="en-US" sz="5600">
                <a:solidFill>
                  <a:schemeClr val="dk1"/>
                </a:solidFill>
                <a:latin typeface="Encode Sans"/>
                <a:ea typeface="Encode Sans"/>
                <a:cs typeface="Encode Sans"/>
                <a:sym typeface="Encode Sans"/>
              </a:rPr>
              <a:t>Hold user's’ weight with the reaction force from a gas spring to prevent falling or plopping during transition from standing to sitting.</a:t>
            </a:r>
          </a:p>
          <a:p>
            <a:pPr indent="0" lvl="0" marL="0" rtl="0" algn="just">
              <a:spcBef>
                <a:spcPts val="0"/>
              </a:spcBef>
              <a:buNone/>
            </a:pPr>
            <a:r>
              <a:t/>
            </a:r>
            <a:endParaRPr i="1" sz="5600">
              <a:solidFill>
                <a:schemeClr val="dk1"/>
              </a:solidFill>
              <a:latin typeface="Encode Sans"/>
              <a:ea typeface="Encode Sans"/>
              <a:cs typeface="Encode Sans"/>
              <a:sym typeface="Encode Sans"/>
            </a:endParaRPr>
          </a:p>
          <a:p>
            <a:pPr indent="-584200" lvl="0" marL="1828800" rtl="0">
              <a:spcBef>
                <a:spcPts val="0"/>
              </a:spcBef>
              <a:buClr>
                <a:schemeClr val="dk1"/>
              </a:buClr>
              <a:buSzPts val="5600"/>
              <a:buFont typeface="Encode Sans"/>
              <a:buChar char="●"/>
            </a:pPr>
            <a:r>
              <a:rPr b="1" i="1" lang="en-US" sz="5600">
                <a:solidFill>
                  <a:schemeClr val="dk1"/>
                </a:solidFill>
                <a:latin typeface="Encode Sans"/>
                <a:ea typeface="Encode Sans"/>
                <a:cs typeface="Encode Sans"/>
                <a:sym typeface="Encode Sans"/>
              </a:rPr>
              <a:t>Electric Linear Actuator</a:t>
            </a:r>
            <a:r>
              <a:rPr i="1" lang="en-US" sz="5600">
                <a:solidFill>
                  <a:schemeClr val="dk1"/>
                </a:solidFill>
                <a:latin typeface="Encode Sans"/>
                <a:ea typeface="Encode Sans"/>
                <a:cs typeface="Encode Sans"/>
                <a:sym typeface="Encode Sans"/>
              </a:rPr>
              <a:t> (Figure 2)	</a:t>
            </a:r>
          </a:p>
          <a:p>
            <a:pPr indent="0" lvl="0" marL="457200" rtl="0" algn="just">
              <a:spcBef>
                <a:spcPts val="0"/>
              </a:spcBef>
              <a:buNone/>
            </a:pPr>
            <a:r>
              <a:rPr i="1" lang="en-US" sz="5600">
                <a:solidFill>
                  <a:schemeClr val="dk1"/>
                </a:solidFill>
                <a:latin typeface="Encode Sans"/>
                <a:ea typeface="Encode Sans"/>
                <a:cs typeface="Encode Sans"/>
                <a:sym typeface="Encode Sans"/>
              </a:rPr>
              <a:t>     </a:t>
            </a:r>
            <a:r>
              <a:rPr lang="en-US" sz="5600">
                <a:solidFill>
                  <a:schemeClr val="dk1"/>
                </a:solidFill>
                <a:latin typeface="Encode Sans"/>
                <a:ea typeface="Encode Sans"/>
                <a:cs typeface="Encode Sans"/>
                <a:sym typeface="Encode Sans"/>
              </a:rPr>
              <a:t>- A device that converts the rotational motion of     </a:t>
            </a:r>
          </a:p>
          <a:p>
            <a:pPr indent="0" lvl="0" marL="0" rtl="0" algn="just">
              <a:spcBef>
                <a:spcPts val="0"/>
              </a:spcBef>
              <a:buNone/>
            </a:pPr>
            <a:r>
              <a:rPr lang="en-US" sz="5600">
                <a:solidFill>
                  <a:schemeClr val="dk1"/>
                </a:solidFill>
                <a:latin typeface="Encode Sans"/>
                <a:ea typeface="Encode Sans"/>
                <a:cs typeface="Encode Sans"/>
                <a:sym typeface="Encode Sans"/>
              </a:rPr>
              <a:t>          a motor into linear motion. With this device,  </a:t>
            </a:r>
          </a:p>
          <a:p>
            <a:pPr indent="0" lvl="0" marL="0" rtl="0" algn="just">
              <a:spcBef>
                <a:spcPts val="0"/>
              </a:spcBef>
              <a:buNone/>
            </a:pPr>
            <a:r>
              <a:rPr lang="en-US" sz="5600">
                <a:solidFill>
                  <a:schemeClr val="dk1"/>
                </a:solidFill>
                <a:latin typeface="Encode Sans"/>
                <a:ea typeface="Encode Sans"/>
                <a:cs typeface="Encode Sans"/>
                <a:sym typeface="Encode Sans"/>
              </a:rPr>
              <a:t>          we can make it  easier and more independent    </a:t>
            </a:r>
          </a:p>
          <a:p>
            <a:pPr indent="0" lvl="0" marL="0" rtl="0" algn="just">
              <a:spcBef>
                <a:spcPts val="0"/>
              </a:spcBef>
              <a:buNone/>
            </a:pPr>
            <a:r>
              <a:rPr lang="en-US" sz="5600">
                <a:solidFill>
                  <a:schemeClr val="dk1"/>
                </a:solidFill>
                <a:latin typeface="Encode Sans"/>
                <a:ea typeface="Encode Sans"/>
                <a:cs typeface="Encode Sans"/>
                <a:sym typeface="Encode Sans"/>
              </a:rPr>
              <a:t>          for users to transfer from both standing to </a:t>
            </a:r>
          </a:p>
          <a:p>
            <a:pPr indent="0" lvl="0" marL="0" rtl="0" algn="just">
              <a:spcBef>
                <a:spcPts val="0"/>
              </a:spcBef>
              <a:buNone/>
            </a:pPr>
            <a:r>
              <a:rPr lang="en-US" sz="5600">
                <a:solidFill>
                  <a:schemeClr val="dk1"/>
                </a:solidFill>
                <a:latin typeface="Encode Sans"/>
                <a:ea typeface="Encode Sans"/>
                <a:cs typeface="Encode Sans"/>
                <a:sym typeface="Encode Sans"/>
              </a:rPr>
              <a:t>          sitting and sitting to standing positions.</a:t>
            </a:r>
          </a:p>
          <a:p>
            <a:pPr indent="-69850" lvl="0" marL="0" rtl="0" algn="just">
              <a:spcBef>
                <a:spcPts val="0"/>
              </a:spcBef>
              <a:buClr>
                <a:schemeClr val="dk1"/>
              </a:buClr>
              <a:buSzPts val="1100"/>
              <a:buFont typeface="Arial"/>
              <a:buNone/>
            </a:pPr>
            <a:r>
              <a:rPr lang="en-US" sz="5600">
                <a:solidFill>
                  <a:schemeClr val="dk1"/>
                </a:solidFill>
                <a:latin typeface="Encode Sans"/>
                <a:ea typeface="Encode Sans"/>
                <a:cs typeface="Encode Sans"/>
                <a:sym typeface="Encode Sans"/>
              </a:rPr>
              <a:t>  </a:t>
            </a:r>
          </a:p>
          <a:p>
            <a:pPr indent="-584200" lvl="0" marL="1828800" rtl="0">
              <a:spcBef>
                <a:spcPts val="0"/>
              </a:spcBef>
              <a:buClr>
                <a:schemeClr val="dk1"/>
              </a:buClr>
              <a:buSzPts val="5600"/>
              <a:buFont typeface="Encode Sans"/>
              <a:buChar char="●"/>
            </a:pPr>
            <a:r>
              <a:rPr b="1" i="1" lang="en-US" sz="5600">
                <a:solidFill>
                  <a:schemeClr val="dk1"/>
                </a:solidFill>
                <a:latin typeface="Encode Sans"/>
                <a:ea typeface="Encode Sans"/>
                <a:cs typeface="Encode Sans"/>
                <a:sym typeface="Encode Sans"/>
              </a:rPr>
              <a:t>Resistance Band </a:t>
            </a:r>
            <a:r>
              <a:rPr i="1" lang="en-US" sz="5600">
                <a:solidFill>
                  <a:schemeClr val="dk1"/>
                </a:solidFill>
                <a:latin typeface="Encode Sans"/>
                <a:ea typeface="Encode Sans"/>
                <a:cs typeface="Encode Sans"/>
                <a:sym typeface="Encode Sans"/>
              </a:rPr>
              <a:t>(Demo) </a:t>
            </a:r>
          </a:p>
          <a:p>
            <a:pPr indent="0" lvl="0" marL="0" rtl="0">
              <a:spcBef>
                <a:spcPts val="0"/>
              </a:spcBef>
              <a:buNone/>
            </a:pPr>
            <a:r>
              <a:rPr i="1" lang="en-US" sz="5600">
                <a:solidFill>
                  <a:schemeClr val="dk1"/>
                </a:solidFill>
                <a:latin typeface="Encode Sans"/>
                <a:ea typeface="Encode Sans"/>
                <a:cs typeface="Encode Sans"/>
                <a:sym typeface="Encode Sans"/>
              </a:rPr>
              <a:t>       </a:t>
            </a:r>
            <a:r>
              <a:rPr lang="en-US" sz="5600">
                <a:solidFill>
                  <a:schemeClr val="dk1"/>
                </a:solidFill>
                <a:latin typeface="Encode Sans"/>
                <a:ea typeface="Encode Sans"/>
                <a:cs typeface="Encode Sans"/>
                <a:sym typeface="Encode Sans"/>
              </a:rPr>
              <a:t>- A simple, flexible, and affordable mechanism   </a:t>
            </a:r>
          </a:p>
          <a:p>
            <a:pPr indent="0" lvl="0" marL="0" rtl="0">
              <a:spcBef>
                <a:spcPts val="0"/>
              </a:spcBef>
              <a:buNone/>
            </a:pPr>
            <a:r>
              <a:rPr lang="en-US" sz="5600">
                <a:solidFill>
                  <a:schemeClr val="dk1"/>
                </a:solidFill>
                <a:latin typeface="Encode Sans"/>
                <a:ea typeface="Encode Sans"/>
                <a:cs typeface="Encode Sans"/>
                <a:sym typeface="Encode Sans"/>
              </a:rPr>
              <a:t>          that could potentially allow users to transfer </a:t>
            </a:r>
          </a:p>
          <a:p>
            <a:pPr indent="0" lvl="0" marL="0" rtl="0">
              <a:spcBef>
                <a:spcPts val="0"/>
              </a:spcBef>
              <a:buNone/>
            </a:pPr>
            <a:r>
              <a:rPr lang="en-US" sz="5600">
                <a:solidFill>
                  <a:schemeClr val="dk1"/>
                </a:solidFill>
                <a:latin typeface="Encode Sans"/>
                <a:ea typeface="Encode Sans"/>
                <a:cs typeface="Encode Sans"/>
                <a:sym typeface="Encode Sans"/>
              </a:rPr>
              <a:t>          from a standing to sitting position.</a:t>
            </a:r>
          </a:p>
          <a:p>
            <a:pPr indent="0" lvl="0" marL="0" rtl="0" algn="just">
              <a:spcBef>
                <a:spcPts val="0"/>
              </a:spcBef>
              <a:buNone/>
            </a:pPr>
            <a:r>
              <a:rPr lang="en-US" sz="5600">
                <a:solidFill>
                  <a:schemeClr val="dk1"/>
                </a:solidFill>
                <a:latin typeface="Encode Sans"/>
                <a:ea typeface="Encode Sans"/>
                <a:cs typeface="Encode Sans"/>
                <a:sym typeface="Encode Sans"/>
              </a:rPr>
              <a:t>       </a:t>
            </a:r>
          </a:p>
        </p:txBody>
      </p:sp>
      <p:graphicFrame>
        <p:nvGraphicFramePr>
          <p:cNvPr id="36" name="Shape 36"/>
          <p:cNvGraphicFramePr/>
          <p:nvPr/>
        </p:nvGraphicFramePr>
        <p:xfrm>
          <a:off x="18034625" y="23579375"/>
          <a:ext cx="3000000" cy="3000000"/>
        </p:xfrm>
        <a:graphic>
          <a:graphicData uri="http://schemas.openxmlformats.org/drawingml/2006/table">
            <a:tbl>
              <a:tblPr>
                <a:noFill/>
                <a:tableStyleId>{D2F71E2B-A842-4C88-88BF-30E542522FB5}</a:tableStyleId>
              </a:tblPr>
              <a:tblGrid>
                <a:gridCol w="4648200"/>
                <a:gridCol w="4648200"/>
                <a:gridCol w="4648200"/>
              </a:tblGrid>
              <a:tr h="2188300">
                <a:tc>
                  <a:txBody>
                    <a:bodyPr>
                      <a:noAutofit/>
                    </a:bodyPr>
                    <a:lstStyle/>
                    <a:p>
                      <a:pPr indent="0" lvl="0" marL="0" rtl="0" algn="ctr">
                        <a:spcBef>
                          <a:spcPts val="0"/>
                        </a:spcBef>
                        <a:buNone/>
                      </a:pPr>
                      <a:r>
                        <a:rPr b="1" lang="en-US" sz="6000">
                          <a:solidFill>
                            <a:srgbClr val="FFFFFF"/>
                          </a:solidFill>
                        </a:rPr>
                        <a:t>Gas</a:t>
                      </a:r>
                    </a:p>
                    <a:p>
                      <a:pPr indent="-69850" lvl="0" marL="0" algn="ctr">
                        <a:spcBef>
                          <a:spcPts val="0"/>
                        </a:spcBef>
                        <a:buClr>
                          <a:srgbClr val="000000"/>
                        </a:buClr>
                        <a:buSzPts val="1100"/>
                        <a:buFont typeface="Arial"/>
                        <a:buNone/>
                      </a:pPr>
                      <a:r>
                        <a:rPr b="1" lang="en-US" sz="6000">
                          <a:solidFill>
                            <a:srgbClr val="FFFFFF"/>
                          </a:solidFill>
                        </a:rPr>
                        <a:t>Spring</a:t>
                      </a:r>
                    </a:p>
                  </a:txBody>
                  <a:tcPr marT="91425" marB="91425" marR="91425" marL="91425" anchor="ctr">
                    <a:lnL cap="flat" cmpd="sng" w="28575">
                      <a:solidFill>
                        <a:srgbClr val="39275B"/>
                      </a:solidFill>
                      <a:prstDash val="solid"/>
                      <a:round/>
                      <a:headEnd len="med" w="med" type="none"/>
                      <a:tailEnd len="med" w="med" type="none"/>
                    </a:lnL>
                    <a:lnR cap="flat" cmpd="sng" w="28575">
                      <a:solidFill>
                        <a:srgbClr val="39275B"/>
                      </a:solidFill>
                      <a:prstDash val="solid"/>
                      <a:round/>
                      <a:headEnd len="med" w="med" type="none"/>
                      <a:tailEnd len="med" w="med" type="none"/>
                    </a:lnR>
                    <a:lnT cap="flat" cmpd="sng" w="9525">
                      <a:solidFill>
                        <a:srgbClr val="39275B"/>
                      </a:solidFill>
                      <a:prstDash val="solid"/>
                      <a:round/>
                      <a:headEnd len="med" w="med" type="none"/>
                      <a:tailEnd len="med" w="med" type="none"/>
                    </a:lnT>
                    <a:lnB cap="flat" cmpd="sng" w="9525">
                      <a:solidFill>
                        <a:srgbClr val="39275B"/>
                      </a:solidFill>
                      <a:prstDash val="solid"/>
                      <a:round/>
                      <a:headEnd len="med" w="med" type="none"/>
                      <a:tailEnd len="med" w="med" type="none"/>
                    </a:lnB>
                    <a:solidFill>
                      <a:srgbClr val="39275B">
                        <a:alpha val="84710"/>
                      </a:srgbClr>
                    </a:solidFill>
                  </a:tcPr>
                </a:tc>
                <a:tc>
                  <a:txBody>
                    <a:bodyPr>
                      <a:noAutofit/>
                    </a:bodyPr>
                    <a:lstStyle/>
                    <a:p>
                      <a:pPr indent="0" lvl="0" marL="0" rtl="0" algn="ctr">
                        <a:spcBef>
                          <a:spcPts val="0"/>
                        </a:spcBef>
                        <a:buNone/>
                      </a:pPr>
                      <a:r>
                        <a:rPr b="1" lang="en-US" sz="6000">
                          <a:solidFill>
                            <a:srgbClr val="FFFFFF"/>
                          </a:solidFill>
                        </a:rPr>
                        <a:t>Electric</a:t>
                      </a:r>
                    </a:p>
                    <a:p>
                      <a:pPr indent="0" lvl="0" marL="0" rtl="0" algn="ctr">
                        <a:spcBef>
                          <a:spcPts val="0"/>
                        </a:spcBef>
                        <a:buNone/>
                      </a:pPr>
                      <a:r>
                        <a:rPr b="1" lang="en-US" sz="6000">
                          <a:solidFill>
                            <a:srgbClr val="FFFFFF"/>
                          </a:solidFill>
                        </a:rPr>
                        <a:t>Linear</a:t>
                      </a:r>
                    </a:p>
                    <a:p>
                      <a:pPr indent="0" lvl="0" marL="0" algn="ctr">
                        <a:spcBef>
                          <a:spcPts val="0"/>
                        </a:spcBef>
                        <a:buNone/>
                      </a:pPr>
                      <a:r>
                        <a:rPr b="1" lang="en-US" sz="6000">
                          <a:solidFill>
                            <a:srgbClr val="FFFFFF"/>
                          </a:solidFill>
                        </a:rPr>
                        <a:t>Actuator</a:t>
                      </a:r>
                    </a:p>
                  </a:txBody>
                  <a:tcPr marT="91425" marB="91425" marR="91425" marL="91425" anchor="ctr">
                    <a:lnL cap="flat" cmpd="sng" w="28575">
                      <a:solidFill>
                        <a:srgbClr val="39275B"/>
                      </a:solidFill>
                      <a:prstDash val="solid"/>
                      <a:round/>
                      <a:headEnd len="med" w="med" type="none"/>
                      <a:tailEnd len="med" w="med" type="none"/>
                    </a:lnL>
                    <a:lnR cap="flat" cmpd="sng" w="28575">
                      <a:solidFill>
                        <a:srgbClr val="39275B"/>
                      </a:solidFill>
                      <a:prstDash val="solid"/>
                      <a:round/>
                      <a:headEnd len="med" w="med" type="none"/>
                      <a:tailEnd len="med" w="med" type="none"/>
                    </a:lnR>
                    <a:lnT cap="flat" cmpd="sng" w="9525">
                      <a:solidFill>
                        <a:srgbClr val="39275B"/>
                      </a:solidFill>
                      <a:prstDash val="solid"/>
                      <a:round/>
                      <a:headEnd len="med" w="med" type="none"/>
                      <a:tailEnd len="med" w="med" type="none"/>
                    </a:lnT>
                    <a:lnB cap="flat" cmpd="sng" w="9525">
                      <a:solidFill>
                        <a:srgbClr val="39275B"/>
                      </a:solidFill>
                      <a:prstDash val="solid"/>
                      <a:round/>
                      <a:headEnd len="med" w="med" type="none"/>
                      <a:tailEnd len="med" w="med" type="none"/>
                    </a:lnB>
                    <a:solidFill>
                      <a:srgbClr val="39275B">
                        <a:alpha val="84710"/>
                      </a:srgbClr>
                    </a:solidFill>
                  </a:tcPr>
                </a:tc>
                <a:tc>
                  <a:txBody>
                    <a:bodyPr>
                      <a:noAutofit/>
                    </a:bodyPr>
                    <a:lstStyle/>
                    <a:p>
                      <a:pPr indent="0" lvl="0" marL="0" rtl="0" algn="ctr">
                        <a:spcBef>
                          <a:spcPts val="0"/>
                        </a:spcBef>
                        <a:buNone/>
                      </a:pPr>
                      <a:r>
                        <a:rPr b="1" lang="en-US" sz="6000">
                          <a:solidFill>
                            <a:srgbClr val="FFFFFF"/>
                          </a:solidFill>
                        </a:rPr>
                        <a:t>Resistance</a:t>
                      </a:r>
                    </a:p>
                    <a:p>
                      <a:pPr indent="0" lvl="0" marL="0" rtl="0" algn="ctr">
                        <a:spcBef>
                          <a:spcPts val="0"/>
                        </a:spcBef>
                        <a:buNone/>
                      </a:pPr>
                      <a:r>
                        <a:rPr b="1" lang="en-US" sz="6000">
                          <a:solidFill>
                            <a:srgbClr val="FFFFFF"/>
                          </a:solidFill>
                        </a:rPr>
                        <a:t>Band</a:t>
                      </a:r>
                    </a:p>
                  </a:txBody>
                  <a:tcPr marT="91425" marB="91425" marR="91425" marL="91425" anchor="ctr">
                    <a:lnL cap="flat" cmpd="sng" w="28575">
                      <a:solidFill>
                        <a:srgbClr val="39275B"/>
                      </a:solidFill>
                      <a:prstDash val="solid"/>
                      <a:round/>
                      <a:headEnd len="med" w="med" type="none"/>
                      <a:tailEnd len="med" w="med" type="none"/>
                    </a:lnL>
                    <a:lnR cap="flat" cmpd="sng" w="76200">
                      <a:solidFill>
                        <a:srgbClr val="39275B"/>
                      </a:solidFill>
                      <a:prstDash val="solid"/>
                      <a:round/>
                      <a:headEnd len="med" w="med" type="none"/>
                      <a:tailEnd len="med" w="med" type="none"/>
                    </a:lnR>
                    <a:lnT cap="flat" cmpd="sng" w="9525">
                      <a:solidFill>
                        <a:srgbClr val="39275B"/>
                      </a:solidFill>
                      <a:prstDash val="solid"/>
                      <a:round/>
                      <a:headEnd len="med" w="med" type="none"/>
                      <a:tailEnd len="med" w="med" type="none"/>
                    </a:lnT>
                    <a:lnB cap="flat" cmpd="sng" w="9525">
                      <a:solidFill>
                        <a:srgbClr val="39275B"/>
                      </a:solidFill>
                      <a:prstDash val="solid"/>
                      <a:round/>
                      <a:headEnd len="med" w="med" type="none"/>
                      <a:tailEnd len="med" w="med" type="none"/>
                    </a:lnB>
                    <a:solidFill>
                      <a:srgbClr val="39275B">
                        <a:alpha val="84710"/>
                      </a:srgbClr>
                    </a:solidFill>
                  </a:tcPr>
                </a:tc>
              </a:tr>
              <a:tr h="8101075">
                <a:tc>
                  <a:txBody>
                    <a:bodyPr>
                      <a:noAutofit/>
                    </a:bodyPr>
                    <a:lstStyle/>
                    <a:p>
                      <a:pPr indent="0" lvl="0" marL="0" algn="ctr">
                        <a:spcBef>
                          <a:spcPts val="0"/>
                        </a:spcBef>
                        <a:buNone/>
                      </a:pPr>
                      <a:r>
                        <a:t/>
                      </a:r>
                      <a:endParaRPr b="1" sz="6000"/>
                    </a:p>
                  </a:txBody>
                  <a:tcPr marT="91425" marB="91425" marR="91425" marL="91425" anchor="ctr">
                    <a:lnL cap="flat" cmpd="sng" w="28575">
                      <a:solidFill>
                        <a:srgbClr val="39275B"/>
                      </a:solidFill>
                      <a:prstDash val="solid"/>
                      <a:round/>
                      <a:headEnd len="med" w="med" type="none"/>
                      <a:tailEnd len="med" w="med" type="none"/>
                    </a:lnL>
                    <a:lnR cap="flat" cmpd="sng" w="28575">
                      <a:solidFill>
                        <a:srgbClr val="39275B"/>
                      </a:solidFill>
                      <a:prstDash val="solid"/>
                      <a:round/>
                      <a:headEnd len="med" w="med" type="none"/>
                      <a:tailEnd len="med" w="med" type="none"/>
                    </a:lnR>
                    <a:lnT cap="flat" cmpd="sng" w="9525">
                      <a:solidFill>
                        <a:srgbClr val="39275B"/>
                      </a:solidFill>
                      <a:prstDash val="solid"/>
                      <a:round/>
                      <a:headEnd len="med" w="med" type="none"/>
                      <a:tailEnd len="med" w="med" type="none"/>
                    </a:lnT>
                    <a:lnB cap="flat" cmpd="sng" w="76200">
                      <a:solidFill>
                        <a:srgbClr val="39275B"/>
                      </a:solidFill>
                      <a:prstDash val="solid"/>
                      <a:round/>
                      <a:headEnd len="med" w="med" type="none"/>
                      <a:tailEnd len="med" w="med" type="none"/>
                    </a:lnB>
                  </a:tcPr>
                </a:tc>
                <a:tc>
                  <a:txBody>
                    <a:bodyPr>
                      <a:noAutofit/>
                    </a:bodyPr>
                    <a:lstStyle/>
                    <a:p>
                      <a:pPr indent="0" lvl="0" marL="0" algn="ctr">
                        <a:spcBef>
                          <a:spcPts val="0"/>
                        </a:spcBef>
                        <a:buNone/>
                      </a:pPr>
                      <a:r>
                        <a:t/>
                      </a:r>
                      <a:endParaRPr b="1" sz="6000"/>
                    </a:p>
                  </a:txBody>
                  <a:tcPr marT="91425" marB="91425" marR="91425" marL="91425" anchor="ctr">
                    <a:lnL cap="flat" cmpd="sng" w="28575">
                      <a:solidFill>
                        <a:srgbClr val="39275B"/>
                      </a:solidFill>
                      <a:prstDash val="solid"/>
                      <a:round/>
                      <a:headEnd len="med" w="med" type="none"/>
                      <a:tailEnd len="med" w="med" type="none"/>
                    </a:lnL>
                    <a:lnR cap="flat" cmpd="sng" w="28575">
                      <a:solidFill>
                        <a:srgbClr val="39275B"/>
                      </a:solidFill>
                      <a:prstDash val="solid"/>
                      <a:round/>
                      <a:headEnd len="med" w="med" type="none"/>
                      <a:tailEnd len="med" w="med" type="none"/>
                    </a:lnR>
                    <a:lnT cap="flat" cmpd="sng" w="9525">
                      <a:solidFill>
                        <a:srgbClr val="39275B"/>
                      </a:solidFill>
                      <a:prstDash val="solid"/>
                      <a:round/>
                      <a:headEnd len="med" w="med" type="none"/>
                      <a:tailEnd len="med" w="med" type="none"/>
                    </a:lnT>
                    <a:lnB cap="flat" cmpd="sng" w="76200">
                      <a:solidFill>
                        <a:srgbClr val="39275B"/>
                      </a:solidFill>
                      <a:prstDash val="solid"/>
                      <a:round/>
                      <a:headEnd len="med" w="med" type="none"/>
                      <a:tailEnd len="med" w="med" type="none"/>
                    </a:lnB>
                  </a:tcPr>
                </a:tc>
                <a:tc>
                  <a:txBody>
                    <a:bodyPr>
                      <a:noAutofit/>
                    </a:bodyPr>
                    <a:lstStyle/>
                    <a:p>
                      <a:pPr indent="0" lvl="0" marL="0" algn="ctr">
                        <a:spcBef>
                          <a:spcPts val="0"/>
                        </a:spcBef>
                        <a:buNone/>
                      </a:pPr>
                      <a:r>
                        <a:t/>
                      </a:r>
                      <a:endParaRPr b="1" sz="6000"/>
                    </a:p>
                  </a:txBody>
                  <a:tcPr marT="91425" marB="91425" marR="91425" marL="91425" anchor="ctr">
                    <a:lnL cap="flat" cmpd="sng" w="28575">
                      <a:solidFill>
                        <a:srgbClr val="39275B"/>
                      </a:solidFill>
                      <a:prstDash val="solid"/>
                      <a:round/>
                      <a:headEnd len="med" w="med" type="none"/>
                      <a:tailEnd len="med" w="med" type="none"/>
                    </a:lnL>
                    <a:lnR cap="flat" cmpd="sng" w="76200">
                      <a:solidFill>
                        <a:srgbClr val="39275B"/>
                      </a:solidFill>
                      <a:prstDash val="solid"/>
                      <a:round/>
                      <a:headEnd len="med" w="med" type="none"/>
                      <a:tailEnd len="med" w="med" type="none"/>
                    </a:lnR>
                    <a:lnT cap="flat" cmpd="sng" w="9525">
                      <a:solidFill>
                        <a:srgbClr val="39275B"/>
                      </a:solidFill>
                      <a:prstDash val="solid"/>
                      <a:round/>
                      <a:headEnd len="med" w="med" type="none"/>
                      <a:tailEnd len="med" w="med" type="none"/>
                    </a:lnT>
                    <a:lnB cap="flat" cmpd="sng" w="76200">
                      <a:solidFill>
                        <a:srgbClr val="39275B"/>
                      </a:solidFill>
                      <a:prstDash val="solid"/>
                      <a:round/>
                      <a:headEnd len="med" w="med" type="none"/>
                      <a:tailEnd len="med" w="med" type="none"/>
                    </a:lnB>
                  </a:tcPr>
                </a:tc>
              </a:tr>
            </a:tbl>
          </a:graphicData>
        </a:graphic>
      </p:graphicFrame>
      <p:sp>
        <p:nvSpPr>
          <p:cNvPr id="37" name="Shape 37"/>
          <p:cNvSpPr txBox="1"/>
          <p:nvPr/>
        </p:nvSpPr>
        <p:spPr>
          <a:xfrm>
            <a:off x="17884925" y="22217198"/>
            <a:ext cx="14244000" cy="1362000"/>
          </a:xfrm>
          <a:prstGeom prst="rect">
            <a:avLst/>
          </a:prstGeom>
          <a:noFill/>
          <a:ln>
            <a:noFill/>
          </a:ln>
        </p:spPr>
        <p:txBody>
          <a:bodyPr anchorCtr="0" anchor="t" bIns="91425" lIns="91425" rIns="91425" wrap="square" tIns="91425">
            <a:noAutofit/>
          </a:bodyPr>
          <a:lstStyle/>
          <a:p>
            <a:pPr indent="0" lvl="0" marL="0" algn="ctr">
              <a:spcBef>
                <a:spcPts val="0"/>
              </a:spcBef>
              <a:buNone/>
            </a:pPr>
            <a:r>
              <a:rPr b="1" lang="en-US" sz="6300">
                <a:solidFill>
                  <a:schemeClr val="dk1"/>
                </a:solidFill>
                <a:latin typeface="Encode Sans"/>
                <a:ea typeface="Encode Sans"/>
                <a:cs typeface="Encode Sans"/>
                <a:sym typeface="Encode Sans"/>
              </a:rPr>
              <a:t>Vote for your Favorite!</a:t>
            </a:r>
          </a:p>
        </p:txBody>
      </p:sp>
      <p:sp>
        <p:nvSpPr>
          <p:cNvPr id="38" name="Shape 38"/>
          <p:cNvSpPr/>
          <p:nvPr/>
        </p:nvSpPr>
        <p:spPr>
          <a:xfrm>
            <a:off x="18794975" y="27360900"/>
            <a:ext cx="923400" cy="1061700"/>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solidFill>
                <a:srgbClr val="FF0000"/>
              </a:solidFill>
            </a:endParaRPr>
          </a:p>
        </p:txBody>
      </p:sp>
      <p:sp>
        <p:nvSpPr>
          <p:cNvPr id="39" name="Shape 39"/>
          <p:cNvSpPr/>
          <p:nvPr/>
        </p:nvSpPr>
        <p:spPr>
          <a:xfrm>
            <a:off x="23728800" y="27676275"/>
            <a:ext cx="923400" cy="1061700"/>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0000"/>
              </a:solidFill>
            </a:endParaRPr>
          </a:p>
        </p:txBody>
      </p:sp>
      <p:sp>
        <p:nvSpPr>
          <p:cNvPr id="40" name="Shape 40"/>
          <p:cNvSpPr/>
          <p:nvPr/>
        </p:nvSpPr>
        <p:spPr>
          <a:xfrm>
            <a:off x="24112800" y="29484300"/>
            <a:ext cx="923400" cy="1061700"/>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0000"/>
              </a:solidFill>
            </a:endParaRPr>
          </a:p>
        </p:txBody>
      </p:sp>
      <p:sp>
        <p:nvSpPr>
          <p:cNvPr id="41" name="Shape 41"/>
          <p:cNvSpPr/>
          <p:nvPr/>
        </p:nvSpPr>
        <p:spPr>
          <a:xfrm>
            <a:off x="25332000" y="28493700"/>
            <a:ext cx="923400" cy="1061700"/>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0000"/>
              </a:solidFill>
            </a:endParaRPr>
          </a:p>
        </p:txBody>
      </p:sp>
      <p:sp>
        <p:nvSpPr>
          <p:cNvPr id="42" name="Shape 42"/>
          <p:cNvSpPr/>
          <p:nvPr/>
        </p:nvSpPr>
        <p:spPr>
          <a:xfrm>
            <a:off x="28529750" y="27912238"/>
            <a:ext cx="923400" cy="1061700"/>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0000"/>
              </a:solidFill>
            </a:endParaRPr>
          </a:p>
        </p:txBody>
      </p:sp>
      <p:sp>
        <p:nvSpPr>
          <p:cNvPr id="43" name="Shape 43"/>
          <p:cNvSpPr/>
          <p:nvPr/>
        </p:nvSpPr>
        <p:spPr>
          <a:xfrm>
            <a:off x="29710875" y="29484300"/>
            <a:ext cx="923400" cy="1061700"/>
          </a:xfrm>
          <a:prstGeom prst="smileyFace">
            <a:avLst>
              <a:gd fmla="val 4653"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