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5" r:id="rId4"/>
    <p:sldId id="268" r:id="rId5"/>
    <p:sldId id="269" r:id="rId6"/>
    <p:sldId id="270" r:id="rId7"/>
    <p:sldId id="260" r:id="rId8"/>
    <p:sldId id="261" r:id="rId9"/>
    <p:sldId id="262" r:id="rId10"/>
    <p:sldId id="263" r:id="rId11"/>
    <p:sldId id="264" r:id="rId12"/>
    <p:sldId id="259" r:id="rId13"/>
    <p:sldId id="267" r:id="rId14"/>
    <p:sldId id="266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5A4CD-A6E5-48E7-B6B6-F69FE9792A92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CA270-AB71-4195-8C97-B59C7AC4B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7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98AA7-77E8-4F7F-A1D6-7988062E92A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3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Autofit/>
          </a:bodyPr>
          <a:lstStyle/>
          <a:p>
            <a:r>
              <a:rPr lang="en-US" altLang="zh-TW" sz="6600" b="1" dirty="0" smtClean="0">
                <a:latin typeface="+mn-lt"/>
              </a:rPr>
              <a:t>GWLF Teaching</a:t>
            </a:r>
            <a:endParaRPr lang="zh-TW" altLang="en-US" sz="6600" b="1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12160" y="3083167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NOV. 17, 2011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-900608" y="-1323528"/>
            <a:ext cx="3744416" cy="3312368"/>
          </a:xfrm>
          <a:prstGeom prst="ellipse">
            <a:avLst/>
          </a:prstGeom>
          <a:noFill/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-2340768" y="-387424"/>
            <a:ext cx="4176464" cy="4032448"/>
          </a:xfrm>
          <a:prstGeom prst="ellipse">
            <a:avLst/>
          </a:prstGeom>
          <a:noFill/>
          <a:ln w="508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275856" y="332656"/>
            <a:ext cx="936104" cy="864096"/>
          </a:xfrm>
          <a:prstGeom prst="ellipse">
            <a:avLst/>
          </a:prstGeom>
          <a:noFill/>
          <a:ln w="508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748736" y="5364832"/>
            <a:ext cx="1215752" cy="1088504"/>
          </a:xfrm>
          <a:prstGeom prst="ellipse">
            <a:avLst/>
          </a:prstGeom>
          <a:noFill/>
          <a:ln w="508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316688" y="5877272"/>
            <a:ext cx="936104" cy="864096"/>
          </a:xfrm>
          <a:prstGeom prst="ellipse">
            <a:avLst/>
          </a:prstGeom>
          <a:noFill/>
          <a:ln w="508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H.csv</a:t>
            </a:r>
          </a:p>
          <a:p>
            <a:pPr lvl="1"/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含台灣四區的日平均日照時數，逐月改變在蒸發散計算中需要用到</a:t>
            </a:r>
            <a:endParaRPr lang="en-US" altLang="zh-TW" dirty="0" smtClean="0"/>
          </a:p>
          <a:p>
            <a:r>
              <a:rPr lang="en-US" altLang="zh-TW" dirty="0" smtClean="0"/>
              <a:t>C.csv</a:t>
            </a:r>
            <a:endParaRPr lang="zh-TW" altLang="zh-TW" dirty="0" smtClean="0"/>
          </a:p>
          <a:p>
            <a:pPr lvl="1"/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含台灣四區的蒸發散係數與土地利用有關，會隨集水區土地利用改變</a:t>
            </a:r>
          </a:p>
          <a:p>
            <a:r>
              <a:rPr lang="en-US" altLang="zh-TW" dirty="0" smtClean="0"/>
              <a:t>QOB</a:t>
            </a:r>
          </a:p>
          <a:p>
            <a:pPr lvl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實際觀測流量資料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/>
              <a:t>	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endParaRPr lang="zh-TW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645024"/>
            <a:ext cx="2304256" cy="286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220072" y="4842872"/>
            <a:ext cx="1440160" cy="165618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300192" y="4057908"/>
            <a:ext cx="1441420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單位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:cm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-P.txt  -T.txt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 </a:t>
            </a:r>
            <a:endParaRPr lang="zh-TW" altLang="en-US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122468" y="1435943"/>
          <a:ext cx="8509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封裝程式殼層物件" showAsIcon="1" r:id="rId3" imgW="851400" imgH="697680" progId="Package">
                  <p:embed/>
                </p:oleObj>
              </mc:Choice>
              <mc:Fallback>
                <p:oleObj name="封裝程式殼層物件" showAsIcon="1" r:id="rId3" imgW="851400" imgH="697680" progId="Packag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68" y="1435943"/>
                        <a:ext cx="8509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290820" y="1340520"/>
          <a:ext cx="850900" cy="720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封裝程式殼層物件" showAsIcon="1" r:id="rId5" imgW="851400" imgH="697680" progId="Package">
                  <p:embed/>
                </p:oleObj>
              </mc:Choice>
              <mc:Fallback>
                <p:oleObj name="封裝程式殼層物件" showAsIcon="1" r:id="rId5" imgW="851400" imgH="697680" progId="Packag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820" y="1340520"/>
                        <a:ext cx="850900" cy="720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62828" y="2244064"/>
            <a:ext cx="2304256" cy="428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94476" y="2244944"/>
            <a:ext cx="2285868" cy="428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3491880" y="1844824"/>
            <a:ext cx="1441420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單位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:cm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876256" y="1844824"/>
            <a:ext cx="1620957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單位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: ℃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u="sng" dirty="0" smtClean="0"/>
              <a:t>Output file</a:t>
            </a:r>
            <a:endParaRPr lang="zh-TW" altLang="en-US" b="1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CN(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各站逐日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CN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值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ET(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各站蒸發散值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GT(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各站地下水量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O(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出流量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P(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各站降雨量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P5(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各站臨前五日降雨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T(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各站溫度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UT(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未飽和層含水量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QS(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地表逕流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PC(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滲漏量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ST(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飽和層含水量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RESLUT(</a:t>
            </a:r>
            <a:r>
              <a:rPr lang="zh-TW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模擬結果，包含月流量，單位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CM</a:t>
            </a:r>
            <a:r>
              <a:rPr lang="zh-TW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可以更改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RESULT T-D(</a:t>
            </a:r>
            <a:r>
              <a:rPr lang="zh-TW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逐日模擬結果，單位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CM)</a:t>
            </a: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Temp(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暫存日數檔案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u="sng" dirty="0" smtClean="0"/>
              <a:t>Modeling procedure</a:t>
            </a:r>
            <a:endParaRPr lang="zh-TW" altLang="en-US" b="1" u="sng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697" y="1412776"/>
            <a:ext cx="650557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890961" y="1628800"/>
            <a:ext cx="288032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322" y="2694384"/>
            <a:ext cx="6457950" cy="390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11560" y="5774784"/>
            <a:ext cx="93610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1475656" y="2148096"/>
            <a:ext cx="72008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339752" y="20608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+mn-ea"/>
              </a:rPr>
              <a:t>請輸入大寫</a:t>
            </a:r>
            <a:r>
              <a:rPr lang="en-US" altLang="zh-TW" dirty="0" smtClean="0">
                <a:solidFill>
                  <a:schemeClr val="bg1"/>
                </a:solidFill>
                <a:latin typeface="+mn-ea"/>
              </a:rPr>
              <a:t>”S”</a:t>
            </a:r>
            <a:endParaRPr lang="zh-TW" altLang="en-US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u="sng" dirty="0" smtClean="0"/>
              <a:t>Remarks</a:t>
            </a:r>
            <a:endParaRPr lang="zh-TW" altLang="en-US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如何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將逕流量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(CMS)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轉換為逕流深度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(CM)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/>
        </p:nvGraphicFramePr>
        <p:xfrm>
          <a:off x="1138238" y="2814638"/>
          <a:ext cx="6434137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方程式" r:id="rId3" imgW="1993680" imgH="609480" progId="Equation.3">
                  <p:embed/>
                </p:oleObj>
              </mc:Choice>
              <mc:Fallback>
                <p:oleObj name="方程式" r:id="rId3" imgW="1993680" imgH="609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2814638"/>
                        <a:ext cx="6434137" cy="158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b="1" u="sng" dirty="0" smtClean="0"/>
              <a:t>Preprocessing</a:t>
            </a:r>
            <a:endParaRPr lang="zh-TW" altLang="en-US" b="1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執行檔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(gwlf_ncu.exe)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0"/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集水區面積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0"/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測站的降雨量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從雨量站得來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0"/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測站溫度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雨量站通常沒有溫度，需使用臨近氣象站進行高程修正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0"/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各測站面積權重</a:t>
            </a:r>
          </a:p>
          <a:p>
            <a:pPr lvl="0"/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CN2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0"/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退水係數</a:t>
            </a:r>
          </a:p>
          <a:p>
            <a:pPr lvl="0"/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流量觀測資料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97938"/>
              </p:ext>
            </p:extLst>
          </p:nvPr>
        </p:nvGraphicFramePr>
        <p:xfrm>
          <a:off x="611560" y="836712"/>
          <a:ext cx="7848873" cy="2448272"/>
        </p:xfrm>
        <a:graphic>
          <a:graphicData uri="http://schemas.openxmlformats.org/drawingml/2006/table">
            <a:tbl>
              <a:tblPr/>
              <a:tblGrid>
                <a:gridCol w="1458065"/>
                <a:gridCol w="1949053"/>
                <a:gridCol w="1523881"/>
                <a:gridCol w="1458937"/>
                <a:gridCol w="1458937"/>
              </a:tblGrid>
              <a:tr h="648029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rgbClr val="FFFFFF"/>
                          </a:solidFill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水庫集水區</a:t>
                      </a:r>
                      <a:endParaRPr lang="zh-TW" sz="1800" b="1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rgbClr val="FFFFFF"/>
                          </a:solidFill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集水區面積</a:t>
                      </a:r>
                      <a:r>
                        <a:rPr lang="en-US" sz="1800" b="1" kern="100" dirty="0">
                          <a:solidFill>
                            <a:srgbClr val="FFFFFF"/>
                          </a:solidFill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(km</a:t>
                      </a:r>
                      <a:r>
                        <a:rPr lang="en-US" sz="1800" b="1" kern="100" baseline="30000" dirty="0">
                          <a:solidFill>
                            <a:srgbClr val="FFFFFF"/>
                          </a:solidFill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2</a:t>
                      </a:r>
                      <a:r>
                        <a:rPr lang="en-US" sz="1800" b="1" kern="100" dirty="0">
                          <a:solidFill>
                            <a:srgbClr val="FFFFFF"/>
                          </a:solidFill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)</a:t>
                      </a:r>
                      <a:endParaRPr lang="zh-TW" sz="1800" b="1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rgbClr val="FFFFFF"/>
                          </a:solidFill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平均高程</a:t>
                      </a:r>
                      <a:r>
                        <a:rPr lang="en-US" sz="1800" b="1" kern="100" dirty="0">
                          <a:solidFill>
                            <a:srgbClr val="FFFFFF"/>
                          </a:solidFill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 (m)</a:t>
                      </a:r>
                      <a:endParaRPr lang="zh-TW" sz="1800" b="1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CN2</a:t>
                      </a:r>
                      <a:endParaRPr lang="zh-TW" sz="1800" b="1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rgbClr val="FFFFFF"/>
                          </a:solidFill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退水係數</a:t>
                      </a:r>
                      <a:endParaRPr lang="zh-TW" sz="1800" b="1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600081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rgbClr val="FFFFFF"/>
                          </a:solidFill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石門水庫</a:t>
                      </a:r>
                      <a:endParaRPr lang="zh-TW" sz="1800" b="1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 smtClean="0"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763.4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1403.1</a:t>
                      </a:r>
                      <a:endParaRPr lang="zh-TW" sz="1800" b="0" kern="10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64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0.073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600081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>
                          <a:solidFill>
                            <a:srgbClr val="FFFFFF"/>
                          </a:solidFill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翡翠水庫</a:t>
                      </a:r>
                      <a:endParaRPr lang="zh-TW" sz="1800" b="1" kern="10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300.5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473.9</a:t>
                      </a:r>
                      <a:endParaRPr lang="zh-TW" sz="1800" b="0" kern="10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74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0.052</a:t>
                      </a:r>
                      <a:endParaRPr lang="zh-TW" sz="1800" b="0" kern="10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  <a:tr h="600081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rgbClr val="FFFFFF"/>
                          </a:solidFill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曾文水庫</a:t>
                      </a:r>
                      <a:endParaRPr lang="zh-TW" sz="1800" b="1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481.0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961.0</a:t>
                      </a:r>
                      <a:endParaRPr lang="zh-TW" sz="1800" b="0" kern="10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74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0.042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0" y="4005064"/>
          <a:ext cx="3384376" cy="1512167"/>
        </p:xfrm>
        <a:graphic>
          <a:graphicData uri="http://schemas.openxmlformats.org/drawingml/2006/table">
            <a:tbl>
              <a:tblPr/>
              <a:tblGrid>
                <a:gridCol w="1512168"/>
                <a:gridCol w="1872208"/>
              </a:tblGrid>
              <a:tr h="499376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rgbClr val="FFFFFF"/>
                          </a:solidFill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氣象站</a:t>
                      </a:r>
                      <a:endParaRPr lang="zh-TW" sz="180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rgbClr val="FFFFFF"/>
                          </a:solidFill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平均高程</a:t>
                      </a:r>
                      <a:r>
                        <a:rPr lang="en-US" sz="1800" b="1" kern="100" dirty="0">
                          <a:solidFill>
                            <a:srgbClr val="FFFFFF"/>
                          </a:solidFill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 (m)</a:t>
                      </a:r>
                      <a:endParaRPr lang="zh-TW" sz="180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499376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>
                          <a:solidFill>
                            <a:srgbClr val="FFFFFF"/>
                          </a:solidFill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台北</a:t>
                      </a:r>
                      <a:endParaRPr lang="zh-TW" sz="1800" kern="10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5.3</a:t>
                      </a:r>
                      <a:endParaRPr lang="zh-TW" sz="180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5E2"/>
                    </a:solidFill>
                  </a:tcPr>
                </a:tc>
              </a:tr>
              <a:tr h="513415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solidFill>
                            <a:srgbClr val="FFFFFF"/>
                          </a:solidFill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台南</a:t>
                      </a:r>
                      <a:endParaRPr lang="zh-TW" sz="180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標楷體" pitchFamily="65" charset="-120"/>
                          <a:ea typeface="標楷體" pitchFamily="65" charset="-120"/>
                          <a:cs typeface="Times New Roman"/>
                        </a:rPr>
                        <a:t>13.8</a:t>
                      </a:r>
                      <a:endParaRPr lang="zh-TW" sz="180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31640" y="836712"/>
          <a:ext cx="6408712" cy="5040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356"/>
                <a:gridCol w="3204356"/>
              </a:tblGrid>
              <a:tr h="44375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b="1" kern="1200" dirty="0" smtClean="0">
                          <a:solidFill>
                            <a:schemeClr val="lt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石門水庫集水區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437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站名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徐昇權重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5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霞雲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0.168</a:t>
                      </a:r>
                      <a:endParaRPr lang="zh-TW" altLang="en-US" sz="2000" kern="1200" dirty="0" smtClean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15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高義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0.090</a:t>
                      </a:r>
                      <a:endParaRPr lang="zh-TW" altLang="en-US" sz="2000" kern="1200" dirty="0" smtClean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15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玉峰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0.086</a:t>
                      </a:r>
                      <a:endParaRPr lang="zh-TW" altLang="en-US" sz="2000" kern="1200" dirty="0" smtClean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15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巴陵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0.079</a:t>
                      </a:r>
                      <a:endParaRPr lang="zh-TW" altLang="en-US" sz="2000" kern="1200" dirty="0" smtClean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15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池端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0.041</a:t>
                      </a:r>
                      <a:endParaRPr lang="zh-TW" altLang="en-US" sz="2000" kern="1200" dirty="0" smtClean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15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嘎拉賀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0.092</a:t>
                      </a:r>
                      <a:endParaRPr lang="zh-TW" altLang="en-US" sz="2000" kern="1200" dirty="0" smtClean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15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新白石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0.129</a:t>
                      </a:r>
                      <a:endParaRPr lang="zh-TW" altLang="en-US" sz="2000" kern="1200" dirty="0" smtClean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15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鎮西堡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0.137</a:t>
                      </a:r>
                      <a:endParaRPr lang="zh-TW" altLang="en-US" sz="2000" kern="1200" dirty="0" smtClean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15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西丘斯山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0.135</a:t>
                      </a:r>
                      <a:endParaRPr lang="zh-TW" altLang="en-US" sz="2000" kern="1200" dirty="0" smtClean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15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石門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0.043</a:t>
                      </a:r>
                      <a:endParaRPr lang="zh-TW" altLang="en-US" sz="2000" kern="1200" dirty="0" smtClean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47664" y="1628800"/>
          <a:ext cx="6144344" cy="354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172"/>
                <a:gridCol w="3072172"/>
              </a:tblGrid>
              <a:tr h="46539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kern="1200" dirty="0" smtClean="0">
                          <a:solidFill>
                            <a:schemeClr val="lt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翡翠</a:t>
                      </a:r>
                      <a:r>
                        <a:rPr lang="zh-TW" altLang="zh-TW" sz="2000" b="1" kern="1200" dirty="0" smtClean="0">
                          <a:solidFill>
                            <a:schemeClr val="lt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水庫集水區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6539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站名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徐昇權重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355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翡翠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0.067</a:t>
                      </a:r>
                      <a:endParaRPr lang="zh-TW" altLang="en-US" sz="2000" kern="1200" dirty="0" smtClean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355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坪林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0.211</a:t>
                      </a:r>
                      <a:endParaRPr lang="zh-TW" altLang="en-US" sz="2000" kern="1200" dirty="0" smtClean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355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十三股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0.102</a:t>
                      </a:r>
                      <a:endParaRPr lang="zh-TW" altLang="en-US" sz="2000" kern="1200" dirty="0" smtClean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355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九芎根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0.169</a:t>
                      </a:r>
                      <a:endParaRPr lang="zh-TW" altLang="en-US" sz="2000" kern="1200" dirty="0" smtClean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355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碧湖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0.220</a:t>
                      </a:r>
                      <a:endParaRPr lang="zh-TW" altLang="en-US" sz="2000" kern="1200" dirty="0" smtClean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355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太平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0.231</a:t>
                      </a:r>
                      <a:endParaRPr lang="zh-TW" altLang="en-US" sz="2000" kern="1200" dirty="0" smtClean="0">
                        <a:solidFill>
                          <a:schemeClr val="dk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31640" y="980732"/>
          <a:ext cx="6480720" cy="475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3240360"/>
              </a:tblGrid>
              <a:tr h="43204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kern="1200" dirty="0" smtClean="0">
                          <a:solidFill>
                            <a:schemeClr val="lt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曾文</a:t>
                      </a:r>
                      <a:r>
                        <a:rPr lang="zh-TW" altLang="zh-TW" sz="2000" b="1" kern="1200" dirty="0" smtClean="0">
                          <a:solidFill>
                            <a:schemeClr val="lt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水庫集水區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站名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徐昇權重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曾文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0.050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水山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0.108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樂野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0.129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里佳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0.184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表湖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0.134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馬頭山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0.178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龍美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0.101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三角南山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0.061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大棟山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標楷體" pitchFamily="65" charset="-120"/>
                          <a:ea typeface="標楷體" pitchFamily="65" charset="-120"/>
                        </a:rPr>
                        <a:t>0.055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u="sng" dirty="0" smtClean="0"/>
              <a:t>Input file</a:t>
            </a:r>
            <a:endParaRPr lang="zh-TW" altLang="en-US" b="1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Input.txt</a:t>
            </a:r>
            <a:endParaRPr lang="zh-TW" altLang="zh-TW" dirty="0" smtClean="0"/>
          </a:p>
          <a:p>
            <a:r>
              <a:rPr lang="en-US" altLang="zh-TW" dirty="0" smtClean="0"/>
              <a:t>Initial.txt</a:t>
            </a:r>
            <a:endParaRPr lang="zh-TW" altLang="zh-TW" dirty="0" smtClean="0"/>
          </a:p>
          <a:p>
            <a:r>
              <a:rPr lang="en-US" altLang="zh-TW" dirty="0" smtClean="0"/>
              <a:t>H.csv</a:t>
            </a:r>
            <a:endParaRPr lang="zh-TW" altLang="zh-TW" dirty="0" smtClean="0"/>
          </a:p>
          <a:p>
            <a:r>
              <a:rPr lang="en-US" altLang="zh-TW" dirty="0" smtClean="0"/>
              <a:t>C.csv</a:t>
            </a:r>
            <a:endParaRPr lang="zh-TW" altLang="zh-TW" dirty="0" smtClean="0"/>
          </a:p>
          <a:p>
            <a:r>
              <a:rPr lang="en-US" altLang="zh-TW" dirty="0" smtClean="0"/>
              <a:t>QOB.txt</a:t>
            </a:r>
            <a:endParaRPr lang="zh-TW" altLang="zh-TW" dirty="0" smtClean="0"/>
          </a:p>
          <a:p>
            <a:r>
              <a:rPr lang="en-US" altLang="zh-TW" dirty="0" smtClean="0"/>
              <a:t> -P.txt  -T.txt</a:t>
            </a:r>
            <a:endParaRPr lang="zh-TW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 t="674"/>
          <a:stretch>
            <a:fillRect/>
          </a:stretch>
        </p:blipFill>
        <p:spPr bwMode="auto">
          <a:xfrm>
            <a:off x="1475656" y="1556792"/>
            <a:ext cx="3559076" cy="303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smtClean="0"/>
              <a:t>Input.txt</a:t>
            </a:r>
            <a:endParaRPr lang="zh-TW" altLang="zh-TW" b="1" dirty="0" smtClean="0"/>
          </a:p>
        </p:txBody>
      </p:sp>
      <p:cxnSp>
        <p:nvCxnSpPr>
          <p:cNvPr id="8" name="直線單箭頭接點 7"/>
          <p:cNvCxnSpPr/>
          <p:nvPr/>
        </p:nvCxnSpPr>
        <p:spPr>
          <a:xfrm rot="10800000" flipV="1">
            <a:off x="2555776" y="2564904"/>
            <a:ext cx="1656184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355976" y="2060848"/>
            <a:ext cx="2459328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集水面積</a:t>
            </a:r>
            <a:r>
              <a:rPr lang="en-US" altLang="zh-TW" sz="28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(km</a:t>
            </a:r>
            <a:r>
              <a:rPr lang="en-US" altLang="zh-TW" sz="2800" baseline="300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2</a:t>
            </a:r>
            <a:r>
              <a:rPr lang="en-US" altLang="zh-TW" sz="28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28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979712" y="4581128"/>
            <a:ext cx="216024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5400000" flipH="1" flipV="1">
            <a:off x="2880606" y="5120394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3995936" y="4581128"/>
            <a:ext cx="504056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10800000">
            <a:off x="4427984" y="3812847"/>
            <a:ext cx="115212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468800" y="5373216"/>
            <a:ext cx="1008111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站名</a:t>
            </a:r>
            <a:endParaRPr lang="zh-TW" altLang="en-US" sz="28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885337" y="5698852"/>
            <a:ext cx="1008111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權重</a:t>
            </a:r>
            <a:endParaRPr lang="zh-TW" altLang="en-US" sz="28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72000" y="5380340"/>
            <a:ext cx="792088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CN2</a:t>
            </a:r>
            <a:endParaRPr lang="zh-TW" altLang="en-US" sz="28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24128" y="3596823"/>
            <a:ext cx="2736304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zh-TW" sz="24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分區狀況依台灣地區北中南東四區區分依續為</a:t>
            </a:r>
            <a:r>
              <a:rPr lang="en-US" altLang="zh-TW" sz="24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1 2 3 4 </a:t>
            </a:r>
            <a:endParaRPr lang="zh-TW" altLang="zh-TW" sz="24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smtClean="0"/>
              <a:t>Initial.txt</a:t>
            </a:r>
            <a:endParaRPr lang="zh-TW" altLang="zh-TW" b="1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772816"/>
            <a:ext cx="4203526" cy="275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直線單箭頭接點 18"/>
          <p:cNvCxnSpPr/>
          <p:nvPr/>
        </p:nvCxnSpPr>
        <p:spPr>
          <a:xfrm rot="10800000" flipV="1">
            <a:off x="3851920" y="2348880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0800000" flipV="1">
            <a:off x="4139952" y="2780928"/>
            <a:ext cx="1296144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10800000">
            <a:off x="4139952" y="3573016"/>
            <a:ext cx="13681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1907704" y="4077072"/>
            <a:ext cx="1152128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10800000">
            <a:off x="4355976" y="4509120"/>
            <a:ext cx="86409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148064" y="1700808"/>
            <a:ext cx="305724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zh-TW" sz="2800" dirty="0" smtClean="0">
                <a:latin typeface="標楷體" pitchFamily="65" charset="-120"/>
                <a:ea typeface="標楷體" pitchFamily="65" charset="-120"/>
              </a:rPr>
              <a:t>初始地下水出流量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508104" y="2564904"/>
            <a:ext cx="341632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zh-TW" sz="2800" dirty="0" smtClean="0">
                <a:latin typeface="標楷體" pitchFamily="65" charset="-120"/>
                <a:ea typeface="標楷體" pitchFamily="65" charset="-120"/>
              </a:rPr>
              <a:t>初始未飽和層含水量</a:t>
            </a:r>
            <a:endParaRPr lang="zh-TW" altLang="en-US" sz="28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580112" y="3356992"/>
            <a:ext cx="341632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zh-TW" sz="2800" dirty="0" smtClean="0">
                <a:latin typeface="標楷體" pitchFamily="65" charset="-120"/>
                <a:ea typeface="標楷體" pitchFamily="65" charset="-120"/>
              </a:rPr>
              <a:t>根層深度最大含水量</a:t>
            </a:r>
            <a:endParaRPr lang="zh-TW" altLang="en-US" sz="28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1520" y="4869160"/>
            <a:ext cx="305724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zh-TW" sz="2800" dirty="0" smtClean="0">
                <a:latin typeface="標楷體" pitchFamily="65" charset="-120"/>
                <a:ea typeface="標楷體" pitchFamily="65" charset="-120"/>
              </a:rPr>
              <a:t>初始飽和層含水量</a:t>
            </a:r>
            <a:endParaRPr lang="zh-TW" altLang="en-US" sz="28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292080" y="5066020"/>
            <a:ext cx="162095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zh-TW" sz="28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退水係數</a:t>
            </a:r>
            <a:endParaRPr lang="zh-TW" altLang="en-US" sz="2800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神韻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458</Words>
  <Application>Microsoft Office PowerPoint</Application>
  <PresentationFormat>如螢幕大小 (4:3)</PresentationFormat>
  <Paragraphs>147</Paragraphs>
  <Slides>14</Slides>
  <Notes>1</Notes>
  <HiddenSlides>1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Times New Roman</vt:lpstr>
      <vt:lpstr>Office 佈景主題</vt:lpstr>
      <vt:lpstr>封裝程式殼層物件</vt:lpstr>
      <vt:lpstr>方程式</vt:lpstr>
      <vt:lpstr>GWLF Teaching</vt:lpstr>
      <vt:lpstr>Preprocessing</vt:lpstr>
      <vt:lpstr>PowerPoint 簡報</vt:lpstr>
      <vt:lpstr>PowerPoint 簡報</vt:lpstr>
      <vt:lpstr>PowerPoint 簡報</vt:lpstr>
      <vt:lpstr>PowerPoint 簡報</vt:lpstr>
      <vt:lpstr>Input file</vt:lpstr>
      <vt:lpstr>Input.txt</vt:lpstr>
      <vt:lpstr>Initial.txt</vt:lpstr>
      <vt:lpstr>PowerPoint 簡報</vt:lpstr>
      <vt:lpstr>-P.txt  -T.txt</vt:lpstr>
      <vt:lpstr>Output file</vt:lpstr>
      <vt:lpstr>Modeling procedure</vt:lpstr>
      <vt:lpstr>Remarks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GWLF Teaching</dc:title>
  <dc:creator>ferdinand</dc:creator>
  <cp:lastModifiedBy>Husky</cp:lastModifiedBy>
  <cp:revision>52</cp:revision>
  <dcterms:created xsi:type="dcterms:W3CDTF">2010-11-17T01:46:26Z</dcterms:created>
  <dcterms:modified xsi:type="dcterms:W3CDTF">2013-11-20T02:12:22Z</dcterms:modified>
</cp:coreProperties>
</file>