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5143500" cy="91440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9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77"/>
  </p:normalViewPr>
  <p:slideViewPr>
    <p:cSldViewPr snapToGrid="0" snapToObjects="1">
      <p:cViewPr>
        <p:scale>
          <a:sx n="92" d="100"/>
          <a:sy n="92" d="100"/>
        </p:scale>
        <p:origin x="33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C33CF-026E-AB41-8F31-DC92B3711701}" type="datetimeFigureOut">
              <a:rPr kumimoji="1" lang="zh-TW" altLang="en-US" smtClean="0"/>
              <a:t>2023/1/14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A7F68-8F3B-C14A-A526-5A70925D3A6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5314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A7F68-8F3B-C14A-A526-5A70925D3A60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371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1496484"/>
            <a:ext cx="4371975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" y="4802717"/>
            <a:ext cx="3857625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0CD5-BB39-AC49-97B2-5EB4B284ACF3}" type="datetimeFigureOut">
              <a:rPr kumimoji="1" lang="zh-TW" altLang="en-US" smtClean="0"/>
              <a:t>2023/1/13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AE03-9E6C-064D-BE38-BEFF5A9C6FB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3875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0CD5-BB39-AC49-97B2-5EB4B284ACF3}" type="datetimeFigureOut">
              <a:rPr kumimoji="1" lang="zh-TW" altLang="en-US" smtClean="0"/>
              <a:t>2023/1/13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AE03-9E6C-064D-BE38-BEFF5A9C6FB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909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0818" y="486834"/>
            <a:ext cx="1109067" cy="774911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616" y="486834"/>
            <a:ext cx="3262908" cy="77491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0CD5-BB39-AC49-97B2-5EB4B284ACF3}" type="datetimeFigureOut">
              <a:rPr kumimoji="1" lang="zh-TW" altLang="en-US" smtClean="0"/>
              <a:t>2023/1/13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AE03-9E6C-064D-BE38-BEFF5A9C6FB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75081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0CD5-BB39-AC49-97B2-5EB4B284ACF3}" type="datetimeFigureOut">
              <a:rPr kumimoji="1" lang="zh-TW" altLang="en-US" smtClean="0"/>
              <a:t>2023/1/13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AE03-9E6C-064D-BE38-BEFF5A9C6FB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3011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37" y="2279653"/>
            <a:ext cx="4436269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37" y="6119286"/>
            <a:ext cx="4436269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0CD5-BB39-AC49-97B2-5EB4B284ACF3}" type="datetimeFigureOut">
              <a:rPr kumimoji="1" lang="zh-TW" altLang="en-US" smtClean="0"/>
              <a:t>2023/1/13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AE03-9E6C-064D-BE38-BEFF5A9C6FB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9482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615" y="2434167"/>
            <a:ext cx="2185988" cy="580178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897" y="2434167"/>
            <a:ext cx="2185988" cy="580178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0CD5-BB39-AC49-97B2-5EB4B284ACF3}" type="datetimeFigureOut">
              <a:rPr kumimoji="1" lang="zh-TW" altLang="en-US" smtClean="0"/>
              <a:t>2023/1/13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AE03-9E6C-064D-BE38-BEFF5A9C6FB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0213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486836"/>
            <a:ext cx="4436269" cy="17674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286" y="2241551"/>
            <a:ext cx="2175941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286" y="3340100"/>
            <a:ext cx="2175941" cy="491278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3897" y="2241551"/>
            <a:ext cx="2186657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3897" y="3340100"/>
            <a:ext cx="2186657" cy="491278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0CD5-BB39-AC49-97B2-5EB4B284ACF3}" type="datetimeFigureOut">
              <a:rPr kumimoji="1" lang="zh-TW" altLang="en-US" smtClean="0"/>
              <a:t>2023/1/13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AE03-9E6C-064D-BE38-BEFF5A9C6FB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054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0CD5-BB39-AC49-97B2-5EB4B284ACF3}" type="datetimeFigureOut">
              <a:rPr kumimoji="1" lang="zh-TW" altLang="en-US" smtClean="0"/>
              <a:t>2023/1/13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AE03-9E6C-064D-BE38-BEFF5A9C6FB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013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0CD5-BB39-AC49-97B2-5EB4B284ACF3}" type="datetimeFigureOut">
              <a:rPr kumimoji="1" lang="zh-TW" altLang="en-US" smtClean="0"/>
              <a:t>2023/1/13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AE03-9E6C-064D-BE38-BEFF5A9C6FB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074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57" y="1316569"/>
            <a:ext cx="2603897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0CD5-BB39-AC49-97B2-5EB4B284ACF3}" type="datetimeFigureOut">
              <a:rPr kumimoji="1" lang="zh-TW" altLang="en-US" smtClean="0"/>
              <a:t>2023/1/13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AE03-9E6C-064D-BE38-BEFF5A9C6FB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8555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6657" y="1316569"/>
            <a:ext cx="2603897" cy="6498167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0CD5-BB39-AC49-97B2-5EB4B284ACF3}" type="datetimeFigureOut">
              <a:rPr kumimoji="1" lang="zh-TW" altLang="en-US" smtClean="0"/>
              <a:t>2023/1/13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AE03-9E6C-064D-BE38-BEFF5A9C6FB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7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616" y="486836"/>
            <a:ext cx="4436269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616" y="2434167"/>
            <a:ext cx="4436269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615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80CD5-BB39-AC49-97B2-5EB4B284ACF3}" type="datetimeFigureOut">
              <a:rPr kumimoji="1" lang="zh-TW" altLang="en-US" smtClean="0"/>
              <a:t>2023/1/13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3785" y="8475136"/>
            <a:ext cx="173593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597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8AE03-9E6C-064D-BE38-BEFF5A9C6FB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420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群組 46">
            <a:extLst>
              <a:ext uri="{FF2B5EF4-FFF2-40B4-BE49-F238E27FC236}">
                <a16:creationId xmlns:a16="http://schemas.microsoft.com/office/drawing/2014/main" id="{EF4DB4D4-C204-46B1-5E63-29171A1093A8}"/>
              </a:ext>
            </a:extLst>
          </p:cNvPr>
          <p:cNvGrpSpPr/>
          <p:nvPr/>
        </p:nvGrpSpPr>
        <p:grpSpPr>
          <a:xfrm>
            <a:off x="68222" y="65654"/>
            <a:ext cx="4815961" cy="6250329"/>
            <a:chOff x="195902" y="654852"/>
            <a:chExt cx="4815961" cy="6250329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835AA5F5-0B14-9788-5F71-744135B17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5902" y="654852"/>
              <a:ext cx="3125165" cy="6250329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8DCEB3A-07F5-9810-CB28-EDF048852451}"/>
                </a:ext>
              </a:extLst>
            </p:cNvPr>
            <p:cNvSpPr txBox="1"/>
            <p:nvPr/>
          </p:nvSpPr>
          <p:spPr>
            <a:xfrm>
              <a:off x="3371670" y="3010822"/>
              <a:ext cx="1640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dirty="0">
                  <a:solidFill>
                    <a:srgbClr val="A39838"/>
                  </a:solidFill>
                  <a:latin typeface="Heiti TC Light" panose="02000000000000000000" pitchFamily="2" charset="-128"/>
                  <a:ea typeface="Heiti TC Light" panose="02000000000000000000" pitchFamily="2" charset="-128"/>
                </a:rPr>
                <a:t>屬性篩選</a:t>
              </a:r>
              <a:r>
                <a:rPr kumimoji="1" lang="en-US" altLang="zh-TW" dirty="0">
                  <a:solidFill>
                    <a:srgbClr val="A39838"/>
                  </a:solidFill>
                  <a:latin typeface="Heiti TC Light" panose="02000000000000000000" pitchFamily="2" charset="-128"/>
                  <a:ea typeface="Heiti TC Light" panose="02000000000000000000" pitchFamily="2" charset="-128"/>
                </a:rPr>
                <a:t>-</a:t>
              </a:r>
              <a:r>
                <a:rPr kumimoji="1" lang="zh-TW" altLang="en-US" dirty="0">
                  <a:solidFill>
                    <a:srgbClr val="A39838"/>
                  </a:solidFill>
                  <a:latin typeface="Heiti TC Light" panose="02000000000000000000" pitchFamily="2" charset="-128"/>
                  <a:ea typeface="Heiti TC Light" panose="02000000000000000000" pitchFamily="2" charset="-128"/>
                </a:rPr>
                <a:t>交集</a:t>
              </a:r>
              <a:endParaRPr kumimoji="1" lang="zh-TW" altLang="en-US" dirty="0">
                <a:solidFill>
                  <a:srgbClr val="A39838"/>
                </a:solidFill>
                <a:latin typeface="Heiti TC Light" panose="02000000000000000000" pitchFamily="2" charset="-128"/>
                <a:ea typeface="Heiti TC Light" panose="02000000000000000000" pitchFamily="2" charset="-128"/>
              </a:endParaRPr>
            </a:p>
          </p:txBody>
        </p:sp>
        <p:cxnSp>
          <p:nvCxnSpPr>
            <p:cNvPr id="10" name="直線箭頭接點 9">
              <a:extLst>
                <a:ext uri="{FF2B5EF4-FFF2-40B4-BE49-F238E27FC236}">
                  <a16:creationId xmlns:a16="http://schemas.microsoft.com/office/drawing/2014/main" id="{C6503362-BED3-E79D-F5F2-F6DBF7A3D301}"/>
                </a:ext>
              </a:extLst>
            </p:cNvPr>
            <p:cNvCxnSpPr>
              <a:cxnSpLocks/>
            </p:cNvCxnSpPr>
            <p:nvPr/>
          </p:nvCxnSpPr>
          <p:spPr>
            <a:xfrm>
              <a:off x="3201047" y="2836638"/>
              <a:ext cx="312248" cy="201933"/>
            </a:xfrm>
            <a:prstGeom prst="straightConnector1">
              <a:avLst/>
            </a:prstGeom>
            <a:noFill/>
            <a:ln w="38100">
              <a:solidFill>
                <a:srgbClr val="A39838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線箭頭接點 12">
              <a:extLst>
                <a:ext uri="{FF2B5EF4-FFF2-40B4-BE49-F238E27FC236}">
                  <a16:creationId xmlns:a16="http://schemas.microsoft.com/office/drawing/2014/main" id="{24421CD0-2CC1-2D72-3A37-80FE63AC5325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 flipV="1">
              <a:off x="2932958" y="1828794"/>
              <a:ext cx="580337" cy="35835"/>
            </a:xfrm>
            <a:prstGeom prst="straightConnector1">
              <a:avLst/>
            </a:prstGeom>
            <a:noFill/>
            <a:ln w="38100">
              <a:solidFill>
                <a:srgbClr val="A39838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CCB4184-3D01-6543-8BE1-B7699D0B93F5}"/>
                </a:ext>
              </a:extLst>
            </p:cNvPr>
            <p:cNvSpPr txBox="1"/>
            <p:nvPr/>
          </p:nvSpPr>
          <p:spPr>
            <a:xfrm>
              <a:off x="3513295" y="743881"/>
              <a:ext cx="1372492" cy="21698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dirty="0">
                  <a:solidFill>
                    <a:srgbClr val="A39838"/>
                  </a:solidFill>
                  <a:latin typeface="Heiti TC Light" panose="02000000000000000000" pitchFamily="2" charset="-128"/>
                  <a:ea typeface="Heiti TC Light" panose="02000000000000000000" pitchFamily="2" charset="-128"/>
                </a:rPr>
                <a:t>關鍵字搜尋</a:t>
              </a:r>
              <a:endParaRPr kumimoji="1" lang="en-US" altLang="zh-TW" dirty="0">
                <a:solidFill>
                  <a:srgbClr val="A39838"/>
                </a:solidFill>
                <a:latin typeface="Heiti TC Light" panose="02000000000000000000" pitchFamily="2" charset="-128"/>
                <a:ea typeface="Heiti TC Light" panose="02000000000000000000" pitchFamily="2" charset="-12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sz="1400" dirty="0">
                  <a:solidFill>
                    <a:srgbClr val="A39838"/>
                  </a:solidFill>
                  <a:latin typeface="Heiti TC Light" panose="02000000000000000000" pitchFamily="2" charset="-128"/>
                  <a:ea typeface="Heiti TC Light" panose="02000000000000000000" pitchFamily="2" charset="-128"/>
                </a:rPr>
                <a:t>帕底亞編號</a:t>
              </a:r>
              <a:endParaRPr kumimoji="1" lang="en-US" altLang="zh-TW" sz="1400" dirty="0">
                <a:solidFill>
                  <a:srgbClr val="A39838"/>
                </a:solidFill>
                <a:latin typeface="Heiti TC Light" panose="02000000000000000000" pitchFamily="2" charset="-128"/>
                <a:ea typeface="Heiti TC Light" panose="02000000000000000000" pitchFamily="2" charset="-12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sz="1400" dirty="0">
                  <a:solidFill>
                    <a:srgbClr val="A39838"/>
                  </a:solidFill>
                  <a:latin typeface="Heiti TC Light" panose="02000000000000000000" pitchFamily="2" charset="-128"/>
                  <a:ea typeface="Heiti TC Light" panose="02000000000000000000" pitchFamily="2" charset="-128"/>
                </a:rPr>
                <a:t>中日英名稱</a:t>
              </a:r>
              <a:endParaRPr kumimoji="1" lang="en-US" altLang="zh-TW" sz="1400" dirty="0">
                <a:solidFill>
                  <a:srgbClr val="A39838"/>
                </a:solidFill>
                <a:latin typeface="Heiti TC Light" panose="02000000000000000000" pitchFamily="2" charset="-128"/>
                <a:ea typeface="Heiti TC Light" panose="02000000000000000000" pitchFamily="2" charset="-12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sz="1400" dirty="0">
                  <a:solidFill>
                    <a:srgbClr val="A39838"/>
                  </a:solidFill>
                  <a:latin typeface="Heiti TC Light" panose="02000000000000000000" pitchFamily="2" charset="-128"/>
                  <a:ea typeface="Heiti TC Light" panose="02000000000000000000" pitchFamily="2" charset="-128"/>
                </a:rPr>
                <a:t>特性</a:t>
              </a:r>
              <a:r>
                <a:rPr kumimoji="1" lang="en-US" altLang="zh-TW" sz="1400" dirty="0">
                  <a:solidFill>
                    <a:srgbClr val="A39838"/>
                  </a:solidFill>
                  <a:latin typeface="Heiti TC Light" panose="02000000000000000000" pitchFamily="2" charset="-128"/>
                  <a:ea typeface="Heiti TC Light" panose="02000000000000000000" pitchFamily="2" charset="-128"/>
                </a:rPr>
                <a:t>/</a:t>
              </a:r>
              <a:r>
                <a:rPr kumimoji="1" lang="zh-TW" altLang="en-US" sz="1400" dirty="0">
                  <a:solidFill>
                    <a:srgbClr val="A39838"/>
                  </a:solidFill>
                  <a:latin typeface="Heiti TC Light" panose="02000000000000000000" pitchFamily="2" charset="-128"/>
                  <a:ea typeface="Heiti TC Light" panose="02000000000000000000" pitchFamily="2" charset="-128"/>
                </a:rPr>
                <a:t>夢特</a:t>
              </a:r>
              <a:endParaRPr kumimoji="1" lang="en-US" altLang="zh-TW" sz="1400" dirty="0">
                <a:solidFill>
                  <a:srgbClr val="A39838"/>
                </a:solidFill>
                <a:latin typeface="Heiti TC Light" panose="02000000000000000000" pitchFamily="2" charset="-128"/>
                <a:ea typeface="Heiti TC Light" panose="02000000000000000000" pitchFamily="2" charset="-12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sz="1400" dirty="0">
                  <a:solidFill>
                    <a:srgbClr val="A39838"/>
                  </a:solidFill>
                  <a:latin typeface="Heiti TC Light" panose="02000000000000000000" pitchFamily="2" charset="-128"/>
                  <a:ea typeface="Heiti TC Light" panose="02000000000000000000" pitchFamily="2" charset="-128"/>
                </a:rPr>
                <a:t>朱</a:t>
              </a:r>
              <a:r>
                <a:rPr kumimoji="1" lang="en-US" altLang="zh-TW" sz="1400" dirty="0">
                  <a:solidFill>
                    <a:srgbClr val="A39838"/>
                  </a:solidFill>
                  <a:latin typeface="Heiti TC Light" panose="02000000000000000000" pitchFamily="2" charset="-128"/>
                  <a:ea typeface="Heiti TC Light" panose="02000000000000000000" pitchFamily="2" charset="-128"/>
                </a:rPr>
                <a:t>/</a:t>
              </a:r>
              <a:r>
                <a:rPr kumimoji="1" lang="zh-TW" altLang="en-US" sz="1400" dirty="0">
                  <a:solidFill>
                    <a:srgbClr val="A39838"/>
                  </a:solidFill>
                  <a:latin typeface="Heiti TC Light" panose="02000000000000000000" pitchFamily="2" charset="-128"/>
                  <a:ea typeface="Heiti TC Light" panose="02000000000000000000" pitchFamily="2" charset="-128"/>
                </a:rPr>
                <a:t>紫</a:t>
              </a:r>
              <a:endParaRPr kumimoji="1" lang="en-US" altLang="zh-TW" sz="1400" dirty="0">
                <a:solidFill>
                  <a:srgbClr val="A39838"/>
                </a:solidFill>
                <a:latin typeface="Heiti TC Light" panose="02000000000000000000" pitchFamily="2" charset="-128"/>
                <a:ea typeface="Heiti TC Light" panose="02000000000000000000" pitchFamily="2" charset="-12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sz="1400" dirty="0">
                  <a:solidFill>
                    <a:srgbClr val="A39838"/>
                  </a:solidFill>
                  <a:latin typeface="Heiti TC Light" panose="02000000000000000000" pitchFamily="2" charset="-128"/>
                  <a:ea typeface="Heiti TC Light" panose="02000000000000000000" pitchFamily="2" charset="-128"/>
                </a:rPr>
                <a:t>六星</a:t>
              </a:r>
              <a:r>
                <a:rPr kumimoji="1" lang="en-US" altLang="zh-TW" sz="1400" dirty="0">
                  <a:solidFill>
                    <a:srgbClr val="A39838"/>
                  </a:solidFill>
                  <a:latin typeface="Heiti TC Light" panose="02000000000000000000" pitchFamily="2" charset="-128"/>
                  <a:ea typeface="Heiti TC Light" panose="02000000000000000000" pitchFamily="2" charset="-128"/>
                </a:rPr>
                <a:t>/6</a:t>
              </a:r>
              <a:r>
                <a:rPr kumimoji="1" lang="zh-TW" altLang="en-US" sz="1400" dirty="0">
                  <a:solidFill>
                    <a:srgbClr val="A39838"/>
                  </a:solidFill>
                  <a:latin typeface="Heiti TC Light" panose="02000000000000000000" pitchFamily="2" charset="-128"/>
                  <a:ea typeface="Heiti TC Light" panose="02000000000000000000" pitchFamily="2" charset="-128"/>
                </a:rPr>
                <a:t>星</a:t>
              </a:r>
              <a:endParaRPr kumimoji="1" lang="en-US" altLang="zh-TW" sz="1400" dirty="0">
                <a:solidFill>
                  <a:srgbClr val="A39838"/>
                </a:solidFill>
                <a:latin typeface="Heiti TC Light" panose="02000000000000000000" pitchFamily="2" charset="-128"/>
                <a:ea typeface="Heiti TC Light" panose="02000000000000000000" pitchFamily="2" charset="-12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sz="1400" dirty="0">
                  <a:solidFill>
                    <a:srgbClr val="A39838"/>
                  </a:solidFill>
                  <a:latin typeface="Heiti TC Light" panose="02000000000000000000" pitchFamily="2" charset="-128"/>
                  <a:ea typeface="Heiti TC Light" panose="02000000000000000000" pitchFamily="2" charset="-128"/>
                </a:rPr>
                <a:t>努力值</a:t>
              </a:r>
              <a:r>
                <a:rPr kumimoji="1" lang="en-US" altLang="zh-TW" sz="1400" dirty="0">
                  <a:solidFill>
                    <a:srgbClr val="A39838"/>
                  </a:solidFill>
                  <a:ea typeface="Heiti TC Light" panose="02000000000000000000" pitchFamily="2" charset="-128"/>
                </a:rPr>
                <a:t>&gt;0</a:t>
              </a:r>
              <a:r>
                <a:rPr kumimoji="1" lang="zh-TW" altLang="en-US" sz="1400" dirty="0">
                  <a:solidFill>
                    <a:srgbClr val="A39838"/>
                  </a:solidFill>
                  <a:ea typeface="Heiti TC Light" panose="02000000000000000000" pitchFamily="2" charset="-128"/>
                </a:rPr>
                <a:t>的</a:t>
              </a:r>
            </a:p>
            <a:p>
              <a:r>
                <a:rPr kumimoji="1" lang="en-US" altLang="zh-TW" sz="1100" dirty="0">
                  <a:solidFill>
                    <a:srgbClr val="A39838"/>
                  </a:solidFill>
                  <a:latin typeface="Heiti TC Light" panose="02000000000000000000" pitchFamily="2" charset="-128"/>
                  <a:ea typeface="Heiti TC Light" panose="02000000000000000000" pitchFamily="2" charset="-128"/>
                </a:rPr>
                <a:t>        </a:t>
              </a:r>
              <a:r>
                <a:rPr kumimoji="1" lang="en-US" altLang="zh-TW" sz="1100" dirty="0" err="1">
                  <a:solidFill>
                    <a:srgbClr val="A39838"/>
                  </a:solidFill>
                  <a:latin typeface="Heiti TC Light" panose="02000000000000000000" pitchFamily="2" charset="-128"/>
                  <a:ea typeface="Heiti TC Light" panose="02000000000000000000" pitchFamily="2" charset="-128"/>
                </a:rPr>
                <a:t>Atk</a:t>
              </a:r>
              <a:r>
                <a:rPr kumimoji="1" lang="en-US" altLang="zh-TW" sz="1100" dirty="0">
                  <a:solidFill>
                    <a:srgbClr val="A39838"/>
                  </a:solidFill>
                  <a:latin typeface="Heiti TC Light" panose="02000000000000000000" pitchFamily="2" charset="-128"/>
                  <a:ea typeface="Heiti TC Light" panose="02000000000000000000" pitchFamily="2" charset="-128"/>
                </a:rPr>
                <a:t>, Def</a:t>
              </a:r>
            </a:p>
            <a:p>
              <a:r>
                <a:rPr kumimoji="1" lang="en-US" altLang="zh-TW" sz="1100" dirty="0">
                  <a:solidFill>
                    <a:srgbClr val="A39838"/>
                  </a:solidFill>
                  <a:latin typeface="Heiti TC Light" panose="02000000000000000000" pitchFamily="2" charset="-128"/>
                  <a:ea typeface="Heiti TC Light" panose="02000000000000000000" pitchFamily="2" charset="-128"/>
                </a:rPr>
                <a:t>        </a:t>
              </a:r>
              <a:r>
                <a:rPr kumimoji="1" lang="en-US" altLang="zh-TW" sz="1100" dirty="0" err="1">
                  <a:solidFill>
                    <a:srgbClr val="A39838"/>
                  </a:solidFill>
                  <a:latin typeface="Heiti TC Light" panose="02000000000000000000" pitchFamily="2" charset="-128"/>
                  <a:ea typeface="Heiti TC Light" panose="02000000000000000000" pitchFamily="2" charset="-128"/>
                </a:rPr>
                <a:t>SpAtk</a:t>
              </a:r>
              <a:r>
                <a:rPr kumimoji="1" lang="en-US" altLang="zh-TW" sz="1100" dirty="0">
                  <a:solidFill>
                    <a:srgbClr val="A39838"/>
                  </a:solidFill>
                  <a:latin typeface="Heiti TC Light" panose="02000000000000000000" pitchFamily="2" charset="-128"/>
                  <a:ea typeface="Heiti TC Light" panose="02000000000000000000" pitchFamily="2" charset="-128"/>
                </a:rPr>
                <a:t>, </a:t>
              </a:r>
              <a:r>
                <a:rPr kumimoji="1" lang="en-US" altLang="zh-TW" sz="1100" dirty="0" err="1">
                  <a:solidFill>
                    <a:srgbClr val="A39838"/>
                  </a:solidFill>
                  <a:latin typeface="Heiti TC Light" panose="02000000000000000000" pitchFamily="2" charset="-128"/>
                  <a:ea typeface="Heiti TC Light" panose="02000000000000000000" pitchFamily="2" charset="-128"/>
                </a:rPr>
                <a:t>SpDef</a:t>
              </a:r>
              <a:endParaRPr kumimoji="1" lang="en-US" altLang="zh-TW" sz="1100" dirty="0">
                <a:solidFill>
                  <a:srgbClr val="A39838"/>
                </a:solidFill>
                <a:latin typeface="Heiti TC Light" panose="02000000000000000000" pitchFamily="2" charset="-128"/>
                <a:ea typeface="Heiti TC Light" panose="02000000000000000000" pitchFamily="2" charset="-128"/>
              </a:endParaRPr>
            </a:p>
            <a:p>
              <a:r>
                <a:rPr kumimoji="1" lang="en-US" altLang="zh-TW" sz="1100" dirty="0">
                  <a:solidFill>
                    <a:srgbClr val="A39838"/>
                  </a:solidFill>
                  <a:latin typeface="Heiti TC Light" panose="02000000000000000000" pitchFamily="2" charset="-128"/>
                  <a:ea typeface="Heiti TC Light" panose="02000000000000000000" pitchFamily="2" charset="-128"/>
                </a:rPr>
                <a:t>        Hp, </a:t>
              </a:r>
              <a:r>
                <a:rPr kumimoji="1" lang="en-US" altLang="zh-TW" sz="1100" dirty="0" err="1">
                  <a:solidFill>
                    <a:srgbClr val="A39838"/>
                  </a:solidFill>
                  <a:latin typeface="Heiti TC Light" panose="02000000000000000000" pitchFamily="2" charset="-128"/>
                  <a:ea typeface="Heiti TC Light" panose="02000000000000000000" pitchFamily="2" charset="-128"/>
                </a:rPr>
                <a:t>Spd</a:t>
              </a:r>
              <a:endParaRPr kumimoji="1" lang="zh-TW" altLang="en-US" sz="1100" dirty="0">
                <a:solidFill>
                  <a:srgbClr val="A39838"/>
                </a:solidFill>
                <a:latin typeface="Heiti TC Light" panose="02000000000000000000" pitchFamily="2" charset="-128"/>
                <a:ea typeface="Heiti TC Light" panose="02000000000000000000" pitchFamily="2" charset="-128"/>
              </a:endParaRPr>
            </a:p>
          </p:txBody>
        </p:sp>
      </p:grpSp>
      <p:pic>
        <p:nvPicPr>
          <p:cNvPr id="48" name="圖片 47">
            <a:extLst>
              <a:ext uri="{FF2B5EF4-FFF2-40B4-BE49-F238E27FC236}">
                <a16:creationId xmlns:a16="http://schemas.microsoft.com/office/drawing/2014/main" id="{8030BFB7-9BC4-E15E-659B-93528C012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808" y="2816854"/>
            <a:ext cx="1736818" cy="3473636"/>
          </a:xfrm>
          <a:prstGeom prst="rect">
            <a:avLst/>
          </a:prstGeom>
        </p:spPr>
      </p:pic>
      <p:grpSp>
        <p:nvGrpSpPr>
          <p:cNvPr id="49" name="群組 48">
            <a:extLst>
              <a:ext uri="{FF2B5EF4-FFF2-40B4-BE49-F238E27FC236}">
                <a16:creationId xmlns:a16="http://schemas.microsoft.com/office/drawing/2014/main" id="{76E46EC1-8B95-C505-BB32-85A66D2FD939}"/>
              </a:ext>
            </a:extLst>
          </p:cNvPr>
          <p:cNvGrpSpPr/>
          <p:nvPr/>
        </p:nvGrpSpPr>
        <p:grpSpPr>
          <a:xfrm>
            <a:off x="109504" y="5758844"/>
            <a:ext cx="4774679" cy="3098800"/>
            <a:chOff x="125830" y="5172561"/>
            <a:chExt cx="4774679" cy="3098800"/>
          </a:xfrm>
        </p:grpSpPr>
        <p:pic>
          <p:nvPicPr>
            <p:cNvPr id="50" name="圖片 49">
              <a:extLst>
                <a:ext uri="{FF2B5EF4-FFF2-40B4-BE49-F238E27FC236}">
                  <a16:creationId xmlns:a16="http://schemas.microsoft.com/office/drawing/2014/main" id="{E4833023-991A-B4FC-DAAD-BE78A2BAB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46200" y="5172561"/>
              <a:ext cx="2451100" cy="30988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cxnSp>
          <p:nvCxnSpPr>
            <p:cNvPr id="51" name="直線箭頭接點 50">
              <a:extLst>
                <a:ext uri="{FF2B5EF4-FFF2-40B4-BE49-F238E27FC236}">
                  <a16:creationId xmlns:a16="http://schemas.microsoft.com/office/drawing/2014/main" id="{E158D473-ED62-C0D3-C2E5-64987FED53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9239" y="6989756"/>
              <a:ext cx="528616" cy="124413"/>
            </a:xfrm>
            <a:prstGeom prst="straightConnector1">
              <a:avLst/>
            </a:prstGeom>
            <a:noFill/>
            <a:ln w="38100">
              <a:solidFill>
                <a:srgbClr val="A39838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45DC55FA-9252-2E86-0E39-015C6D94059C}"/>
                </a:ext>
              </a:extLst>
            </p:cNvPr>
            <p:cNvSpPr txBox="1"/>
            <p:nvPr/>
          </p:nvSpPr>
          <p:spPr>
            <a:xfrm>
              <a:off x="125830" y="6989754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1400" dirty="0">
                  <a:solidFill>
                    <a:srgbClr val="A39838"/>
                  </a:solidFill>
                  <a:latin typeface="Heiti TC Light" panose="02000000000000000000" pitchFamily="2" charset="-128"/>
                  <a:ea typeface="Heiti TC Light" panose="02000000000000000000" pitchFamily="2" charset="-128"/>
                </a:rPr>
                <a:t>形態差異</a:t>
              </a:r>
            </a:p>
          </p:txBody>
        </p:sp>
        <p:cxnSp>
          <p:nvCxnSpPr>
            <p:cNvPr id="53" name="直線箭頭接點 52">
              <a:extLst>
                <a:ext uri="{FF2B5EF4-FFF2-40B4-BE49-F238E27FC236}">
                  <a16:creationId xmlns:a16="http://schemas.microsoft.com/office/drawing/2014/main" id="{A1665A31-A022-C847-9B92-4B2FFB42C3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9259" y="7297531"/>
              <a:ext cx="778596" cy="205357"/>
            </a:xfrm>
            <a:prstGeom prst="straightConnector1">
              <a:avLst/>
            </a:prstGeom>
            <a:noFill/>
            <a:ln w="38100">
              <a:solidFill>
                <a:srgbClr val="A39838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F8BBEA25-9585-4126-18E5-ECFAABF4253A}"/>
                </a:ext>
              </a:extLst>
            </p:cNvPr>
            <p:cNvSpPr txBox="1"/>
            <p:nvPr/>
          </p:nvSpPr>
          <p:spPr>
            <a:xfrm>
              <a:off x="125830" y="7382104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1400" dirty="0">
                  <a:solidFill>
                    <a:srgbClr val="A39838"/>
                  </a:solidFill>
                  <a:latin typeface="Heiti TC Light" panose="02000000000000000000" pitchFamily="2" charset="-128"/>
                  <a:ea typeface="Heiti TC Light" panose="02000000000000000000" pitchFamily="2" charset="-128"/>
                </a:rPr>
                <a:t>屬性</a:t>
              </a:r>
            </a:p>
          </p:txBody>
        </p:sp>
        <p:cxnSp>
          <p:nvCxnSpPr>
            <p:cNvPr id="55" name="直線箭頭接點 54">
              <a:extLst>
                <a:ext uri="{FF2B5EF4-FFF2-40B4-BE49-F238E27FC236}">
                  <a16:creationId xmlns:a16="http://schemas.microsoft.com/office/drawing/2014/main" id="{5100B030-406D-38F0-7519-59460AD77A6A}"/>
                </a:ext>
              </a:extLst>
            </p:cNvPr>
            <p:cNvCxnSpPr>
              <a:cxnSpLocks/>
              <a:endCxn id="56" idx="3"/>
            </p:cNvCxnSpPr>
            <p:nvPr/>
          </p:nvCxnSpPr>
          <p:spPr>
            <a:xfrm flipH="1">
              <a:off x="1028641" y="8003147"/>
              <a:ext cx="454951" cy="6607"/>
            </a:xfrm>
            <a:prstGeom prst="straightConnector1">
              <a:avLst/>
            </a:prstGeom>
            <a:noFill/>
            <a:ln w="38100">
              <a:solidFill>
                <a:srgbClr val="A39838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32A38C15-ADE4-237B-0658-FD4D0D25D155}"/>
                </a:ext>
              </a:extLst>
            </p:cNvPr>
            <p:cNvSpPr txBox="1"/>
            <p:nvPr/>
          </p:nvSpPr>
          <p:spPr>
            <a:xfrm>
              <a:off x="125830" y="7855865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1400" dirty="0">
                  <a:solidFill>
                    <a:srgbClr val="A39838"/>
                  </a:solidFill>
                  <a:latin typeface="Heiti TC Light" panose="02000000000000000000" pitchFamily="2" charset="-128"/>
                  <a:ea typeface="Heiti TC Light" panose="02000000000000000000" pitchFamily="2" charset="-128"/>
                </a:rPr>
                <a:t>版本限定</a:t>
              </a:r>
            </a:p>
          </p:txBody>
        </p:sp>
        <p:cxnSp>
          <p:nvCxnSpPr>
            <p:cNvPr id="57" name="直線箭頭接點 56">
              <a:extLst>
                <a:ext uri="{FF2B5EF4-FFF2-40B4-BE49-F238E27FC236}">
                  <a16:creationId xmlns:a16="http://schemas.microsoft.com/office/drawing/2014/main" id="{F7CAD02C-8AED-06A0-7440-3009DB8FEB8F}"/>
                </a:ext>
              </a:extLst>
            </p:cNvPr>
            <p:cNvCxnSpPr>
              <a:cxnSpLocks/>
            </p:cNvCxnSpPr>
            <p:nvPr/>
          </p:nvCxnSpPr>
          <p:spPr>
            <a:xfrm>
              <a:off x="3583638" y="6939385"/>
              <a:ext cx="414060" cy="0"/>
            </a:xfrm>
            <a:prstGeom prst="straightConnector1">
              <a:avLst/>
            </a:prstGeom>
            <a:noFill/>
            <a:ln w="38100">
              <a:solidFill>
                <a:srgbClr val="A39838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0F2F2DE3-2645-3DAD-A579-66FBD2470C5E}"/>
                </a:ext>
              </a:extLst>
            </p:cNvPr>
            <p:cNvSpPr txBox="1"/>
            <p:nvPr/>
          </p:nvSpPr>
          <p:spPr>
            <a:xfrm>
              <a:off x="3997698" y="6785496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zh-TW" altLang="en-US" sz="1400" dirty="0">
                  <a:solidFill>
                    <a:srgbClr val="A39838"/>
                  </a:solidFill>
                  <a:latin typeface="Heiti TC Light" panose="02000000000000000000" pitchFamily="2" charset="-128"/>
                  <a:ea typeface="Heiti TC Light" panose="02000000000000000000" pitchFamily="2" charset="-128"/>
                </a:rPr>
                <a:t>一般特性</a:t>
              </a: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17030A59-AA71-73D9-FE78-72F0DEC1878C}"/>
                </a:ext>
              </a:extLst>
            </p:cNvPr>
            <p:cNvSpPr txBox="1"/>
            <p:nvPr/>
          </p:nvSpPr>
          <p:spPr>
            <a:xfrm>
              <a:off x="3997698" y="7297596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zh-TW" altLang="en-US" sz="1400" dirty="0">
                  <a:solidFill>
                    <a:srgbClr val="A39838"/>
                  </a:solidFill>
                  <a:latin typeface="Heiti TC Light" panose="02000000000000000000" pitchFamily="2" charset="-128"/>
                  <a:ea typeface="Heiti TC Light" panose="02000000000000000000" pitchFamily="2" charset="-128"/>
                </a:rPr>
                <a:t>隱藏特性</a:t>
              </a:r>
            </a:p>
          </p:txBody>
        </p:sp>
        <p:cxnSp>
          <p:nvCxnSpPr>
            <p:cNvPr id="60" name="直線箭頭接點 59">
              <a:extLst>
                <a:ext uri="{FF2B5EF4-FFF2-40B4-BE49-F238E27FC236}">
                  <a16:creationId xmlns:a16="http://schemas.microsoft.com/office/drawing/2014/main" id="{E8523DED-8B94-11BD-D3F7-C9BA1F58FFF7}"/>
                </a:ext>
              </a:extLst>
            </p:cNvPr>
            <p:cNvCxnSpPr>
              <a:cxnSpLocks/>
            </p:cNvCxnSpPr>
            <p:nvPr/>
          </p:nvCxnSpPr>
          <p:spPr>
            <a:xfrm>
              <a:off x="3583638" y="7478832"/>
              <a:ext cx="414060" cy="0"/>
            </a:xfrm>
            <a:prstGeom prst="straightConnector1">
              <a:avLst/>
            </a:prstGeom>
            <a:noFill/>
            <a:ln w="38100">
              <a:solidFill>
                <a:srgbClr val="A39838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49503130-139F-F128-9ED3-3C4378DBA385}"/>
                </a:ext>
              </a:extLst>
            </p:cNvPr>
            <p:cNvSpPr txBox="1"/>
            <p:nvPr/>
          </p:nvSpPr>
          <p:spPr>
            <a:xfrm>
              <a:off x="3997698" y="6989402"/>
              <a:ext cx="84830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TW" sz="900" dirty="0">
                  <a:solidFill>
                    <a:srgbClr val="A39838"/>
                  </a:solidFill>
                  <a:latin typeface="Heiti TC Light" panose="02000000000000000000" pitchFamily="2" charset="-128"/>
                  <a:ea typeface="Heiti TC Light" panose="02000000000000000000" pitchFamily="2" charset="-128"/>
                </a:rPr>
                <a:t>(</a:t>
              </a:r>
              <a:r>
                <a:rPr kumimoji="1" lang="zh-TW" altLang="en-US" sz="900" dirty="0">
                  <a:solidFill>
                    <a:srgbClr val="A39838"/>
                  </a:solidFill>
                  <a:latin typeface="Heiti TC Light" panose="02000000000000000000" pitchFamily="2" charset="-128"/>
                  <a:ea typeface="Heiti TC Light" panose="02000000000000000000" pitchFamily="2" charset="-128"/>
                </a:rPr>
                <a:t>電腦版顯示</a:t>
              </a:r>
              <a:r>
                <a:rPr kumimoji="1" lang="en-US" altLang="zh-TW" sz="900" dirty="0">
                  <a:solidFill>
                    <a:srgbClr val="A39838"/>
                  </a:solidFill>
                  <a:latin typeface="Heiti TC Light" panose="02000000000000000000" pitchFamily="2" charset="-128"/>
                  <a:ea typeface="Heiti TC Light" panose="02000000000000000000" pitchFamily="2" charset="-128"/>
                </a:rPr>
                <a:t>)</a:t>
              </a:r>
              <a:endParaRPr kumimoji="1" lang="zh-TW" altLang="en-US" sz="900" dirty="0">
                <a:solidFill>
                  <a:srgbClr val="A39838"/>
                </a:solidFill>
                <a:latin typeface="Heiti TC Light" panose="02000000000000000000" pitchFamily="2" charset="-128"/>
                <a:ea typeface="Heiti TC Light" panose="02000000000000000000" pitchFamily="2" charset="-128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51DBA37B-7ACC-D317-C3A3-2511FC611B62}"/>
                </a:ext>
              </a:extLst>
            </p:cNvPr>
            <p:cNvSpPr txBox="1"/>
            <p:nvPr/>
          </p:nvSpPr>
          <p:spPr>
            <a:xfrm>
              <a:off x="3997698" y="7544653"/>
              <a:ext cx="84830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TW" sz="900" dirty="0">
                  <a:solidFill>
                    <a:srgbClr val="A39838"/>
                  </a:solidFill>
                  <a:latin typeface="Heiti TC Light" panose="02000000000000000000" pitchFamily="2" charset="-128"/>
                  <a:ea typeface="Heiti TC Light" panose="02000000000000000000" pitchFamily="2" charset="-128"/>
                </a:rPr>
                <a:t>(</a:t>
              </a:r>
              <a:r>
                <a:rPr kumimoji="1" lang="zh-TW" altLang="en-US" sz="900" dirty="0">
                  <a:solidFill>
                    <a:srgbClr val="A39838"/>
                  </a:solidFill>
                  <a:latin typeface="Heiti TC Light" panose="02000000000000000000" pitchFamily="2" charset="-128"/>
                  <a:ea typeface="Heiti TC Light" panose="02000000000000000000" pitchFamily="2" charset="-128"/>
                </a:rPr>
                <a:t>電腦版顯示</a:t>
              </a:r>
              <a:r>
                <a:rPr kumimoji="1" lang="en-US" altLang="zh-TW" sz="900" dirty="0">
                  <a:solidFill>
                    <a:srgbClr val="A39838"/>
                  </a:solidFill>
                  <a:latin typeface="Heiti TC Light" panose="02000000000000000000" pitchFamily="2" charset="-128"/>
                  <a:ea typeface="Heiti TC Light" panose="02000000000000000000" pitchFamily="2" charset="-128"/>
                </a:rPr>
                <a:t>)</a:t>
              </a:r>
              <a:endParaRPr kumimoji="1" lang="zh-TW" altLang="en-US" sz="900" dirty="0">
                <a:solidFill>
                  <a:srgbClr val="A39838"/>
                </a:solidFill>
                <a:latin typeface="Heiti TC Light" panose="02000000000000000000" pitchFamily="2" charset="-128"/>
                <a:ea typeface="Heiti TC Light" panose="02000000000000000000" pitchFamily="2" charset="-128"/>
              </a:endParaRPr>
            </a:p>
          </p:txBody>
        </p:sp>
      </p:grpSp>
      <p:sp>
        <p:nvSpPr>
          <p:cNvPr id="63" name="圓角矩形 62">
            <a:extLst>
              <a:ext uri="{FF2B5EF4-FFF2-40B4-BE49-F238E27FC236}">
                <a16:creationId xmlns:a16="http://schemas.microsoft.com/office/drawing/2014/main" id="{7B130199-A019-899F-BFEE-E6D9B7348065}"/>
              </a:ext>
            </a:extLst>
          </p:cNvPr>
          <p:cNvSpPr/>
          <p:nvPr/>
        </p:nvSpPr>
        <p:spPr>
          <a:xfrm>
            <a:off x="-4314947" y="2193657"/>
            <a:ext cx="2905245" cy="10648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19976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 2013 - 2022">
  <a:themeElements>
    <a:clrScheme name="Office 佈景主題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1395</TotalTime>
  <Words>63</Words>
  <Application>Microsoft Macintosh PowerPoint</Application>
  <PresentationFormat>如螢幕大小 (16:9)</PresentationFormat>
  <Paragraphs>19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Heiti TC Light</vt:lpstr>
      <vt:lpstr>Arial</vt:lpstr>
      <vt:lpstr>Calibri</vt:lpstr>
      <vt:lpstr>Calibri Light</vt:lpstr>
      <vt:lpstr>Office 佈景主題 2013 - 2022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Shihchi Hsu</dc:creator>
  <cp:lastModifiedBy>Shihchi Hsu</cp:lastModifiedBy>
  <cp:revision>1</cp:revision>
  <dcterms:created xsi:type="dcterms:W3CDTF">2023-01-13T15:15:20Z</dcterms:created>
  <dcterms:modified xsi:type="dcterms:W3CDTF">2023-01-14T14:31:13Z</dcterms:modified>
</cp:coreProperties>
</file>