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0"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100000">
              <a:schemeClr val="accent4">
                <a:lumMod val="20000"/>
                <a:lumOff val="80000"/>
              </a:schemeClr>
            </a:gs>
            <a:gs pos="0">
              <a:schemeClr val="accent1"/>
            </a:gs>
            <a:gs pos="100000">
              <a:srgbClr val="034373"/>
            </a:gs>
          </a:gsLst>
          <a:lin ang="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737870" y="815975"/>
            <a:ext cx="10832465" cy="1045845"/>
          </a:xfrm>
        </p:spPr>
        <p:txBody>
          <a:bodyPr>
            <a:normAutofit fontScale="90000"/>
          </a:bodyPr>
          <a:p>
            <a:r>
              <a:rPr lang="zh-CN" altLang="en-US"/>
              <a:t>2021中国华录杯·数据湖算法大赛—特殊车辆识别赛道</a:t>
            </a:r>
            <a:endParaRPr lang="zh-CN" altLang="en-US"/>
          </a:p>
        </p:txBody>
      </p:sp>
      <p:sp>
        <p:nvSpPr>
          <p:cNvPr id="3" name="副标题 2"/>
          <p:cNvSpPr>
            <a:spLocks noGrp="1"/>
          </p:cNvSpPr>
          <p:nvPr>
            <p:ph type="subTitle" idx="1"/>
          </p:nvPr>
        </p:nvSpPr>
        <p:spPr>
          <a:xfrm>
            <a:off x="267970" y="1861820"/>
            <a:ext cx="5914390" cy="2910205"/>
          </a:xfrm>
        </p:spPr>
        <p:txBody>
          <a:bodyPr>
            <a:normAutofit lnSpcReduction="20000"/>
          </a:bodyPr>
          <a:p>
            <a:pPr algn="l"/>
            <a:r>
              <a:rPr lang="zh-CN" altLang="en-US"/>
              <a:t>队伍名：</a:t>
            </a:r>
            <a:r>
              <a:rPr lang="en-US" altLang="zh-CN"/>
              <a:t>zhuzhu520</a:t>
            </a:r>
            <a:endParaRPr lang="en-US" altLang="zh-CN"/>
          </a:p>
          <a:p>
            <a:pPr algn="l"/>
            <a:r>
              <a:rPr lang="zh-CN" altLang="en-US"/>
              <a:t>队伍成员： 冉念</a:t>
            </a:r>
            <a:endParaRPr lang="zh-CN" altLang="en-US"/>
          </a:p>
          <a:p>
            <a:pPr algn="l"/>
            <a:endParaRPr lang="zh-CN" altLang="en-US"/>
          </a:p>
          <a:p>
            <a:pPr algn="l"/>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52805" y="531495"/>
            <a:ext cx="2345690" cy="706755"/>
          </a:xfrm>
          <a:prstGeom prst="rect">
            <a:avLst/>
          </a:prstGeom>
          <a:noFill/>
        </p:spPr>
        <p:txBody>
          <a:bodyPr wrap="square" rtlCol="0">
            <a:spAutoFit/>
          </a:bodyPr>
          <a:p>
            <a:r>
              <a:rPr lang="zh-CN" altLang="en-US" sz="4000" b="1"/>
              <a:t>数据</a:t>
            </a:r>
            <a:endParaRPr lang="zh-CN" altLang="en-US" sz="4000" b="1"/>
          </a:p>
        </p:txBody>
      </p:sp>
      <p:sp>
        <p:nvSpPr>
          <p:cNvPr id="5" name="文本框 4"/>
          <p:cNvSpPr txBox="1"/>
          <p:nvPr/>
        </p:nvSpPr>
        <p:spPr>
          <a:xfrm>
            <a:off x="1030605" y="1775460"/>
            <a:ext cx="10147935" cy="4892675"/>
          </a:xfrm>
          <a:prstGeom prst="rect">
            <a:avLst/>
          </a:prstGeom>
          <a:noFill/>
        </p:spPr>
        <p:txBody>
          <a:bodyPr wrap="square" rtlCol="0">
            <a:spAutoFit/>
          </a:bodyPr>
          <a:p>
            <a:r>
              <a:rPr lang="zh-CN" altLang="en-US" sz="2400"/>
              <a:t>使用了train 和 support set 的数据，8:2划分训练集以及测试集，后面对于support set进行全部作为训练集以及测试集，使用 2-way 20 -shot 以及 5-way 100-shot</a:t>
            </a:r>
            <a:endParaRPr lang="zh-CN" altLang="en-US" sz="2400"/>
          </a:p>
          <a:p>
            <a:endParaRPr lang="zh-CN" altLang="en-US" sz="2400"/>
          </a:p>
          <a:p>
            <a:r>
              <a:rPr lang="zh-CN" altLang="en-US" sz="2400"/>
              <a:t>通过</a:t>
            </a:r>
            <a:r>
              <a:rPr lang="en-US" altLang="zh-CN" sz="2400"/>
              <a:t>train</a:t>
            </a:r>
            <a:r>
              <a:rPr lang="zh-CN" altLang="en-US" sz="2400"/>
              <a:t>以及</a:t>
            </a:r>
            <a:r>
              <a:rPr lang="en-US" altLang="zh-CN" sz="2400"/>
              <a:t>support set </a:t>
            </a:r>
            <a:r>
              <a:rPr lang="zh-CN" altLang="en-US" sz="2400"/>
              <a:t>的数据，训练观察</a:t>
            </a:r>
            <a:r>
              <a:rPr lang="en-US" altLang="zh-CN" sz="2400"/>
              <a:t>ResNeStNet </a:t>
            </a:r>
            <a:r>
              <a:rPr lang="zh-CN" altLang="en-US" sz="2400"/>
              <a:t>以及 </a:t>
            </a:r>
            <a:r>
              <a:rPr lang="en-US" altLang="zh-CN" sz="2400"/>
              <a:t>EfficientNet </a:t>
            </a:r>
            <a:r>
              <a:rPr lang="zh-CN" altLang="en-US" sz="2400"/>
              <a:t>在上面的表现作为</a:t>
            </a:r>
            <a:r>
              <a:rPr lang="en-US" altLang="zh-CN" sz="2400"/>
              <a:t>baseline</a:t>
            </a:r>
            <a:endParaRPr lang="en-US" altLang="zh-CN" sz="2400"/>
          </a:p>
          <a:p>
            <a:endParaRPr lang="en-US" altLang="zh-CN" sz="2400"/>
          </a:p>
          <a:p>
            <a:r>
              <a:rPr lang="zh-CN" altLang="en-US" sz="2400"/>
              <a:t>通过模型表现发现</a:t>
            </a:r>
            <a:r>
              <a:rPr lang="en-US" altLang="zh-CN" sz="2400"/>
              <a:t>hwylc </a:t>
            </a:r>
            <a:r>
              <a:rPr lang="zh-CN" altLang="en-US" sz="2400"/>
              <a:t>最易被模型预测错误，预测错误最多的是</a:t>
            </a:r>
            <a:r>
              <a:rPr lang="en-US" altLang="zh-CN" sz="2400"/>
              <a:t>wxpc </a:t>
            </a:r>
            <a:r>
              <a:rPr lang="zh-CN" altLang="en-US" sz="2400"/>
              <a:t>预测为</a:t>
            </a:r>
            <a:r>
              <a:rPr lang="en-US" altLang="zh-CN" sz="2400"/>
              <a:t>hwylc</a:t>
            </a:r>
            <a:r>
              <a:rPr lang="zh-CN" altLang="en-US" sz="2400"/>
              <a:t>， 后面将用强分类器对于这两类加强分类</a:t>
            </a:r>
            <a:endParaRPr lang="zh-CN" altLang="en-US" sz="2400"/>
          </a:p>
          <a:p>
            <a:endParaRPr lang="zh-CN" altLang="en-US" sz="2400"/>
          </a:p>
          <a:p>
            <a:r>
              <a:rPr lang="zh-CN" altLang="en-US" sz="2400"/>
              <a:t>数据增强：利用旋转，模糊，翻转，对比度亮度，裁剪调整来增加训练的样本，尽可能多的模拟的现实会遇到的情况，每个方法的超参都经过测试与调整</a:t>
            </a:r>
            <a:endParaRPr lang="en-US" altLang="zh-CN"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Blank diagram"/>
          <p:cNvPicPr>
            <a:picLocks noChangeAspect="1"/>
          </p:cNvPicPr>
          <p:nvPr/>
        </p:nvPicPr>
        <p:blipFill>
          <a:blip r:embed="rId1"/>
          <a:stretch>
            <a:fillRect/>
          </a:stretch>
        </p:blipFill>
        <p:spPr>
          <a:xfrm>
            <a:off x="4552950" y="1153160"/>
            <a:ext cx="6011545" cy="4098925"/>
          </a:xfrm>
          <a:prstGeom prst="rect">
            <a:avLst/>
          </a:prstGeom>
        </p:spPr>
      </p:pic>
      <p:sp>
        <p:nvSpPr>
          <p:cNvPr id="5" name="文本框 4"/>
          <p:cNvSpPr txBox="1"/>
          <p:nvPr/>
        </p:nvSpPr>
        <p:spPr>
          <a:xfrm>
            <a:off x="608330" y="446405"/>
            <a:ext cx="1701800" cy="706755"/>
          </a:xfrm>
          <a:prstGeom prst="rect">
            <a:avLst/>
          </a:prstGeom>
          <a:noFill/>
        </p:spPr>
        <p:txBody>
          <a:bodyPr wrap="square" rtlCol="0">
            <a:spAutoFit/>
          </a:bodyPr>
          <a:p>
            <a:r>
              <a:rPr lang="zh-CN" altLang="en-US" sz="4000" b="1"/>
              <a:t>模型</a:t>
            </a:r>
            <a:endParaRPr lang="zh-CN" altLang="en-US" sz="4000" b="1"/>
          </a:p>
        </p:txBody>
      </p:sp>
      <p:sp>
        <p:nvSpPr>
          <p:cNvPr id="6" name="文本框 5"/>
          <p:cNvSpPr txBox="1"/>
          <p:nvPr/>
        </p:nvSpPr>
        <p:spPr>
          <a:xfrm>
            <a:off x="1235710" y="5403215"/>
            <a:ext cx="10121265" cy="1198880"/>
          </a:xfrm>
          <a:prstGeom prst="rect">
            <a:avLst/>
          </a:prstGeom>
          <a:noFill/>
        </p:spPr>
        <p:txBody>
          <a:bodyPr wrap="square" rtlCol="0">
            <a:spAutoFit/>
          </a:bodyPr>
          <a:p>
            <a:r>
              <a:rPr lang="en-US" altLang="zh-CN"/>
              <a:t>-ResNeSt </a:t>
            </a:r>
            <a:r>
              <a:rPr lang="zh-CN" altLang="en-US"/>
              <a:t>在图像细粒度分类，目标检测表现都更超于</a:t>
            </a:r>
            <a:r>
              <a:rPr lang="en-US" altLang="zh-CN"/>
              <a:t>efficient net, </a:t>
            </a:r>
            <a:r>
              <a:rPr lang="zh-CN" altLang="en-US"/>
              <a:t>延迟也更低</a:t>
            </a:r>
            <a:endParaRPr lang="zh-CN" altLang="en-US"/>
          </a:p>
          <a:p>
            <a:r>
              <a:rPr lang="en-US" altLang="zh-CN"/>
              <a:t>-</a:t>
            </a:r>
            <a:r>
              <a:rPr lang="zh-CN" altLang="en-US"/>
              <a:t>使用</a:t>
            </a:r>
            <a:r>
              <a:rPr lang="en-US" altLang="zh-CN"/>
              <a:t>Label smoothing</a:t>
            </a:r>
            <a:r>
              <a:rPr lang="zh-CN" altLang="en-US"/>
              <a:t>使模型泛化能力更强</a:t>
            </a:r>
            <a:endParaRPr lang="zh-CN" altLang="en-US"/>
          </a:p>
          <a:p>
            <a:r>
              <a:rPr lang="en-US" altLang="zh-CN"/>
              <a:t>-</a:t>
            </a:r>
            <a:r>
              <a:rPr lang="zh-CN" altLang="en-US"/>
              <a:t>将</a:t>
            </a:r>
            <a:r>
              <a:rPr lang="en-US" altLang="zh-CN"/>
              <a:t>strong classifier </a:t>
            </a:r>
            <a:r>
              <a:rPr lang="zh-CN" altLang="en-US"/>
              <a:t>对应的</a:t>
            </a:r>
            <a:r>
              <a:rPr lang="en-US" altLang="zh-CN"/>
              <a:t>class </a:t>
            </a:r>
            <a:r>
              <a:rPr lang="zh-CN" altLang="en-US"/>
              <a:t>的概率替换掉</a:t>
            </a:r>
            <a:r>
              <a:rPr lang="en-US" altLang="zh-CN"/>
              <a:t>weak classifier </a:t>
            </a:r>
            <a:r>
              <a:rPr lang="zh-CN" altLang="en-US"/>
              <a:t>的相应的概率，充分使用</a:t>
            </a:r>
            <a:r>
              <a:rPr lang="en-US" altLang="zh-CN"/>
              <a:t>top 2 accuracy</a:t>
            </a:r>
            <a:endParaRPr lang="en-US" altLang="zh-CN"/>
          </a:p>
          <a:p>
            <a:r>
              <a:rPr lang="en-US" altLang="zh-CN"/>
              <a:t>(0.86,0.,0.1)(0.86,0.14) </a:t>
            </a:r>
            <a:endParaRPr lang="zh-CN" altLang="en-US"/>
          </a:p>
        </p:txBody>
      </p:sp>
      <p:pic>
        <p:nvPicPr>
          <p:cNvPr id="7" name="图片 6" descr="hc01321440"/>
          <p:cNvPicPr>
            <a:picLocks noChangeAspect="1"/>
          </p:cNvPicPr>
          <p:nvPr/>
        </p:nvPicPr>
        <p:blipFill>
          <a:blip r:embed="rId2"/>
          <a:stretch>
            <a:fillRect/>
          </a:stretch>
        </p:blipFill>
        <p:spPr>
          <a:xfrm>
            <a:off x="1504315" y="2103120"/>
            <a:ext cx="1983740" cy="1674495"/>
          </a:xfrm>
          <a:prstGeom prst="rect">
            <a:avLst/>
          </a:prstGeom>
        </p:spPr>
      </p:pic>
      <p:sp>
        <p:nvSpPr>
          <p:cNvPr id="8" name="文本框 7"/>
          <p:cNvSpPr txBox="1"/>
          <p:nvPr/>
        </p:nvSpPr>
        <p:spPr>
          <a:xfrm>
            <a:off x="1580515" y="3926840"/>
            <a:ext cx="1878965" cy="368300"/>
          </a:xfrm>
          <a:prstGeom prst="rect">
            <a:avLst/>
          </a:prstGeom>
          <a:noFill/>
        </p:spPr>
        <p:txBody>
          <a:bodyPr wrap="square" rtlCol="0">
            <a:spAutoFit/>
          </a:bodyPr>
          <a:p>
            <a:r>
              <a:rPr lang="en-US" altLang="zh-CN"/>
              <a:t>224 x 224 x 3</a:t>
            </a:r>
            <a:endParaRPr lang="en-US" altLang="zh-CN"/>
          </a:p>
        </p:txBody>
      </p:sp>
      <p:cxnSp>
        <p:nvCxnSpPr>
          <p:cNvPr id="9" name="直接箭头连接符 8"/>
          <p:cNvCxnSpPr/>
          <p:nvPr/>
        </p:nvCxnSpPr>
        <p:spPr>
          <a:xfrm flipV="1">
            <a:off x="3670935" y="2935605"/>
            <a:ext cx="1006475" cy="9525"/>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90170"/>
            <a:ext cx="10515600" cy="4351338"/>
          </a:xfrm>
        </p:spPr>
        <p:txBody>
          <a:bodyPr/>
          <a:p>
            <a:r>
              <a:rPr lang="en-US" altLang="zh-CN"/>
              <a:t>Loss function:  Label smoothing Loss(smoothing=0.15) implemented by Nvidia</a:t>
            </a:r>
            <a:endParaRPr lang="en-US" altLang="zh-CN"/>
          </a:p>
          <a:p>
            <a:r>
              <a:rPr lang="en-US" altLang="zh-CN"/>
              <a:t>Optimizer: Adam with learning rate 0.0001</a:t>
            </a:r>
            <a:endParaRPr lang="en-US" altLang="zh-CN"/>
          </a:p>
          <a:p>
            <a:r>
              <a:rPr lang="en-US" altLang="zh-CN"/>
              <a:t>Scheduler: ExponentialLR</a:t>
            </a:r>
            <a:endParaRPr lang="en-US" altLang="zh-CN"/>
          </a:p>
        </p:txBody>
      </p:sp>
      <p:pic>
        <p:nvPicPr>
          <p:cNvPr id="4" name="图片 1"/>
          <p:cNvPicPr>
            <a:picLocks noChangeAspect="1"/>
          </p:cNvPicPr>
          <p:nvPr/>
        </p:nvPicPr>
        <p:blipFill>
          <a:blip r:embed="rId1"/>
          <a:stretch>
            <a:fillRect/>
          </a:stretch>
        </p:blipFill>
        <p:spPr>
          <a:xfrm>
            <a:off x="3317240" y="2185035"/>
            <a:ext cx="5270500" cy="3388360"/>
          </a:xfrm>
          <a:prstGeom prst="rect">
            <a:avLst/>
          </a:prstGeom>
          <a:noFill/>
          <a:ln>
            <a:noFill/>
          </a:ln>
        </p:spPr>
      </p:pic>
      <p:sp>
        <p:nvSpPr>
          <p:cNvPr id="2" name="文本框 1"/>
          <p:cNvSpPr txBox="1"/>
          <p:nvPr/>
        </p:nvSpPr>
        <p:spPr>
          <a:xfrm>
            <a:off x="1063625" y="5912485"/>
            <a:ext cx="10433050" cy="368300"/>
          </a:xfrm>
          <a:prstGeom prst="rect">
            <a:avLst/>
          </a:prstGeom>
          <a:noFill/>
        </p:spPr>
        <p:txBody>
          <a:bodyPr wrap="square" rtlCol="0">
            <a:spAutoFit/>
          </a:bodyPr>
          <a:p>
            <a:r>
              <a:rPr lang="en-US" altLang="zh-CN"/>
              <a:t>TTA is detrimental in this case</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b="1"/>
              <a:t>算法可行性</a:t>
            </a:r>
            <a:endParaRPr lang="zh-CN" altLang="en-US" sz="4000" b="1"/>
          </a:p>
        </p:txBody>
      </p:sp>
      <p:sp>
        <p:nvSpPr>
          <p:cNvPr id="3" name="内容占位符 2"/>
          <p:cNvSpPr>
            <a:spLocks noGrp="1"/>
          </p:cNvSpPr>
          <p:nvPr>
            <p:ph idx="1"/>
          </p:nvPr>
        </p:nvSpPr>
        <p:spPr>
          <a:xfrm>
            <a:off x="838200" y="1825625"/>
            <a:ext cx="10515600" cy="4649470"/>
          </a:xfrm>
        </p:spPr>
        <p:txBody>
          <a:bodyPr>
            <a:normAutofit lnSpcReduction="10000"/>
          </a:bodyPr>
          <a:p>
            <a:pPr marL="0" indent="0">
              <a:buNone/>
            </a:pPr>
            <a:r>
              <a:rPr lang="zh-CN" altLang="en-US" sz="2000"/>
              <a:t>在目标检测类别增多的情况下，可以增加强分类器的类别数量而不增加强分类器的数量，也可以对总体分类精度带来很大提升</a:t>
            </a:r>
            <a:endParaRPr lang="zh-CN" altLang="en-US" sz="2000"/>
          </a:p>
          <a:p>
            <a:pPr marL="0" indent="0">
              <a:buNone/>
            </a:pPr>
            <a:endParaRPr lang="zh-CN" altLang="en-US" sz="2000"/>
          </a:p>
          <a:p>
            <a:pPr marL="0" indent="0">
              <a:buNone/>
            </a:pPr>
            <a:r>
              <a:rPr lang="zh-CN" altLang="en-US" sz="2000"/>
              <a:t>在小样本，分类类别增多的情况下，标签平滑可以很好的增加模型的泛化性和精准度，不会对某一类别特别自信总而造成过拟合</a:t>
            </a:r>
            <a:endParaRPr lang="zh-CN" altLang="en-US" sz="2000"/>
          </a:p>
          <a:p>
            <a:pPr marL="0" indent="0">
              <a:buNone/>
            </a:pPr>
            <a:endParaRPr lang="zh-CN" altLang="en-US" sz="2000"/>
          </a:p>
          <a:p>
            <a:pPr marL="0" indent="0">
              <a:buNone/>
            </a:pPr>
            <a:r>
              <a:rPr lang="zh-CN" altLang="en-US" sz="2000"/>
              <a:t>里面主要结构采用了</a:t>
            </a:r>
            <a:r>
              <a:rPr lang="en-US" altLang="zh-CN" sz="2000"/>
              <a:t>ResNeSt 50</a:t>
            </a:r>
            <a:r>
              <a:rPr lang="zh-CN" altLang="en-US" sz="2000"/>
              <a:t>， 复杂度足以辨别很多个类别，不会因为模型过小而造成欠拟合</a:t>
            </a:r>
            <a:endParaRPr lang="zh-CN" altLang="en-US" sz="2000"/>
          </a:p>
          <a:p>
            <a:pPr marL="0" indent="0">
              <a:buNone/>
            </a:pPr>
            <a:endParaRPr lang="zh-CN" altLang="en-US" sz="2000"/>
          </a:p>
          <a:p>
            <a:pPr marL="0" indent="0">
              <a:buNone/>
            </a:pPr>
            <a:r>
              <a:rPr lang="zh-CN" altLang="en-US" sz="2000"/>
              <a:t>数据增强根据现实会遇到的情况，很大的增加了模型的泛化性与准确度</a:t>
            </a:r>
            <a:endParaRPr lang="zh-CN" altLang="en-US" sz="2000"/>
          </a:p>
          <a:p>
            <a:pPr marL="0" indent="0">
              <a:buNone/>
            </a:pPr>
            <a:endParaRPr lang="zh-CN" altLang="en-US" sz="2000"/>
          </a:p>
          <a:p>
            <a:pPr marL="0" indent="0">
              <a:buNone/>
            </a:pPr>
            <a:r>
              <a:rPr lang="zh-CN" altLang="en-US" sz="2000"/>
              <a:t>使用的预训练模型进行训练，使模型更快的收敛与参数的相关性增高</a:t>
            </a:r>
            <a:endParaRPr lang="zh-CN"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b="1"/>
              <a:t>算法经济性</a:t>
            </a:r>
            <a:endParaRPr lang="zh-CN" altLang="en-US" sz="4000" b="1"/>
          </a:p>
        </p:txBody>
      </p:sp>
      <p:sp>
        <p:nvSpPr>
          <p:cNvPr id="3" name="内容占位符 2"/>
          <p:cNvSpPr>
            <a:spLocks noGrp="1"/>
          </p:cNvSpPr>
          <p:nvPr>
            <p:ph idx="1"/>
          </p:nvPr>
        </p:nvSpPr>
        <p:spPr/>
        <p:txBody>
          <a:bodyPr/>
          <a:p>
            <a:pPr marL="0" indent="0">
              <a:buNone/>
            </a:pPr>
            <a:r>
              <a:rPr lang="zh-CN" altLang="en-US" sz="2000"/>
              <a:t>本地测试的环境为一块移动版的</a:t>
            </a:r>
            <a:r>
              <a:rPr lang="en-US" altLang="zh-CN" sz="2000"/>
              <a:t>RTX 2080s  8G  150w, </a:t>
            </a:r>
            <a:r>
              <a:rPr lang="zh-CN" altLang="en-US" sz="2000"/>
              <a:t>平均每张图片的推理时间约为</a:t>
            </a:r>
            <a:r>
              <a:rPr lang="en-US" altLang="zh-CN" sz="2000"/>
              <a:t>48ms ,</a:t>
            </a:r>
            <a:r>
              <a:rPr lang="zh-CN" altLang="en-US" sz="2000"/>
              <a:t>包括经过强分类器与弱分类器的时间</a:t>
            </a:r>
            <a:endParaRPr lang="zh-CN" altLang="en-US" sz="2000"/>
          </a:p>
          <a:p>
            <a:pPr marL="0" indent="0">
              <a:buNone/>
            </a:pPr>
            <a:endParaRPr lang="zh-CN" altLang="en-US" sz="2000"/>
          </a:p>
          <a:p>
            <a:pPr marL="0" indent="0">
              <a:buNone/>
            </a:pPr>
            <a:r>
              <a:rPr lang="zh-CN" altLang="en-US" sz="2000"/>
              <a:t>模型采用小样本与预训练的技巧，对训练样本的要求很低便可达到不错的精度</a:t>
            </a:r>
            <a:endParaRPr lang="zh-CN"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b="1"/>
              <a:t>总结：改进创新点</a:t>
            </a:r>
            <a:endParaRPr lang="zh-CN" altLang="en-US" sz="4000" b="1"/>
          </a:p>
        </p:txBody>
      </p:sp>
      <p:sp>
        <p:nvSpPr>
          <p:cNvPr id="3" name="内容占位符 2"/>
          <p:cNvSpPr>
            <a:spLocks noGrp="1"/>
          </p:cNvSpPr>
          <p:nvPr>
            <p:ph idx="1"/>
          </p:nvPr>
        </p:nvSpPr>
        <p:spPr/>
        <p:txBody>
          <a:bodyPr>
            <a:normAutofit lnSpcReduction="10000"/>
          </a:bodyPr>
          <a:p>
            <a:r>
              <a:rPr lang="zh-CN" altLang="en-US"/>
              <a:t>1.使用强分类器加强模型对于易错类别，难判别类别的分类</a:t>
            </a:r>
            <a:endParaRPr lang="zh-CN" altLang="en-US"/>
          </a:p>
          <a:p>
            <a:r>
              <a:rPr lang="zh-CN" altLang="en-US"/>
              <a:t>2.使用标签平滑来使模型不会对某一类别自信度过高导致泛化能力不强</a:t>
            </a:r>
            <a:endParaRPr lang="zh-CN" altLang="en-US"/>
          </a:p>
          <a:p>
            <a:r>
              <a:rPr lang="zh-CN" altLang="en-US"/>
              <a:t>3.使用数据增强来扩增训练数据，旋转，翻转，亮度，对比度，颜色，随机裁剪或不裁剪， 改变尺寸，加模糊来模拟会出现的所有情况</a:t>
            </a:r>
            <a:endParaRPr lang="zh-CN" altLang="en-US"/>
          </a:p>
          <a:p>
            <a:r>
              <a:rPr lang="zh-CN" altLang="en-US"/>
              <a:t>4.最后结果集成的时候，使用强分类器预测的属于它那一类的概率，不管是大还是小都替换掉弱分类器相应类别的概率，这样的情况下，可以充分使用弱分类器的top2 accuracy, 充分发挥强分类器的强性能</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1280</Words>
  <Application>WPS 演示</Application>
  <PresentationFormat>宽屏</PresentationFormat>
  <Paragraphs>57</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Arial</vt:lpstr>
      <vt:lpstr>宋体</vt:lpstr>
      <vt:lpstr>Wingdings</vt:lpstr>
      <vt:lpstr>Calibri</vt:lpstr>
      <vt:lpstr>微软雅黑</vt:lpstr>
      <vt:lpstr>Arial Unicode MS</vt:lpstr>
      <vt:lpstr>Office 主题</vt:lpstr>
      <vt:lpstr>2021中国华录杯·数据湖算法大赛—特殊车辆识别赛道</vt:lpstr>
      <vt:lpstr>PowerPoint 演示文稿</vt:lpstr>
      <vt:lpstr>PowerPoint 演示文稿</vt:lpstr>
      <vt:lpstr>PowerPoint 演示文稿</vt:lpstr>
      <vt:lpstr>算法可行性</vt:lpstr>
      <vt:lpstr>算法经济性</vt:lpstr>
      <vt:lpstr>总结：改进创新点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冉念</dc:creator>
  <cp:lastModifiedBy>即使天无雨，我亦留此地</cp:lastModifiedBy>
  <cp:revision>5</cp:revision>
  <dcterms:created xsi:type="dcterms:W3CDTF">2021-09-15T12:34:00Z</dcterms:created>
  <dcterms:modified xsi:type="dcterms:W3CDTF">2021-10-17T02:18:06Z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2052-11.1.0.9995</vt:lpwstr>
  </property>
</Properties>
</file>