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377" r:id="rId3"/>
    <p:sldId id="392" r:id="rId4"/>
    <p:sldId id="378" r:id="rId5"/>
    <p:sldId id="395" r:id="rId6"/>
    <p:sldId id="379" r:id="rId7"/>
    <p:sldId id="381" r:id="rId8"/>
    <p:sldId id="382" r:id="rId9"/>
    <p:sldId id="384" r:id="rId10"/>
    <p:sldId id="385" r:id="rId11"/>
    <p:sldId id="386" r:id="rId12"/>
    <p:sldId id="391" r:id="rId13"/>
    <p:sldId id="34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638DEB"/>
    <a:srgbClr val="00458B"/>
    <a:srgbClr val="6600CC"/>
    <a:srgbClr val="0033CC"/>
    <a:srgbClr val="3366FF"/>
    <a:srgbClr val="FF6600"/>
    <a:srgbClr val="FF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08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5172-4A66-4199-8C96-CE7D6B1695B9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7D33E-CF9F-404E-8543-65C1CC074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38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7D33E-CF9F-404E-8543-65C1CC0746E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03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7713" indent="-287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0938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2900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3275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04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876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448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20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B743A3-246B-47B4-ADF8-579D01D6B9C8}" type="slidenum">
              <a:rPr lang="ru-RU" altLang="ru-RU" smtClean="0"/>
              <a:pPr/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22988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7713" indent="-287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0938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2900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3275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04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876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448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20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B743A3-246B-47B4-ADF8-579D01D6B9C8}" type="slidenum">
              <a:rPr lang="ru-RU" altLang="ru-RU" smtClean="0"/>
              <a:pPr/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75780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7713" indent="-287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0938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2900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3275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04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876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448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20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B743A3-246B-47B4-ADF8-579D01D6B9C8}" type="slidenum">
              <a:rPr lang="ru-RU" altLang="ru-RU" smtClean="0"/>
              <a:pPr/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78900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1:notes"/>
          <p:cNvSpPr txBox="1">
            <a:spLocks noGrp="1"/>
          </p:cNvSpPr>
          <p:nvPr>
            <p:ph type="body" idx="1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606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7713" indent="-287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0938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2900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3275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04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876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448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20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B743A3-246B-47B4-ADF8-579D01D6B9C8}" type="slidenum">
              <a:rPr lang="ru-RU" altLang="ru-RU" smtClean="0"/>
              <a:pPr/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3954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7713" indent="-287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0938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2900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3275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04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876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448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20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B743A3-246B-47B4-ADF8-579D01D6B9C8}" type="slidenum">
              <a:rPr lang="ru-RU" altLang="ru-RU" smtClean="0"/>
              <a:pPr/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21875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7713" indent="-287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0938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2900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3275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04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876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448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20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B743A3-246B-47B4-ADF8-579D01D6B9C8}" type="slidenum">
              <a:rPr lang="ru-RU" altLang="ru-RU" smtClean="0"/>
              <a:pPr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08731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7713" indent="-287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0938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2900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3275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04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876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448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20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B743A3-246B-47B4-ADF8-579D01D6B9C8}" type="slidenum">
              <a:rPr lang="ru-RU" altLang="ru-RU" smtClean="0"/>
              <a:pPr/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137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7713" indent="-287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0938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2900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3275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04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876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448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20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B743A3-246B-47B4-ADF8-579D01D6B9C8}" type="slidenum">
              <a:rPr lang="ru-RU" altLang="ru-RU" smtClean="0"/>
              <a:pPr/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38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7713" indent="-287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0938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2900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3275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04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876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448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20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B743A3-246B-47B4-ADF8-579D01D6B9C8}" type="slidenum">
              <a:rPr lang="ru-RU" altLang="ru-RU" smtClean="0"/>
              <a:pPr/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180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7713" indent="-287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0938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2900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3275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04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876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448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20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B743A3-246B-47B4-ADF8-579D01D6B9C8}" type="slidenum">
              <a:rPr lang="ru-RU" altLang="ru-RU" smtClean="0"/>
              <a:pPr/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79676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7713" indent="-287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0938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2900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3275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04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876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448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20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B743A3-246B-47B4-ADF8-579D01D6B9C8}" type="slidenum">
              <a:rPr lang="ru-RU" altLang="ru-RU" smtClean="0"/>
              <a:pPr/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1574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5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37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9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59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42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43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41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85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0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35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03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7515-FB0F-49DE-AB36-09C42F7E7489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72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0" y="-167664"/>
            <a:ext cx="12191999" cy="6850566"/>
          </a:xfrm>
          <a:prstGeom prst="rect">
            <a:avLst/>
          </a:prstGeom>
          <a:solidFill>
            <a:srgbClr val="004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205333" y="4381501"/>
            <a:ext cx="3321620" cy="173719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682456" y="3904456"/>
            <a:ext cx="100013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8585396" y="4381501"/>
            <a:ext cx="3613660" cy="1737198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0" y="4381501"/>
            <a:ext cx="993776" cy="173719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2154651" y="3261247"/>
            <a:ext cx="1337447" cy="1336619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3928193" y="5151730"/>
            <a:ext cx="1337447" cy="1336619"/>
          </a:xfrm>
          <a:prstGeom prst="rect">
            <a:avLst/>
          </a:prstGeom>
          <a:solidFill>
            <a:srgbClr val="6600CC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2787954" y="4850382"/>
            <a:ext cx="704144" cy="703708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2787954" y="1555265"/>
            <a:ext cx="704144" cy="703708"/>
          </a:xfrm>
          <a:prstGeom prst="rect">
            <a:avLst/>
          </a:prstGeom>
          <a:solidFill>
            <a:srgbClr val="6600CC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321" y="2389556"/>
            <a:ext cx="3845685" cy="180266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88" y="498876"/>
            <a:ext cx="1920407" cy="57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66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1" y="648623"/>
            <a:ext cx="777104" cy="96166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032" y="0"/>
            <a:ext cx="2050659" cy="614359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7CB1405E-F712-4FA8-AF73-E933E0B9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99" y="307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Сравнение Декодера и Кодера на наличие ошибок при шуме «0.5» и «0»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D38651-E285-485E-9C57-83A7AB37FA7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515" y="1106900"/>
            <a:ext cx="3293745" cy="5728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13CF5C4-BB2E-4DD6-8A0B-F324B46063FC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56"/>
          <a:stretch/>
        </p:blipFill>
        <p:spPr bwMode="auto">
          <a:xfrm>
            <a:off x="254390" y="1106900"/>
            <a:ext cx="3293745" cy="5728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C481530-CEDB-4F87-8835-B8BAF257CF11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715699" y="2390775"/>
            <a:ext cx="1828800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C23689-0508-45F6-81DB-E65D49E90669}"/>
              </a:ext>
            </a:extLst>
          </p:cNvPr>
          <p:cNvSpPr txBox="1"/>
          <p:nvPr/>
        </p:nvSpPr>
        <p:spPr>
          <a:xfrm>
            <a:off x="4563197" y="4577382"/>
            <a:ext cx="213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Внешний вид блока</a:t>
            </a:r>
          </a:p>
        </p:txBody>
      </p:sp>
    </p:spTree>
    <p:extLst>
      <p:ext uri="{BB962C8B-B14F-4D97-AF65-F5344CB8AC3E}">
        <p14:creationId xmlns:p14="http://schemas.microsoft.com/office/powerpoint/2010/main" val="4204607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1" y="648623"/>
            <a:ext cx="777104" cy="96166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032" y="0"/>
            <a:ext cx="2050659" cy="614359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7CB1405E-F712-4FA8-AF73-E933E0B9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74" y="4666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Счётчик в пользовательском интерфейсе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317F0-AB87-46E8-B579-976704348A65}"/>
              </a:ext>
            </a:extLst>
          </p:cNvPr>
          <p:cNvSpPr txBox="1"/>
          <p:nvPr/>
        </p:nvSpPr>
        <p:spPr>
          <a:xfrm>
            <a:off x="589974" y="1610289"/>
            <a:ext cx="11215491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 предыдущем этапе схемы самостоятельно были подчеркнуты комбинации пришедшие с ошибкой, в данном коде для этого есть отдельный блок. Этот блок сравнивает выходную комбинацию с кодера и комбинацию декодера после прохождения через среду и заданных шумов. Если комбинации не схожи, то срабатывает счётчик и добавляет одну ошибку. По такому принципу работает счётчик для каждой последующей комбинации.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5628C51-D963-473C-84FC-20B038C31402}"/>
              </a:ext>
            </a:extLst>
          </p:cNvPr>
          <p:cNvPicPr/>
          <p:nvPr/>
        </p:nvPicPr>
        <p:blipFill rotWithShape="1">
          <a:blip r:embed="rId5"/>
          <a:srcRect b="47242"/>
          <a:stretch/>
        </p:blipFill>
        <p:spPr>
          <a:xfrm>
            <a:off x="589972" y="3953944"/>
            <a:ext cx="5153407" cy="204376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111B44F-CCEF-4A5D-9F1E-AAE8B0744222}"/>
              </a:ext>
            </a:extLst>
          </p:cNvPr>
          <p:cNvPicPr/>
          <p:nvPr/>
        </p:nvPicPr>
        <p:blipFill rotWithShape="1">
          <a:blip r:embed="rId6"/>
          <a:srcRect r="2688" b="43977"/>
          <a:stretch/>
        </p:blipFill>
        <p:spPr>
          <a:xfrm>
            <a:off x="6443271" y="3953944"/>
            <a:ext cx="4662303" cy="20437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5481A1-4C06-4323-A5AF-DC774288B6F2}"/>
              </a:ext>
            </a:extLst>
          </p:cNvPr>
          <p:cNvSpPr txBox="1"/>
          <p:nvPr/>
        </p:nvSpPr>
        <p:spPr>
          <a:xfrm>
            <a:off x="1062667" y="6141686"/>
            <a:ext cx="4208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Счетчик ошибок при шуме равном «0.5»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71BA9-0EAA-4471-929C-0014A9A08006}"/>
              </a:ext>
            </a:extLst>
          </p:cNvPr>
          <p:cNvSpPr txBox="1"/>
          <p:nvPr/>
        </p:nvSpPr>
        <p:spPr>
          <a:xfrm>
            <a:off x="6898571" y="6137082"/>
            <a:ext cx="420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Счетчик ошибок при шуме равном «0»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08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1" y="648623"/>
            <a:ext cx="777104" cy="96166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032" y="0"/>
            <a:ext cx="2050659" cy="614359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7CB1405E-F712-4FA8-AF73-E933E0B9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14" y="307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rgbClr val="20202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Заключение</a:t>
            </a:r>
            <a:endParaRPr lang="ru-RU" sz="4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8E676A-791F-4227-921F-66307CD63270}"/>
              </a:ext>
            </a:extLst>
          </p:cNvPr>
          <p:cNvSpPr txBox="1"/>
          <p:nvPr/>
        </p:nvSpPr>
        <p:spPr>
          <a:xfrm>
            <a:off x="251669" y="2236681"/>
            <a:ext cx="113336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ru-RU" sz="2400" dirty="0">
                <a:solidFill>
                  <a:srgbClr val="20202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Реализована комплексная 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учебная модель по передаче, обработке и приему технологии 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 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свободно распространяемом ПО.</a:t>
            </a:r>
          </a:p>
          <a:p>
            <a:pPr marL="514350" indent="-514350">
              <a:buAutoNum type="arabicPeriod"/>
            </a:pPr>
            <a:r>
              <a:rPr lang="ru-RU" sz="2400" dirty="0">
                <a:solidFill>
                  <a:srgbClr val="20202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Созданы элементы передачи </a:t>
            </a:r>
            <a:r>
              <a:rPr lang="en-GB" sz="2400" dirty="0">
                <a:solidFill>
                  <a:srgbClr val="20202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Wi-Fi </a:t>
            </a:r>
            <a:r>
              <a:rPr lang="ru-RU" sz="2400" dirty="0">
                <a:solidFill>
                  <a:srgbClr val="20202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канала в среде </a:t>
            </a:r>
            <a:r>
              <a:rPr lang="en-US" sz="2400" dirty="0">
                <a:solidFill>
                  <a:srgbClr val="20202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GB" sz="2400" dirty="0" err="1">
                <a:solidFill>
                  <a:srgbClr val="20202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cilab</a:t>
            </a:r>
            <a:endParaRPr lang="ru-RU" sz="2400" dirty="0">
              <a:solidFill>
                <a:srgbClr val="20202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14350" indent="-514350">
              <a:buFontTx/>
              <a:buAutoNum type="arabicPeriod"/>
            </a:pPr>
            <a:r>
              <a:rPr lang="ru-RU" sz="2400" dirty="0">
                <a:solidFill>
                  <a:srgbClr val="20202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Созданы элементы приема </a:t>
            </a:r>
            <a:r>
              <a:rPr lang="en-GB" sz="2400" dirty="0">
                <a:solidFill>
                  <a:srgbClr val="20202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Wi-Fi </a:t>
            </a:r>
            <a:r>
              <a:rPr lang="ru-RU" sz="2400" dirty="0">
                <a:solidFill>
                  <a:srgbClr val="20202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канала в среде </a:t>
            </a:r>
            <a:r>
              <a:rPr lang="en-GB" sz="2400" dirty="0" err="1">
                <a:solidFill>
                  <a:srgbClr val="20202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GB" sz="2400" dirty="0" err="1">
                <a:solidFill>
                  <a:srgbClr val="20202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cilab</a:t>
            </a:r>
            <a:endParaRPr lang="ru-RU" sz="2400" dirty="0">
              <a:solidFill>
                <a:srgbClr val="20202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ru-RU" sz="2400" dirty="0">
                <a:solidFill>
                  <a:srgbClr val="2020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Созданы созвездия </a:t>
            </a:r>
            <a:r>
              <a:rPr lang="en-GB" sz="2400" dirty="0">
                <a:solidFill>
                  <a:srgbClr val="2020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QAM </a:t>
            </a:r>
            <a:r>
              <a:rPr lang="ru-RU" sz="2400" dirty="0">
                <a:solidFill>
                  <a:srgbClr val="2020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модуляции/ демодуляции</a:t>
            </a:r>
          </a:p>
          <a:p>
            <a:pPr marL="514350" indent="-514350">
              <a:buAutoNum type="arabicPeriod"/>
            </a:pPr>
            <a:r>
              <a:rPr lang="ru-RU" sz="2400" dirty="0">
                <a:solidFill>
                  <a:srgbClr val="2020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Реализовано кодирование/ декодирование синусоидального сигнала. </a:t>
            </a:r>
          </a:p>
          <a:p>
            <a:pPr marL="514350" indent="-514350">
              <a:buAutoNum type="arabicPeriod"/>
            </a:pPr>
            <a:r>
              <a:rPr lang="ru-RU" sz="2400" dirty="0">
                <a:solidFill>
                  <a:srgbClr val="2020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Реализован механизм наложения помех на сигнал</a:t>
            </a:r>
          </a:p>
          <a:p>
            <a:pPr marL="514350" indent="-514350">
              <a:buAutoNum type="arabicPeriod"/>
            </a:pPr>
            <a:r>
              <a:rPr lang="ru-RU" sz="2400" dirty="0">
                <a:solidFill>
                  <a:srgbClr val="2020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Реализован счетчик ошибок</a:t>
            </a:r>
          </a:p>
          <a:p>
            <a:pPr marL="514350" indent="-514350">
              <a:buAutoNum type="arabicPeriod"/>
            </a:pPr>
            <a:r>
              <a:rPr lang="ru-RU" sz="2400" dirty="0">
                <a:solidFill>
                  <a:srgbClr val="2020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Рассмотрены принципы передачи сигнала с помощью </a:t>
            </a:r>
            <a:r>
              <a:rPr lang="en-GB" sz="2400" dirty="0">
                <a:solidFill>
                  <a:srgbClr val="2020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OFDM</a:t>
            </a:r>
            <a:endParaRPr lang="ru-RU" sz="2400" dirty="0">
              <a:solidFill>
                <a:srgbClr val="2020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ru-RU" sz="2400" dirty="0">
                <a:solidFill>
                  <a:srgbClr val="2020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 работы могут быть использованы как в учебном процессе, так и для дальнейших исследований и развития системы </a:t>
            </a:r>
            <a:r>
              <a:rPr lang="en-US" sz="2400" dirty="0">
                <a:solidFill>
                  <a:srgbClr val="2020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Wi-Fi</a:t>
            </a:r>
            <a:endParaRPr lang="ru-RU" sz="2400" dirty="0">
              <a:solidFill>
                <a:srgbClr val="2020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87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8;p1"/>
          <p:cNvSpPr/>
          <p:nvPr/>
        </p:nvSpPr>
        <p:spPr>
          <a:xfrm>
            <a:off x="0" y="77773"/>
            <a:ext cx="12191999" cy="6850566"/>
          </a:xfrm>
          <a:prstGeom prst="rect">
            <a:avLst/>
          </a:prstGeom>
          <a:solidFill>
            <a:srgbClr val="083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31"/>
          <p:cNvSpPr/>
          <p:nvPr/>
        </p:nvSpPr>
        <p:spPr>
          <a:xfrm>
            <a:off x="9312660" y="3196426"/>
            <a:ext cx="704144" cy="703708"/>
          </a:xfrm>
          <a:prstGeom prst="rect">
            <a:avLst/>
          </a:prstGeom>
          <a:solidFill>
            <a:srgbClr val="2E75B5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31"/>
          <p:cNvSpPr/>
          <p:nvPr/>
        </p:nvSpPr>
        <p:spPr>
          <a:xfrm>
            <a:off x="11012488" y="4877823"/>
            <a:ext cx="1179512" cy="3190584"/>
          </a:xfrm>
          <a:prstGeom prst="rect">
            <a:avLst/>
          </a:prstGeom>
          <a:solidFill>
            <a:srgbClr val="6600CC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31"/>
          <p:cNvSpPr/>
          <p:nvPr/>
        </p:nvSpPr>
        <p:spPr>
          <a:xfrm>
            <a:off x="0" y="4877823"/>
            <a:ext cx="3194538" cy="3190584"/>
          </a:xfrm>
          <a:prstGeom prst="rect">
            <a:avLst/>
          </a:prstGeom>
          <a:solidFill>
            <a:srgbClr val="6600CC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31"/>
          <p:cNvSpPr/>
          <p:nvPr/>
        </p:nvSpPr>
        <p:spPr>
          <a:xfrm>
            <a:off x="11185525" y="5202792"/>
            <a:ext cx="1006475" cy="2048353"/>
          </a:xfrm>
          <a:prstGeom prst="rect">
            <a:avLst/>
          </a:prstGeom>
          <a:solidFill>
            <a:schemeClr val="lt1">
              <a:alpha val="1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31"/>
          <p:cNvSpPr/>
          <p:nvPr/>
        </p:nvSpPr>
        <p:spPr>
          <a:xfrm>
            <a:off x="358356" y="5365352"/>
            <a:ext cx="100012" cy="2855119"/>
          </a:xfrm>
          <a:prstGeom prst="rect">
            <a:avLst/>
          </a:prstGeom>
          <a:solidFill>
            <a:srgbClr val="6600CC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31"/>
          <p:cNvSpPr/>
          <p:nvPr/>
        </p:nvSpPr>
        <p:spPr>
          <a:xfrm>
            <a:off x="11428786" y="5365353"/>
            <a:ext cx="100013" cy="2855119"/>
          </a:xfrm>
          <a:prstGeom prst="rect">
            <a:avLst/>
          </a:prstGeom>
          <a:solidFill>
            <a:srgbClr val="6600CC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31"/>
          <p:cNvSpPr/>
          <p:nvPr/>
        </p:nvSpPr>
        <p:spPr>
          <a:xfrm>
            <a:off x="8801100" y="4877823"/>
            <a:ext cx="2054225" cy="3190584"/>
          </a:xfrm>
          <a:prstGeom prst="rect">
            <a:avLst/>
          </a:prstGeom>
          <a:solidFill>
            <a:srgbClr val="6600CC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31"/>
          <p:cNvSpPr/>
          <p:nvPr/>
        </p:nvSpPr>
        <p:spPr>
          <a:xfrm>
            <a:off x="8244358" y="5202792"/>
            <a:ext cx="2469038" cy="2048353"/>
          </a:xfrm>
          <a:prstGeom prst="rect">
            <a:avLst/>
          </a:prstGeom>
          <a:solidFill>
            <a:schemeClr val="lt1">
              <a:alpha val="1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31"/>
          <p:cNvSpPr/>
          <p:nvPr/>
        </p:nvSpPr>
        <p:spPr>
          <a:xfrm>
            <a:off x="0" y="5202792"/>
            <a:ext cx="993776" cy="2048353"/>
          </a:xfrm>
          <a:prstGeom prst="rect">
            <a:avLst/>
          </a:prstGeom>
          <a:solidFill>
            <a:schemeClr val="lt1">
              <a:alpha val="1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31"/>
          <p:cNvSpPr/>
          <p:nvPr/>
        </p:nvSpPr>
        <p:spPr>
          <a:xfrm>
            <a:off x="1832161" y="2497676"/>
            <a:ext cx="8729579" cy="158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lang="ru-RU" sz="360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 algn="ctr">
              <a:lnSpc>
                <a:spcPct val="90000"/>
              </a:lnSpc>
              <a:buClr>
                <a:schemeClr val="lt1"/>
              </a:buClr>
              <a:buSzPts val="1600"/>
            </a:pPr>
            <a:endParaRPr lang="ru-RU" sz="3600" b="1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 algn="ctr">
              <a:lnSpc>
                <a:spcPct val="90000"/>
              </a:lnSpc>
              <a:buClr>
                <a:schemeClr val="lt1"/>
              </a:buClr>
              <a:buSzPts val="1600"/>
            </a:pPr>
            <a:r>
              <a:rPr lang="ru-RU" sz="36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Доклад окончен. Спасибо за внимание!</a:t>
            </a:r>
            <a:endParaRPr lang="ru-RU" sz="360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695" name="Google Shape;695;p31"/>
          <p:cNvSpPr/>
          <p:nvPr/>
        </p:nvSpPr>
        <p:spPr>
          <a:xfrm>
            <a:off x="7975213" y="4220512"/>
            <a:ext cx="1337447" cy="1336619"/>
          </a:xfrm>
          <a:prstGeom prst="rect">
            <a:avLst/>
          </a:prstGeom>
          <a:solidFill>
            <a:srgbClr val="00B0F0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74" y="980227"/>
            <a:ext cx="2845448" cy="133380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508733"/>
            <a:ext cx="1920407" cy="57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8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27828" y="1129456"/>
            <a:ext cx="10515600" cy="13255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ru-RU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ВЫПУСКНАЯ КВАЛИФИКАЦИОННАЯ  РАБОТА БАКАЛАВРА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2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1" y="648623"/>
            <a:ext cx="777104" cy="96166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032" y="0"/>
            <a:ext cx="2050659" cy="6143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71EC82-57B4-4636-8B92-C4132CB4D41A}"/>
              </a:ext>
            </a:extLst>
          </p:cNvPr>
          <p:cNvSpPr txBox="1"/>
          <p:nvPr/>
        </p:nvSpPr>
        <p:spPr>
          <a:xfrm>
            <a:off x="1779854" y="2859613"/>
            <a:ext cx="842865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Моделирование </a:t>
            </a:r>
            <a:r>
              <a:rPr lang="en-US" sz="3200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</a:t>
            </a:r>
            <a:r>
              <a:rPr lang="ru-RU" sz="3200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sz="3200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 </a:t>
            </a:r>
            <a:r>
              <a:rPr lang="ru-RU" sz="3200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канала в среде </a:t>
            </a:r>
            <a:r>
              <a:rPr lang="en-US" sz="3200" u="sng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Scilab</a:t>
            </a:r>
            <a:endParaRPr lang="ru-RU" sz="3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88C32-04AB-445B-B9B3-E945B7600339}"/>
              </a:ext>
            </a:extLst>
          </p:cNvPr>
          <p:cNvSpPr txBox="1"/>
          <p:nvPr/>
        </p:nvSpPr>
        <p:spPr>
          <a:xfrm>
            <a:off x="8324971" y="4046163"/>
            <a:ext cx="372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Часть передачи выполнил: 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студент гр. АП-72 Костенко М.М.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9AA16-6270-40C0-8ECB-30C891C0999E}"/>
              </a:ext>
            </a:extLst>
          </p:cNvPr>
          <p:cNvSpPr txBox="1"/>
          <p:nvPr/>
        </p:nvSpPr>
        <p:spPr>
          <a:xfrm>
            <a:off x="8344148" y="4745828"/>
            <a:ext cx="372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Часть приема выполнил: 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студент гр. АП-72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Поганенков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Р.К.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FE11AB-9F9E-45CC-B580-ABB30891D666}"/>
              </a:ext>
            </a:extLst>
          </p:cNvPr>
          <p:cNvSpPr txBox="1"/>
          <p:nvPr/>
        </p:nvSpPr>
        <p:spPr>
          <a:xfrm>
            <a:off x="8344148" y="5378380"/>
            <a:ext cx="3728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</a:p>
          <a:p>
            <a:r>
              <a:rPr lang="ru-R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Доцент кафедры </a:t>
            </a:r>
            <a:r>
              <a:rPr lang="ru-RU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ПДСиМ</a:t>
            </a:r>
            <a:r>
              <a:rPr lang="ru-R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Костюкович</a:t>
            </a:r>
            <a:r>
              <a:rPr lang="ru-R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Анатолий Егорович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67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9971" y="729802"/>
            <a:ext cx="10515600" cy="614359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Задачи проекта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2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1" y="648623"/>
            <a:ext cx="777104" cy="96166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032" y="0"/>
            <a:ext cx="2050659" cy="6143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71EC82-57B4-4636-8B92-C4132CB4D41A}"/>
              </a:ext>
            </a:extLst>
          </p:cNvPr>
          <p:cNvSpPr txBox="1"/>
          <p:nvPr/>
        </p:nvSpPr>
        <p:spPr>
          <a:xfrm>
            <a:off x="1881673" y="1459051"/>
            <a:ext cx="842865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Моделирование </a:t>
            </a:r>
            <a:r>
              <a:rPr lang="en-US" sz="3200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</a:t>
            </a:r>
            <a:r>
              <a:rPr lang="ru-RU" sz="3200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sz="3200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 </a:t>
            </a:r>
            <a:r>
              <a:rPr lang="ru-RU" sz="3200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канала в среде </a:t>
            </a:r>
            <a:r>
              <a:rPr lang="en-US" sz="3200" u="sng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Scilab</a:t>
            </a:r>
            <a:endParaRPr lang="ru-RU" sz="3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35895-D86D-4B3D-8F3D-10A307D31A89}"/>
              </a:ext>
            </a:extLst>
          </p:cNvPr>
          <p:cNvSpPr txBox="1"/>
          <p:nvPr/>
        </p:nvSpPr>
        <p:spPr>
          <a:xfrm>
            <a:off x="1553592" y="2597824"/>
            <a:ext cx="9144000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tabLst>
                <a:tab pos="6209665" algn="l"/>
              </a:tabLst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Моделирование элементов, имитирующих работу оборудования, передающего </a:t>
            </a:r>
            <a:r>
              <a:rPr lang="en-GB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GB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сигнал</a:t>
            </a:r>
            <a:endParaRPr lang="ru-RU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tabLst>
                <a:tab pos="6209665" algn="l"/>
              </a:tabLst>
            </a:pP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Наглядность и доступность модели (в целях изучения)</a:t>
            </a:r>
            <a:r>
              <a:rPr lang="en-GB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ru-RU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tabLst>
                <a:tab pos="6209665" algn="l"/>
              </a:tabLst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Моделирование источника сигнала (реализация в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Scilab</a:t>
            </a: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	</a:t>
            </a:r>
          </a:p>
          <a:p>
            <a:pPr algn="just">
              <a:lnSpc>
                <a:spcPct val="150000"/>
              </a:lnSpc>
              <a:tabLst>
                <a:tab pos="6210935" algn="l"/>
              </a:tabLst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Аналогово-цифровое преобразование (реализация в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Scilab</a:t>
            </a: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	</a:t>
            </a:r>
          </a:p>
          <a:p>
            <a:pPr algn="just">
              <a:lnSpc>
                <a:spcPct val="150000"/>
              </a:lnSpc>
              <a:tabLst>
                <a:tab pos="6210935" algn="l"/>
              </a:tabLst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 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</a:t>
            </a: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одуляция QAM-16 в пользовательском интерфейсе (реализация в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Scilab</a:t>
            </a: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	</a:t>
            </a:r>
            <a:endParaRPr lang="ru-RU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tabLst>
                <a:tab pos="6210935" algn="l"/>
              </a:tabLst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6. 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</a:t>
            </a: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одер в пользовательском интерфейсе (реализация в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Scilab</a:t>
            </a: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7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8309" y="363714"/>
            <a:ext cx="9987203" cy="51232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 проекта</a:t>
            </a:r>
            <a:endParaRPr lang="ru-RU" sz="28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1" y="648623"/>
            <a:ext cx="777104" cy="96166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032" y="0"/>
            <a:ext cx="2050659" cy="61435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D7A74E8-2630-4ECE-9314-A80E22B0FD38}"/>
              </a:ext>
            </a:extLst>
          </p:cNvPr>
          <p:cNvPicPr/>
          <p:nvPr/>
        </p:nvPicPr>
        <p:blipFill rotWithShape="1">
          <a:blip r:embed="rId5"/>
          <a:srcRect t="7821" b="86636"/>
          <a:stretch/>
        </p:blipFill>
        <p:spPr>
          <a:xfrm>
            <a:off x="138309" y="978073"/>
            <a:ext cx="10890052" cy="35357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4FE92B-DD29-4FD4-8D32-0350504CD2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219" y="1331650"/>
            <a:ext cx="10462794" cy="525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0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8309" y="536894"/>
            <a:ext cx="10515600" cy="60167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Помехоустойчивость </a:t>
            </a:r>
            <a:r>
              <a:rPr lang="en-GB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QAM </a:t>
            </a: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манипуляции сигналов в нашем проекте и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теоретическая </a:t>
            </a:r>
            <a:endParaRPr lang="ru-RU" sz="2000" dirty="0">
              <a:highlight>
                <a:srgbClr val="FFFF00"/>
              </a:highlight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1" y="648623"/>
            <a:ext cx="777104" cy="96166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032" y="0"/>
            <a:ext cx="2050659" cy="61435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84DDE3E-F050-409D-9078-AFFCA378313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7" y="1998867"/>
            <a:ext cx="5295508" cy="4322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607C51-3B0F-4381-893F-BFF7750F65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3635" y="1852099"/>
            <a:ext cx="6408613" cy="461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9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12761" y="153674"/>
            <a:ext cx="7356112" cy="49495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3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Блок «</a:t>
            </a:r>
            <a:r>
              <a:rPr lang="en-US" sz="3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Wi-Fi </a:t>
            </a:r>
            <a:r>
              <a:rPr lang="ru-RU" sz="3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канал»</a:t>
            </a:r>
            <a:endParaRPr lang="ru-RU" sz="36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1" y="648623"/>
            <a:ext cx="777104" cy="96166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032" y="0"/>
            <a:ext cx="2050659" cy="6143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D45BF6-A9B5-4F82-8D19-53B81F68C9E5}"/>
              </a:ext>
            </a:extLst>
          </p:cNvPr>
          <p:cNvSpPr txBox="1"/>
          <p:nvPr/>
        </p:nvSpPr>
        <p:spPr>
          <a:xfrm>
            <a:off x="674703" y="1198485"/>
            <a:ext cx="9951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Данный блок представляет собой диалоговое окно, в котором пользователь вводит значение интенсивности шума относительно исходного сигнала из предоставленного диапазона.</a:t>
            </a:r>
            <a:endParaRPr lang="ru-RU" sz="24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8C4C0C-6931-49B5-8318-A1E39A823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51" y="3248886"/>
            <a:ext cx="9504520" cy="310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3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8308" y="662136"/>
            <a:ext cx="105156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QAM </a:t>
            </a:r>
            <a:r>
              <a:rPr lang="ru-RU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демодуляция</a:t>
            </a:r>
            <a:br>
              <a:rPr lang="ru-RU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1" y="648623"/>
            <a:ext cx="777104" cy="96166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032" y="0"/>
            <a:ext cx="2050659" cy="6143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2FAC34-ABD3-4E5D-A4E4-CFAE231F3664}"/>
              </a:ext>
            </a:extLst>
          </p:cNvPr>
          <p:cNvSpPr txBox="1"/>
          <p:nvPr/>
        </p:nvSpPr>
        <p:spPr>
          <a:xfrm>
            <a:off x="176170" y="1907267"/>
            <a:ext cx="11757522" cy="420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450215" algn="just">
              <a:lnSpc>
                <a:spcPct val="150000"/>
              </a:lnSpc>
            </a:pPr>
            <a:r>
              <a:rPr lang="ru-RU" dirty="0">
                <a:solidFill>
                  <a:srgbClr val="20202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 приёмной стороне проводятся преобразования в </a:t>
            </a:r>
            <a:r>
              <a:rPr lang="ru-RU" dirty="0" err="1">
                <a:solidFill>
                  <a:srgbClr val="20202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радиотракте</a:t>
            </a:r>
            <a:r>
              <a:rPr lang="ru-RU" dirty="0">
                <a:solidFill>
                  <a:srgbClr val="20202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обратные операциям происходящим в блоке модуляции на передаче, после чего оценивается фаза и амплитуда сигнала на каждой из </a:t>
            </a:r>
            <a:r>
              <a:rPr lang="ru-RU" dirty="0" err="1">
                <a:solidFill>
                  <a:srgbClr val="20202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поднесущих</a:t>
            </a:r>
            <a:r>
              <a:rPr lang="ru-RU" dirty="0">
                <a:solidFill>
                  <a:srgbClr val="20202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После оценки параметров сигнала он соотносится с разрешённым сигнальным созвездием - жёлтая точка (следующий слайд). </a:t>
            </a:r>
          </a:p>
          <a:p>
            <a:pPr marL="228600" indent="450215" algn="just">
              <a:lnSpc>
                <a:spcPct val="150000"/>
              </a:lnSpc>
            </a:pPr>
            <a:r>
              <a:rPr lang="ru-RU" dirty="0">
                <a:solidFill>
                  <a:srgbClr val="20202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Поскольку, в процессе распространения, параметры передаваемого сигнала изменились, плюс к сигналу добавился шум, то параметры принимаемой смеси сигнала с шумом неточно соответствует разрешённым положениям сигнального созвездия, однако, на примере нашей выделенной точки можно установить, что передана последовательность "0011", т.к. она самая ближайшая</a:t>
            </a:r>
            <a:r>
              <a:rPr lang="ru-RU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marL="228600" indent="450215" algn="just">
              <a:lnSpc>
                <a:spcPct val="150000"/>
              </a:lnSpc>
            </a:pP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Таким образом, демодулятор QAM определяет значение вектора в созвездии принятого сигнала с шумом и сравнивает это значение с ближайшим разрешенным. </a:t>
            </a:r>
            <a:r>
              <a:rPr lang="ru-RU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173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1" y="648623"/>
            <a:ext cx="777104" cy="96166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032" y="0"/>
            <a:ext cx="2050659" cy="614359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7CB1405E-F712-4FA8-AF73-E933E0B9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07136" cy="614360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QAM </a:t>
            </a:r>
            <a:r>
              <a:rPr lang="ru-RU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демодуляция</a:t>
            </a:r>
            <a:endParaRPr lang="ru-RU" sz="3200" b="1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BB427A8-30F9-4048-A5C6-DA0F12B95EF3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8"/>
          <a:stretch/>
        </p:blipFill>
        <p:spPr bwMode="auto">
          <a:xfrm>
            <a:off x="7314169" y="979487"/>
            <a:ext cx="2901193" cy="54380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4DCB4F-7CFB-4BB2-B3DD-C477F54AF4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24" y="1004654"/>
            <a:ext cx="6344121" cy="54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1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1" y="648623"/>
            <a:ext cx="777104" cy="96166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032" y="0"/>
            <a:ext cx="2050659" cy="614359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7CB1405E-F712-4FA8-AF73-E933E0B9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4359"/>
            <a:ext cx="8263855" cy="43426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Модуляция и Демодуляция </a:t>
            </a:r>
            <a:r>
              <a:rPr lang="en-GB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QAM</a:t>
            </a:r>
            <a:r>
              <a:rPr lang="ru-RU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-16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7B8519-F551-4712-BCF2-9C5A41BBB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431" y="1610288"/>
            <a:ext cx="5096930" cy="49750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509883-C755-49DB-A872-7DE5380AB5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026" y="1610288"/>
            <a:ext cx="5096931" cy="497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934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507</Words>
  <Application>Microsoft Office PowerPoint</Application>
  <PresentationFormat>Широкоэкранный</PresentationFormat>
  <Paragraphs>57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ВЫПУСКНАЯ КВАЛИФИКАЦИОННАЯ  РАБОТА БАКАЛАВРА </vt:lpstr>
      <vt:lpstr>Задачи проекта </vt:lpstr>
      <vt:lpstr>Пользовательский интерфейс проекта</vt:lpstr>
      <vt:lpstr>Помехоустойчивость QAM манипуляции сигналов в нашем проекте и теоретическая </vt:lpstr>
      <vt:lpstr>Блок «Wi-Fi канал»</vt:lpstr>
      <vt:lpstr>QAM демодуляция </vt:lpstr>
      <vt:lpstr>QAM демодуляция</vt:lpstr>
      <vt:lpstr>Модуляция и Демодуляция QAM-16</vt:lpstr>
      <vt:lpstr>Сравнение Декодера и Кодера на наличие ошибок при шуме «0.5» и «0»</vt:lpstr>
      <vt:lpstr>Счётчик в пользовательском интерфейсе</vt:lpstr>
      <vt:lpstr>Заключение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Софья Семутина</cp:lastModifiedBy>
  <cp:revision>189</cp:revision>
  <dcterms:created xsi:type="dcterms:W3CDTF">2019-02-20T18:18:01Z</dcterms:created>
  <dcterms:modified xsi:type="dcterms:W3CDTF">2021-06-21T09:51:22Z</dcterms:modified>
</cp:coreProperties>
</file>