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5282B3-D45B-4ABE-A2C9-2DFEED5C5D23}"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302830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282B3-D45B-4ABE-A2C9-2DFEED5C5D23}"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169540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282B3-D45B-4ABE-A2C9-2DFEED5C5D23}"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202229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282B3-D45B-4ABE-A2C9-2DFEED5C5D23}"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328083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282B3-D45B-4ABE-A2C9-2DFEED5C5D23}"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88658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5282B3-D45B-4ABE-A2C9-2DFEED5C5D23}"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137320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5282B3-D45B-4ABE-A2C9-2DFEED5C5D23}"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156509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5282B3-D45B-4ABE-A2C9-2DFEED5C5D23}" type="datetimeFigureOut">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233686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282B3-D45B-4ABE-A2C9-2DFEED5C5D23}" type="datetimeFigureOut">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340351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282B3-D45B-4ABE-A2C9-2DFEED5C5D23}"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294576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282B3-D45B-4ABE-A2C9-2DFEED5C5D23}"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8E8FC-E90B-420A-A4DC-7A668666D476}" type="slidenum">
              <a:rPr lang="en-US" smtClean="0"/>
              <a:t>‹#›</a:t>
            </a:fld>
            <a:endParaRPr lang="en-US"/>
          </a:p>
        </p:txBody>
      </p:sp>
    </p:spTree>
    <p:extLst>
      <p:ext uri="{BB962C8B-B14F-4D97-AF65-F5344CB8AC3E}">
        <p14:creationId xmlns:p14="http://schemas.microsoft.com/office/powerpoint/2010/main" val="14522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282B3-D45B-4ABE-A2C9-2DFEED5C5D23}" type="datetimeFigureOut">
              <a:rPr lang="en-US" smtClean="0"/>
              <a:t>10/3/2020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8E8FC-E90B-420A-A4DC-7A668666D476}" type="slidenum">
              <a:rPr lang="en-US" smtClean="0"/>
              <a:t>‹#›</a:t>
            </a:fld>
            <a:endParaRPr lang="en-US"/>
          </a:p>
        </p:txBody>
      </p:sp>
    </p:spTree>
    <p:extLst>
      <p:ext uri="{BB962C8B-B14F-4D97-AF65-F5344CB8AC3E}">
        <p14:creationId xmlns:p14="http://schemas.microsoft.com/office/powerpoint/2010/main" val="1207717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enjing.shinyapps.io/app-text-input-v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2363"/>
            <a:ext cx="9296400" cy="4738110"/>
          </a:xfrm>
        </p:spPr>
        <p:txBody>
          <a:bodyPr>
            <a:normAutofit fontScale="90000"/>
          </a:bodyPr>
          <a:lstStyle/>
          <a:p>
            <a:pPr algn="l" fontAlgn="base"/>
            <a:r>
              <a:rPr lang="en-US" sz="2700" b="1" dirty="0"/>
              <a:t>1. Data </a:t>
            </a:r>
            <a:r>
              <a:rPr lang="en-US" sz="2700" b="1" dirty="0" smtClean="0"/>
              <a:t>Cleanse</a:t>
            </a:r>
            <a:br>
              <a:rPr lang="en-US" sz="2700" b="1" dirty="0" smtClean="0"/>
            </a:br>
            <a:r>
              <a:rPr lang="en-US" sz="2700" b="1" dirty="0" smtClean="0"/>
              <a:t>	</a:t>
            </a:r>
            <a:r>
              <a:rPr lang="en-US" sz="2700" dirty="0" smtClean="0"/>
              <a:t>Covert </a:t>
            </a:r>
            <a:r>
              <a:rPr lang="en-US" sz="2700" dirty="0"/>
              <a:t>all letters to lower-case;</a:t>
            </a:r>
            <a:br>
              <a:rPr lang="en-US" sz="2700" dirty="0"/>
            </a:br>
            <a:r>
              <a:rPr lang="en-US" sz="2700" dirty="0" smtClean="0"/>
              <a:t>	Remove </a:t>
            </a:r>
            <a:r>
              <a:rPr lang="en-US" sz="2700" dirty="0"/>
              <a:t>strings with “http://”, “https://”, begin with @, </a:t>
            </a:r>
            <a:r>
              <a:rPr lang="en-US" sz="2700" dirty="0" err="1"/>
              <a:t>etc</a:t>
            </a:r>
            <a:r>
              <a:rPr lang="en-US" sz="2700" dirty="0"/>
              <a:t>;</a:t>
            </a:r>
            <a:br>
              <a:rPr lang="en-US" sz="2700" dirty="0"/>
            </a:br>
            <a:r>
              <a:rPr lang="en-US" sz="2700" dirty="0" smtClean="0"/>
              <a:t>	Replace </a:t>
            </a:r>
            <a:r>
              <a:rPr lang="en-US" sz="2700" dirty="0"/>
              <a:t>all non alphanumeric letters with space;</a:t>
            </a:r>
            <a:br>
              <a:rPr lang="en-US" sz="2700" dirty="0"/>
            </a:br>
            <a:r>
              <a:rPr lang="en-US" sz="2700" dirty="0" smtClean="0"/>
              <a:t>	Remove </a:t>
            </a:r>
            <a:r>
              <a:rPr lang="en-US" sz="2700" dirty="0"/>
              <a:t>excessive spaces;</a:t>
            </a:r>
            <a:br>
              <a:rPr lang="en-US" sz="2700" dirty="0"/>
            </a:br>
            <a:r>
              <a:rPr lang="en-US" sz="2700" dirty="0" smtClean="0"/>
              <a:t>	Split </a:t>
            </a:r>
            <a:r>
              <a:rPr lang="en-US" sz="2700" dirty="0"/>
              <a:t>text at space to get 1-gram dictionary</a:t>
            </a:r>
            <a:r>
              <a:rPr lang="en-US" sz="2700" dirty="0" smtClean="0"/>
              <a:t>.</a:t>
            </a:r>
            <a:br>
              <a:rPr lang="en-US" sz="2700" dirty="0" smtClean="0"/>
            </a:br>
            <a:r>
              <a:rPr lang="en-US" sz="2700" dirty="0"/>
              <a:t/>
            </a:r>
            <a:br>
              <a:rPr lang="en-US" sz="2700" dirty="0"/>
            </a:br>
            <a:r>
              <a:rPr lang="en-US" sz="2700" dirty="0"/>
              <a:t>Or we could use libraries to tokenize the text (omitting </a:t>
            </a:r>
            <a:r>
              <a:rPr lang="en-US" sz="2700" dirty="0" err="1"/>
              <a:t>stopwords</a:t>
            </a:r>
            <a:r>
              <a:rPr lang="en-US" sz="2700" dirty="0"/>
              <a:t>). For twitter text we could use function </a:t>
            </a:r>
            <a:r>
              <a:rPr lang="en-US" sz="2700" dirty="0" err="1"/>
              <a:t>tokenize_tweets</a:t>
            </a:r>
            <a:r>
              <a:rPr lang="en-US" sz="2700" dirty="0" smtClean="0"/>
              <a:t>().</a:t>
            </a:r>
            <a:br>
              <a:rPr lang="en-US" sz="2700" dirty="0" smtClean="0"/>
            </a:br>
            <a:r>
              <a:rPr lang="en-US" sz="2700" dirty="0" smtClean="0"/>
              <a:t/>
            </a:r>
            <a:br>
              <a:rPr lang="en-US" sz="2700" dirty="0" smtClean="0"/>
            </a:br>
            <a:r>
              <a:rPr lang="en-US" sz="2700" dirty="0" smtClean="0"/>
              <a:t>library(</a:t>
            </a:r>
            <a:r>
              <a:rPr lang="en-US" sz="2700" dirty="0" err="1" smtClean="0"/>
              <a:t>tokenizers</a:t>
            </a:r>
            <a:r>
              <a:rPr lang="en-US" sz="2700" dirty="0"/>
              <a:t>) library(</a:t>
            </a:r>
            <a:r>
              <a:rPr lang="en-US" sz="2700" dirty="0" err="1"/>
              <a:t>stopwords</a:t>
            </a:r>
            <a:r>
              <a:rPr lang="en-US" sz="2700" dirty="0"/>
              <a:t>) </a:t>
            </a:r>
            <a:r>
              <a:rPr lang="en-US" sz="2700" dirty="0" err="1"/>
              <a:t>tokenize_words</a:t>
            </a:r>
            <a:r>
              <a:rPr lang="en-US" sz="2700" dirty="0"/>
              <a:t>(&lt;text&gt;, </a:t>
            </a:r>
            <a:r>
              <a:rPr lang="en-US" sz="2700" dirty="0" err="1"/>
              <a:t>stopwords</a:t>
            </a:r>
            <a:r>
              <a:rPr lang="en-US" sz="2700" dirty="0"/>
              <a:t>=</a:t>
            </a:r>
            <a:r>
              <a:rPr lang="en-US" sz="2700" dirty="0" err="1"/>
              <a:t>stopwords</a:t>
            </a:r>
            <a:r>
              <a:rPr lang="en-US" sz="2700" dirty="0"/>
              <a:t>::</a:t>
            </a:r>
            <a:r>
              <a:rPr lang="en-US" sz="2700" dirty="0" err="1"/>
              <a:t>stopwords</a:t>
            </a:r>
            <a:r>
              <a:rPr lang="en-US" sz="2700" dirty="0"/>
              <a:t>("en"))</a:t>
            </a:r>
            <a:r>
              <a:rPr lang="en-US" dirty="0"/>
              <a:t/>
            </a:r>
            <a:br>
              <a:rPr lang="en-US" dirty="0"/>
            </a:br>
            <a:endParaRPr lang="en-US" dirty="0"/>
          </a:p>
        </p:txBody>
      </p:sp>
      <p:sp>
        <p:nvSpPr>
          <p:cNvPr id="4" name="Rectangle 3"/>
          <p:cNvSpPr/>
          <p:nvPr/>
        </p:nvSpPr>
        <p:spPr>
          <a:xfrm>
            <a:off x="1413164" y="4364182"/>
            <a:ext cx="7730836" cy="852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library(</a:t>
            </a:r>
            <a:r>
              <a:rPr lang="en-US" sz="2400" dirty="0" err="1"/>
              <a:t>tokenizers</a:t>
            </a:r>
            <a:r>
              <a:rPr lang="en-US" sz="2400" dirty="0"/>
              <a:t>) library(</a:t>
            </a:r>
            <a:r>
              <a:rPr lang="en-US" sz="2400" dirty="0" err="1"/>
              <a:t>stopwords</a:t>
            </a:r>
            <a:r>
              <a:rPr lang="en-US" sz="2400" dirty="0"/>
              <a:t>) </a:t>
            </a:r>
            <a:r>
              <a:rPr lang="en-US" sz="2400" dirty="0" err="1"/>
              <a:t>tokenize_words</a:t>
            </a:r>
            <a:r>
              <a:rPr lang="en-US" sz="2400" dirty="0"/>
              <a:t>(&lt;text&gt;, </a:t>
            </a:r>
            <a:r>
              <a:rPr lang="en-US" sz="2400" dirty="0" err="1"/>
              <a:t>stopwords</a:t>
            </a:r>
            <a:r>
              <a:rPr lang="en-US" sz="2400" dirty="0"/>
              <a:t>=</a:t>
            </a:r>
            <a:r>
              <a:rPr lang="en-US" sz="2400" dirty="0" err="1"/>
              <a:t>stopwords</a:t>
            </a:r>
            <a:r>
              <a:rPr lang="en-US" sz="2400" dirty="0"/>
              <a:t>::</a:t>
            </a:r>
            <a:r>
              <a:rPr lang="en-US" sz="2400" dirty="0" err="1"/>
              <a:t>stopwords</a:t>
            </a:r>
            <a:r>
              <a:rPr lang="en-US" sz="2400" dirty="0"/>
              <a:t>("en"))</a:t>
            </a:r>
          </a:p>
        </p:txBody>
      </p:sp>
    </p:spTree>
    <p:extLst>
      <p:ext uri="{BB962C8B-B14F-4D97-AF65-F5344CB8AC3E}">
        <p14:creationId xmlns:p14="http://schemas.microsoft.com/office/powerpoint/2010/main" val="175689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527" y="852199"/>
            <a:ext cx="9379527" cy="5590166"/>
          </a:xfrm>
        </p:spPr>
        <p:txBody>
          <a:bodyPr>
            <a:normAutofit/>
          </a:bodyPr>
          <a:lstStyle/>
          <a:p>
            <a:pPr algn="l" fontAlgn="base"/>
            <a:r>
              <a:rPr lang="en-US" sz="2400" b="1" dirty="0" smtClean="0"/>
              <a:t>2</a:t>
            </a:r>
            <a:r>
              <a:rPr lang="en-US" sz="2400" b="1" dirty="0"/>
              <a:t>. N-gram Dictionary</a:t>
            </a:r>
            <a:br>
              <a:rPr lang="en-US" sz="2400" b="1" dirty="0"/>
            </a:br>
            <a:r>
              <a:rPr lang="en-US" sz="2400" dirty="0"/>
              <a:t>Get 2-grams and 3-grams (with </a:t>
            </a:r>
            <a:r>
              <a:rPr lang="en-US" sz="2400" dirty="0" err="1"/>
              <a:t>stopwords</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To </a:t>
            </a:r>
            <a:r>
              <a:rPr lang="en-US" sz="2400" dirty="0"/>
              <a:t>reduce the N-gram dictionary size, first calculate frequency for each N-gram, then abandon the least frequent ones (the long tail), say the ones only cover 10% of occurrences or the ones that only appear once in the text corpus.</a:t>
            </a:r>
            <a:r>
              <a:rPr lang="en-US" sz="2400" dirty="0" smtClean="0"/>
              <a:t/>
            </a:r>
            <a:br>
              <a:rPr lang="en-US" sz="2400" dirty="0" smtClean="0"/>
            </a:br>
            <a:r>
              <a:rPr lang="en-US" sz="2400" dirty="0" smtClean="0"/>
              <a:t/>
            </a:r>
            <a:br>
              <a:rPr lang="en-US" sz="2400" dirty="0" smtClean="0"/>
            </a:br>
            <a:r>
              <a:rPr lang="en-US" sz="2400" dirty="0" err="1" smtClean="0"/>
              <a:t>E.g</a:t>
            </a:r>
            <a:r>
              <a:rPr lang="en-US" sz="2400" dirty="0" smtClean="0"/>
              <a:t>: The total count of 1 gram is around 540,000. we would only need 6000 word to cover 90% of the </a:t>
            </a:r>
            <a:r>
              <a:rPr lang="en-US" sz="2400" dirty="0" err="1" smtClean="0"/>
              <a:t>occurances</a:t>
            </a:r>
            <a:r>
              <a:rPr lang="en-US" sz="2400" dirty="0" smtClean="0"/>
              <a:t>.</a:t>
            </a:r>
            <a:endParaRPr lang="en-US" sz="2400" dirty="0"/>
          </a:p>
        </p:txBody>
      </p:sp>
      <p:sp>
        <p:nvSpPr>
          <p:cNvPr id="3" name="Rectangle 2"/>
          <p:cNvSpPr/>
          <p:nvPr/>
        </p:nvSpPr>
        <p:spPr>
          <a:xfrm>
            <a:off x="997527" y="2473038"/>
            <a:ext cx="66501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t>tokenize_ngrams</a:t>
            </a:r>
            <a:r>
              <a:rPr lang="en-US" sz="2400" dirty="0"/>
              <a:t>(&lt;text&gt;, </a:t>
            </a:r>
            <a:r>
              <a:rPr lang="en-US" sz="2400" dirty="0" err="1"/>
              <a:t>n_min</a:t>
            </a:r>
            <a:r>
              <a:rPr lang="en-US" sz="2400" dirty="0"/>
              <a:t>=2, n=3)</a:t>
            </a:r>
          </a:p>
        </p:txBody>
      </p:sp>
    </p:spTree>
    <p:extLst>
      <p:ext uri="{BB962C8B-B14F-4D97-AF65-F5344CB8AC3E}">
        <p14:creationId xmlns:p14="http://schemas.microsoft.com/office/powerpoint/2010/main" val="17017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4563" y="457200"/>
            <a:ext cx="9296400" cy="5236873"/>
          </a:xfrm>
        </p:spPr>
        <p:txBody>
          <a:bodyPr>
            <a:normAutofit/>
          </a:bodyPr>
          <a:lstStyle/>
          <a:p>
            <a:pPr algn="l" fontAlgn="base"/>
            <a:r>
              <a:rPr lang="en-US" sz="2400" b="1" dirty="0"/>
              <a:t>3. Exploratory </a:t>
            </a:r>
            <a:r>
              <a:rPr lang="en-US" sz="2400" b="1" dirty="0" smtClean="0"/>
              <a:t>Analysis</a:t>
            </a:r>
            <a:br>
              <a:rPr lang="en-US" sz="2400" b="1" dirty="0" smtClean="0"/>
            </a:br>
            <a:r>
              <a:rPr lang="en-US" sz="2400" dirty="0" smtClean="0"/>
              <a:t>Use </a:t>
            </a:r>
            <a:r>
              <a:rPr lang="en-US" sz="2400" dirty="0"/>
              <a:t>Twitter text as an example.</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dirty="0" smtClean="0">
                <a:effectLst/>
              </a:rPr>
              <a:t/>
            </a:r>
            <a:br>
              <a:rPr lang="en-US" dirty="0" smtClean="0">
                <a:effectLst/>
              </a:rPr>
            </a:b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0" y="1995055"/>
            <a:ext cx="9144019" cy="3865418"/>
          </a:xfrm>
          <a:prstGeom prst="rect">
            <a:avLst/>
          </a:prstGeom>
        </p:spPr>
      </p:pic>
    </p:spTree>
    <p:extLst>
      <p:ext uri="{BB962C8B-B14F-4D97-AF65-F5344CB8AC3E}">
        <p14:creationId xmlns:p14="http://schemas.microsoft.com/office/powerpoint/2010/main" val="21175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31766"/>
          </a:xfrm>
        </p:spPr>
        <p:txBody>
          <a:bodyPr>
            <a:normAutofit fontScale="90000"/>
          </a:bodyPr>
          <a:lstStyle/>
          <a:p>
            <a:pPr fontAlgn="base"/>
            <a:r>
              <a:rPr lang="en-US" sz="2700" b="1" dirty="0"/>
              <a:t>4. Shiny UI</a:t>
            </a:r>
            <a:br>
              <a:rPr lang="en-US" sz="2700" b="1" dirty="0"/>
            </a:br>
            <a:r>
              <a:rPr lang="en-US" sz="2700" dirty="0"/>
              <a:t>The Shiny app uses 3-gram dictionary (</a:t>
            </a:r>
            <a:r>
              <a:rPr lang="en-US" sz="2700" dirty="0" err="1"/>
              <a:t>ommiting</a:t>
            </a:r>
            <a:r>
              <a:rPr lang="en-US" sz="2700" dirty="0"/>
              <a:t> 3-grams that appears only once in the text corpus). It will match the last two words of an input with the first two words of entries in the dictionary, to predict the third word. If no entries found, it will instead match the last word of the input only. If no entries found again, it will return the most frequent 3-grams as result</a:t>
            </a:r>
            <a:r>
              <a:rPr lang="en-US" sz="2700" dirty="0" smtClean="0"/>
              <a:t>.</a:t>
            </a:r>
            <a:br>
              <a:rPr lang="en-US" sz="2700" dirty="0" smtClean="0"/>
            </a:br>
            <a:r>
              <a:rPr lang="en-US" sz="2700" dirty="0"/>
              <a:t/>
            </a:r>
            <a:br>
              <a:rPr lang="en-US" sz="2700" dirty="0"/>
            </a:br>
            <a:r>
              <a:rPr lang="en-US" sz="2800" dirty="0"/>
              <a:t>You can launch the app:</a:t>
            </a:r>
            <a:br>
              <a:rPr lang="en-US" sz="2800" dirty="0"/>
            </a:br>
            <a:r>
              <a:rPr lang="en-US" sz="2800" dirty="0" smtClean="0"/>
              <a:t>	online</a:t>
            </a:r>
            <a:r>
              <a:rPr lang="en-US" sz="2800" dirty="0"/>
              <a:t> </a:t>
            </a:r>
            <a:r>
              <a:rPr lang="en-US" sz="2800" dirty="0">
                <a:hlinkClick r:id="rId2"/>
              </a:rPr>
              <a:t>https://wenjing.shinyapps.io/app-text-input-v2/</a:t>
            </a:r>
            <a:r>
              <a:rPr lang="en-US" sz="2800" dirty="0"/>
              <a:t/>
            </a:r>
            <a:br>
              <a:rPr lang="en-US" sz="2800" dirty="0"/>
            </a:br>
            <a:r>
              <a:rPr lang="en-US" sz="2800" dirty="0" smtClean="0"/>
              <a:t>	or </a:t>
            </a:r>
            <a:r>
              <a:rPr lang="en-US" sz="2800" dirty="0"/>
              <a:t>locally by running the following code in your </a:t>
            </a:r>
            <a:r>
              <a:rPr lang="en-US" sz="2800" dirty="0" err="1" smtClean="0"/>
              <a:t>Rstudio</a:t>
            </a:r>
            <a:r>
              <a:rPr lang="en-US" sz="2800" dirty="0"/>
              <a:t/>
            </a:r>
            <a:br>
              <a:rPr lang="en-US" sz="2800" dirty="0"/>
            </a:br>
            <a:r>
              <a:rPr lang="en-US" sz="2700" dirty="0" smtClean="0"/>
              <a:t/>
            </a:r>
            <a:br>
              <a:rPr lang="en-US" sz="2700" dirty="0" smtClean="0"/>
            </a:br>
            <a:r>
              <a:rPr lang="en-US" sz="2700" dirty="0"/>
              <a:t/>
            </a:r>
            <a:br>
              <a:rPr lang="en-US" sz="2700" dirty="0"/>
            </a:br>
            <a:r>
              <a:rPr lang="en-US" sz="2700" dirty="0"/>
              <a:t/>
            </a:r>
            <a:br>
              <a:rPr lang="en-US" sz="2700" dirty="0"/>
            </a:br>
            <a:r>
              <a:rPr lang="en-US" sz="2700" dirty="0" smtClean="0"/>
              <a:t/>
            </a:r>
            <a:br>
              <a:rPr lang="en-US" sz="2700" dirty="0" smtClean="0"/>
            </a:br>
            <a:r>
              <a:rPr lang="en-US" dirty="0"/>
              <a:t/>
            </a:r>
            <a:br>
              <a:rPr lang="en-US" dirty="0"/>
            </a:br>
            <a:endParaRPr lang="en-US" dirty="0"/>
          </a:p>
        </p:txBody>
      </p:sp>
      <p:sp>
        <p:nvSpPr>
          <p:cNvPr id="4" name="Rectangle 3"/>
          <p:cNvSpPr/>
          <p:nvPr/>
        </p:nvSpPr>
        <p:spPr>
          <a:xfrm>
            <a:off x="997528" y="4426527"/>
            <a:ext cx="9621982" cy="12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library(shiny)</a:t>
            </a:r>
          </a:p>
          <a:p>
            <a:r>
              <a:rPr lang="en-US" sz="2400" dirty="0" err="1" smtClean="0"/>
              <a:t>runGitHub</a:t>
            </a:r>
            <a:r>
              <a:rPr lang="en-US" sz="2400" dirty="0"/>
              <a:t>("Shiny-Text_Input_Prediction-V2", "Nov05")</a:t>
            </a:r>
          </a:p>
        </p:txBody>
      </p:sp>
    </p:spTree>
    <p:extLst>
      <p:ext uri="{BB962C8B-B14F-4D97-AF65-F5344CB8AC3E}">
        <p14:creationId xmlns:p14="http://schemas.microsoft.com/office/powerpoint/2010/main" val="227618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364"/>
            <a:ext cx="10515600" cy="5449599"/>
          </a:xfrm>
        </p:spPr>
        <p:txBody>
          <a:bodyPr/>
          <a:lstStyle/>
          <a:p>
            <a:pPr marL="0" indent="0" fontAlgn="base">
              <a:buNone/>
            </a:pPr>
            <a:r>
              <a:rPr lang="en-US" sz="2400" b="1" dirty="0"/>
              <a:t>5. </a:t>
            </a:r>
            <a:r>
              <a:rPr lang="en-US" sz="2400" b="1" dirty="0" err="1" smtClean="0"/>
              <a:t>Statictics</a:t>
            </a:r>
            <a:endParaRPr lang="en-US" sz="2400" b="1" dirty="0" smtClean="0"/>
          </a:p>
          <a:p>
            <a:pPr marL="0" indent="0" fontAlgn="base">
              <a:buNone/>
            </a:pPr>
            <a:endParaRPr lang="en-US" sz="2400" b="1" dirty="0"/>
          </a:p>
          <a:p>
            <a:pPr marL="0" indent="0" fontAlgn="base">
              <a:buNone/>
            </a:pPr>
            <a:r>
              <a:rPr lang="en-US" sz="2400" dirty="0"/>
              <a:t>There are around 54,000 1-grams (different words) in total. And the no-tail 3-gram dictionary has about 4,060,000 entries, the count of unique first word of 3-grams is around 540,000.</a:t>
            </a:r>
          </a:p>
          <a:p>
            <a:pPr lvl="1" fontAlgn="base"/>
            <a:r>
              <a:rPr lang="en-US" dirty="0"/>
              <a:t>Hence 53766/537782 = 10% words of the text corpus are covered</a:t>
            </a:r>
            <a:r>
              <a:rPr lang="en-US" dirty="0" smtClean="0"/>
              <a:t>.</a:t>
            </a:r>
          </a:p>
          <a:p>
            <a:pPr marL="457200" lvl="1" indent="0" fontAlgn="base">
              <a:buNone/>
            </a:pPr>
            <a:endParaRPr lang="en-US" dirty="0"/>
          </a:p>
          <a:p>
            <a:pPr marL="0" indent="0" fontAlgn="base">
              <a:buNone/>
            </a:pPr>
            <a:r>
              <a:rPr lang="en-US" sz="2400" dirty="0"/>
              <a:t>The sum of the 1-gram </a:t>
            </a:r>
            <a:r>
              <a:rPr lang="en-US" sz="2400" dirty="0" err="1"/>
              <a:t>occurencies</a:t>
            </a:r>
            <a:r>
              <a:rPr lang="en-US" sz="2400" dirty="0"/>
              <a:t> is 68064165. The sum of that covered by the 3-gram first words is .</a:t>
            </a:r>
          </a:p>
          <a:p>
            <a:pPr lvl="1" fontAlgn="base"/>
            <a:r>
              <a:rPr lang="en-US" dirty="0"/>
              <a:t>Hence 66520911/68064165 = 97.73% word </a:t>
            </a:r>
            <a:r>
              <a:rPr lang="en-US" dirty="0" err="1"/>
              <a:t>occurencies</a:t>
            </a:r>
            <a:r>
              <a:rPr lang="en-US" dirty="0"/>
              <a:t> are covered.</a:t>
            </a:r>
          </a:p>
          <a:p>
            <a:pPr marL="0" indent="0">
              <a:buNone/>
            </a:pPr>
            <a:endParaRPr lang="en-US" dirty="0"/>
          </a:p>
        </p:txBody>
      </p:sp>
    </p:spTree>
    <p:extLst>
      <p:ext uri="{BB962C8B-B14F-4D97-AF65-F5344CB8AC3E}">
        <p14:creationId xmlns:p14="http://schemas.microsoft.com/office/powerpoint/2010/main" val="40504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428818"/>
          </a:xfrm>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121026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130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Data Cleanse  Covert all letters to lower-case;  Remove strings with “http://”, “https://”, begin with @, etc;  Replace all non alphanumeric letters with space;  Remove excessive spaces;  Split text at space to get 1-gram dictionary.  Or we could use libraries to tokenize the text (omitting stopwords). For twitter text we could use function tokenize_tweets().  library(tokenizers) library(stopwords) tokenize_words(&lt;text&gt;, stopwords=stopwords::stopwords("en")) </vt:lpstr>
      <vt:lpstr>2. N-gram Dictionary Get 2-grams and 3-grams (with stopwords).        To reduce the N-gram dictionary size, first calculate frequency for each N-gram, then abandon the least frequent ones (the long tail), say the ones only cover 10% of occurrences or the ones that only appear once in the text corpus.  E.g: The total count of 1 gram is around 540,000. we would only need 6000 word to cover 90% of the occurances.</vt:lpstr>
      <vt:lpstr>3. Exploratory Analysis Use Twitter text as an example.         </vt:lpstr>
      <vt:lpstr>4. Shiny UI The Shiny app uses 3-gram dictionary (ommiting 3-grams that appears only once in the text corpus). It will match the last two words of an input with the first two words of entries in the dictionary, to predict the third word. If no entries found, it will instead match the last word of the input only. If no entries found again, it will return the most frequent 3-grams as result.  You can launch the app:  online https://wenjing.shinyapps.io/app-text-input-v2/  or locally by running the following code in your Rstudio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Data Cleanse  Covert all letters to lower-case;  Remove strings with “http://”, “https://”, begin with @, etc;  Replace all non alphanumeric letters with space;  Remove excessive spaces;  Split text at space to get 1-gram dictionary.  Or we could use libraries to tokenize the text (omitting stopwords). For twitter text we could use function tokenize_tweets().  library(tokenizers) library(stopwords) tokenize_words(&lt;text&gt;, stopwords=stopwords::stopwords("en"))</dc:title>
  <dc:creator>Microsoft account</dc:creator>
  <cp:lastModifiedBy>Microsoft account</cp:lastModifiedBy>
  <cp:revision>3</cp:revision>
  <dcterms:created xsi:type="dcterms:W3CDTF">2020-10-03T05:41:29Z</dcterms:created>
  <dcterms:modified xsi:type="dcterms:W3CDTF">2020-10-03T05:57:28Z</dcterms:modified>
</cp:coreProperties>
</file>