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2" r:id="rId9"/>
    <p:sldId id="258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B64B43-82CE-81F2-D40E-075FF4A672F6}" v="4" dt="2020-09-10T09:57:04.6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SNAIN AHMED" userId="S::b1905311@student.burycollege.ac.uk::0ec419c0-ce29-4073-9eb6-1275527c47c9" providerId="AD" clId="Web-{A3B64B43-82CE-81F2-D40E-075FF4A672F6}"/>
    <pc:docChg chg="modSld">
      <pc:chgData name="HUSNAIN AHMED" userId="S::b1905311@student.burycollege.ac.uk::0ec419c0-ce29-4073-9eb6-1275527c47c9" providerId="AD" clId="Web-{A3B64B43-82CE-81F2-D40E-075FF4A672F6}" dt="2020-09-10T09:57:04.616" v="3" actId="1076"/>
      <pc:docMkLst>
        <pc:docMk/>
      </pc:docMkLst>
      <pc:sldChg chg="modSp">
        <pc:chgData name="HUSNAIN AHMED" userId="S::b1905311@student.burycollege.ac.uk::0ec419c0-ce29-4073-9eb6-1275527c47c9" providerId="AD" clId="Web-{A3B64B43-82CE-81F2-D40E-075FF4A672F6}" dt="2020-09-10T09:57:04.616" v="3" actId="1076"/>
        <pc:sldMkLst>
          <pc:docMk/>
          <pc:sldMk cId="2468396397" sldId="262"/>
        </pc:sldMkLst>
        <pc:picChg chg="mod">
          <ac:chgData name="HUSNAIN AHMED" userId="S::b1905311@student.burycollege.ac.uk::0ec419c0-ce29-4073-9eb6-1275527c47c9" providerId="AD" clId="Web-{A3B64B43-82CE-81F2-D40E-075FF4A672F6}" dt="2020-09-10T09:57:04.616" v="3" actId="1076"/>
          <ac:picMkLst>
            <pc:docMk/>
            <pc:sldMk cId="2468396397" sldId="262"/>
            <ac:picMk id="4" creationId="{1EC2EBF7-B53F-454C-B0C4-5A48168DA284}"/>
          </ac:picMkLst>
        </pc:picChg>
        <pc:picChg chg="mod">
          <ac:chgData name="HUSNAIN AHMED" userId="S::b1905311@student.burycollege.ac.uk::0ec419c0-ce29-4073-9eb6-1275527c47c9" providerId="AD" clId="Web-{A3B64B43-82CE-81F2-D40E-075FF4A672F6}" dt="2020-09-10T09:57:02.304" v="2" actId="1076"/>
          <ac:picMkLst>
            <pc:docMk/>
            <pc:sldMk cId="2468396397" sldId="262"/>
            <ac:picMk id="5" creationId="{8B20705C-F4BD-43B4-B0FD-EA558639E0E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9AD56-F6C2-4CF1-8671-3EB9C29FD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B91356-26A3-44CC-AEB5-97C692591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43427-9AF9-481A-B8B4-E3BD84A38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C5AD-3DB5-4D8E-84DB-12AE70E56373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84C8D-DAC0-4B35-A613-65035604B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2108E-83DE-44EC-BDF7-5051A4979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70BD3-DD58-4A02-9AC3-C616BE019C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72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86ADC-E8F5-4C40-8A2B-689719EC6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46E20-24FB-4E6A-90D3-8E5BB1B63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11C20-43F0-4039-AAF3-CF56E778A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C5AD-3DB5-4D8E-84DB-12AE70E56373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56F22-A819-4532-9E90-C9685D510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32B7A-CE72-4BFB-B812-E33B8F236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70BD3-DD58-4A02-9AC3-C616BE019C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51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8E5415-B51F-4E9E-AE27-0AE3BEFFD1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B4039-4A4D-4F9C-B530-3FF3BF698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F3196-7AB3-40FB-9D27-13D17B871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C5AD-3DB5-4D8E-84DB-12AE70E56373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B9D3F-545D-4884-99C4-4ED4A374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B2AEC-00FA-4191-A5B4-3AFD1CEB9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70BD3-DD58-4A02-9AC3-C616BE019C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17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97D3C-A034-4D5D-A3D5-4E181420D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4DCDC-FE4D-4C03-969B-3B5A8E27C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7CFFF-9D98-44A7-819B-A3F98A128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C5AD-3DB5-4D8E-84DB-12AE70E56373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00FFE-5E16-4B27-BB7B-FE08097CB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BCBC4-2DB1-4BDC-929B-4FD10756C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70BD3-DD58-4A02-9AC3-C616BE019C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981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FE834-1108-4B93-A724-7E08D687A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CBE51-4EB9-45EB-84BF-E027A9BE5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B424C-505F-40FD-B2C8-9C35547BD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C5AD-3DB5-4D8E-84DB-12AE70E56373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7EFA3-06C3-4B94-94F0-3861D9061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7E9EE-9334-43B8-AC89-3A199E9B0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70BD3-DD58-4A02-9AC3-C616BE019C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08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E3A36-DE48-4FFC-85F3-290D37FAE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CD4E0-538B-4178-AC80-AFA5669EA6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51DD4-EFF0-456B-9DC3-FD1ADEEA0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9B41-3F33-40BE-BCD1-87398B7FF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C5AD-3DB5-4D8E-84DB-12AE70E56373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52467-D47D-4C15-AB03-46C1A515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C6533-7B90-4620-B4DF-ED4E3C823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70BD3-DD58-4A02-9AC3-C616BE019C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876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86D85-B2A1-4550-93A5-017E7402F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23D36-4431-46C3-AA22-DC83C5B53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07C10-C973-43AD-B796-8197BF768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F91A66-D06D-449F-85EF-2A956AEBC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25264A-FB04-4FDA-A025-23403B87AC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EA604D-048A-40B9-AE27-F3597ACE9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C5AD-3DB5-4D8E-84DB-12AE70E56373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A6E196-2562-4A46-BE2A-062E5D9EF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1A621C-DA0C-48BD-B9D0-31943683E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70BD3-DD58-4A02-9AC3-C616BE019C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693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AD87-A298-4D35-B085-871B7E721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012488-9C0D-4E99-8F10-9DF996823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C5AD-3DB5-4D8E-84DB-12AE70E56373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E37D82-AB7F-42EF-B198-EF227D441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5DA6DD-18F8-4599-9342-83265BAA0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70BD3-DD58-4A02-9AC3-C616BE019C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952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1BB4F9-3A91-4397-88F1-4BDDD131D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C5AD-3DB5-4D8E-84DB-12AE70E56373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791049-CD21-47F8-844C-D75346504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C69FC-7455-46FF-9882-BC0B7123B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70BD3-DD58-4A02-9AC3-C616BE019C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852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5F691-1C50-4F1F-A71A-4B4F631A6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DE49A-C6C6-4009-94CC-05B60D4A7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D135B8-4D87-491E-AC96-0CD64F00D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EBC95-2E8D-42B9-81F2-D48AFCBD8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C5AD-3DB5-4D8E-84DB-12AE70E56373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E768E-998A-415A-8E0D-D9E569486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A2C88-6914-40CC-9F08-055CA623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70BD3-DD58-4A02-9AC3-C616BE019C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26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09F59-3DDC-494F-BA3A-6A4BFB6D1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4C84B3-12F4-4E14-B1F8-D8C1D09206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C3E9F2-BB67-49AD-B307-6C941B3CB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0BD1E-C9DA-452D-B20E-5497DA372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AC5AD-3DB5-4D8E-84DB-12AE70E56373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73161-16F4-44B3-94E0-828FF6CF5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F69A4-12DF-4324-8263-6A87DA253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70BD3-DD58-4A02-9AC3-C616BE019C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520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F46FD6-34F0-41C5-92DA-240464276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D7947-844F-402D-8967-D32B99008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62FE1-D131-4F41-A17C-5171108B3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AC5AD-3DB5-4D8E-84DB-12AE70E56373}" type="datetimeFigureOut">
              <a:rPr lang="en-GB" smtClean="0"/>
              <a:t>10/09/2020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65031-D278-4CB9-8535-E6339A349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0ACB7-6F65-4BB6-B150-6FD3BB3C8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70BD3-DD58-4A02-9AC3-C616BE019C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86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47284-D989-494C-A8DB-32D7CC76B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GB" dirty="0"/>
              <a:t>Unit 3 – Planning and management of IT projects</a:t>
            </a:r>
          </a:p>
        </p:txBody>
      </p:sp>
    </p:spTree>
    <p:extLst>
      <p:ext uri="{BB962C8B-B14F-4D97-AF65-F5344CB8AC3E}">
        <p14:creationId xmlns:p14="http://schemas.microsoft.com/office/powerpoint/2010/main" val="3379796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33F29-2373-4945-914F-237C952C1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E4995-E83D-483A-8835-B46C2AB88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Get a copy of the </a:t>
            </a:r>
            <a:r>
              <a:rPr lang="en-GB" b="1" dirty="0"/>
              <a:t>Project Initiation Document </a:t>
            </a:r>
            <a:r>
              <a:rPr lang="en-GB" dirty="0"/>
              <a:t>from the </a:t>
            </a:r>
            <a:r>
              <a:rPr lang="en-GB" b="1" dirty="0"/>
              <a:t>exam docs </a:t>
            </a:r>
            <a:r>
              <a:rPr lang="en-GB" dirty="0"/>
              <a:t>folder on shared area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Read the ‘business case’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Locate the section </a:t>
            </a:r>
            <a:r>
              <a:rPr lang="en-GB" b="1" dirty="0"/>
              <a:t>SMART targets</a:t>
            </a:r>
            <a:r>
              <a:rPr lang="en-GB" dirty="0"/>
              <a:t> section.  You should be able to add 9 SMART targets into the table from the ‘business case’ section of the </a:t>
            </a:r>
            <a:r>
              <a:rPr lang="en-GB" dirty="0" err="1"/>
              <a:t>PID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231247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524E2-C906-4060-9A31-F876CD21B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Topics covered so far…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EFC73-6883-4BBF-B69D-94CC3393A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709" y="1825625"/>
            <a:ext cx="11621729" cy="466725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IT projects…why they happen</a:t>
            </a:r>
          </a:p>
          <a:p>
            <a:pPr marL="0" indent="0">
              <a:buNone/>
            </a:pPr>
            <a:r>
              <a:rPr lang="en-GB" dirty="0"/>
              <a:t>“…employing technology solution to bring about measurable improvements to a system”</a:t>
            </a:r>
          </a:p>
          <a:p>
            <a:pPr marL="0" indent="0">
              <a:buNone/>
            </a:pPr>
            <a:r>
              <a:rPr lang="en-GB" dirty="0"/>
              <a:t>Drivers … the factors which create an </a:t>
            </a:r>
            <a:r>
              <a:rPr lang="en-GB" i="1" dirty="0"/>
              <a:t>impetus</a:t>
            </a:r>
            <a:r>
              <a:rPr lang="en-GB" dirty="0"/>
              <a:t> for this to happen (e.g. reduce costs, make money etc)</a:t>
            </a:r>
          </a:p>
          <a:p>
            <a:pPr marL="0" indent="0">
              <a:buNone/>
            </a:pPr>
            <a:r>
              <a:rPr lang="en-GB" dirty="0"/>
              <a:t>Project management concepts</a:t>
            </a:r>
          </a:p>
          <a:p>
            <a:pPr marL="0" indent="0">
              <a:buNone/>
            </a:pPr>
            <a:r>
              <a:rPr lang="en-GB" b="1" dirty="0"/>
              <a:t>Plan</a:t>
            </a:r>
            <a:r>
              <a:rPr lang="en-GB" dirty="0"/>
              <a:t>, </a:t>
            </a:r>
            <a:r>
              <a:rPr lang="en-GB" b="1" dirty="0"/>
              <a:t>organise</a:t>
            </a:r>
            <a:r>
              <a:rPr lang="en-GB" dirty="0"/>
              <a:t>, </a:t>
            </a:r>
            <a:r>
              <a:rPr lang="en-GB" b="1" dirty="0"/>
              <a:t>budget</a:t>
            </a:r>
            <a:r>
              <a:rPr lang="en-GB" dirty="0"/>
              <a:t> and </a:t>
            </a:r>
            <a:r>
              <a:rPr lang="en-GB" b="1" dirty="0"/>
              <a:t>control</a:t>
            </a:r>
            <a:r>
              <a:rPr lang="en-GB" dirty="0"/>
              <a:t> the project so that customer needs are met </a:t>
            </a:r>
            <a:r>
              <a:rPr lang="en-GB" i="1" dirty="0"/>
              <a:t>within the constraints given</a:t>
            </a:r>
          </a:p>
          <a:p>
            <a:pPr marL="0" indent="0" algn="ctr">
              <a:buNone/>
            </a:pPr>
            <a:r>
              <a:rPr lang="en-GB" b="1" dirty="0"/>
              <a:t>Q:  Why do projects fail?</a:t>
            </a:r>
            <a:r>
              <a:rPr lang="en-GB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7910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C9859D-676D-428D-B40F-A5373854DB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1097" y="187427"/>
            <a:ext cx="9905822" cy="4099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5552F7-22DE-4AC7-8159-411BEE347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097" y="4287152"/>
            <a:ext cx="5492545" cy="240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73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A48F99-F54F-4724-99EE-ABD152733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13" y="95865"/>
            <a:ext cx="4641047" cy="2397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82E85E-AA99-4B12-8395-34694913D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13" y="2397025"/>
            <a:ext cx="10738522" cy="426924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215AE05-5DA3-4171-BA59-1798CECD2501}"/>
              </a:ext>
            </a:extLst>
          </p:cNvPr>
          <p:cNvSpPr/>
          <p:nvPr/>
        </p:nvSpPr>
        <p:spPr>
          <a:xfrm>
            <a:off x="339213" y="1644857"/>
            <a:ext cx="3423457" cy="752168"/>
          </a:xfrm>
          <a:prstGeom prst="rect">
            <a:avLst/>
          </a:prstGeom>
          <a:solidFill>
            <a:srgbClr val="0070C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9AC8EC-48CB-4C32-81FF-787C1B6BF3A0}"/>
              </a:ext>
            </a:extLst>
          </p:cNvPr>
          <p:cNvSpPr/>
          <p:nvPr/>
        </p:nvSpPr>
        <p:spPr>
          <a:xfrm>
            <a:off x="473780" y="3429000"/>
            <a:ext cx="3288890" cy="399442"/>
          </a:xfrm>
          <a:prstGeom prst="rect">
            <a:avLst/>
          </a:prstGeom>
          <a:solidFill>
            <a:srgbClr val="0070C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DB356F-D980-4AED-89E5-2E057FE18987}"/>
              </a:ext>
            </a:extLst>
          </p:cNvPr>
          <p:cNvSpPr/>
          <p:nvPr/>
        </p:nvSpPr>
        <p:spPr>
          <a:xfrm>
            <a:off x="473779" y="5075391"/>
            <a:ext cx="3154323" cy="399442"/>
          </a:xfrm>
          <a:prstGeom prst="rect">
            <a:avLst/>
          </a:prstGeom>
          <a:solidFill>
            <a:srgbClr val="0070C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5E18D5-410F-45D6-988F-C831FBF8C468}"/>
              </a:ext>
            </a:extLst>
          </p:cNvPr>
          <p:cNvSpPr/>
          <p:nvPr/>
        </p:nvSpPr>
        <p:spPr>
          <a:xfrm>
            <a:off x="6327057" y="664089"/>
            <a:ext cx="5230761" cy="23970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Points to focus on:</a:t>
            </a:r>
          </a:p>
          <a:p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‘contingencies’ (financial, time related)</a:t>
            </a:r>
          </a:p>
          <a:p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‘end user involvement’</a:t>
            </a:r>
          </a:p>
          <a:p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‘testing’</a:t>
            </a:r>
          </a:p>
          <a:p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‘end user co-operation’ at planning and implementation stages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8998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81710-C0F6-49F0-9954-337ECBBC8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568"/>
            <a:ext cx="10515600" cy="1009995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chemeClr val="accent1">
                    <a:lumMod val="75000"/>
                  </a:schemeClr>
                </a:solidFill>
              </a:rPr>
              <a:t>Budgets (your scenario will include information like this)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14FBF6-099A-4B87-8556-DF4C8C5FF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396" y="1922030"/>
            <a:ext cx="10249208" cy="47895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AE1349-9E15-4687-9C89-57471EC18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396" y="1015271"/>
            <a:ext cx="9011122" cy="82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053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16E68-EE35-4430-97F1-FB6B748FB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BCBEF8-DBBB-4C62-96FF-99B03C1DD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9284"/>
            <a:ext cx="10448509" cy="406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296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C9400F-CF81-4440-BD0B-B229C9FC2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2857" y="257010"/>
            <a:ext cx="9546286" cy="27690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615F8D-63B2-46CA-BC1C-972320915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423" y="3429000"/>
            <a:ext cx="9243153" cy="261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107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C2EBF7-B53F-454C-B0C4-5A48168DA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250" y="723352"/>
            <a:ext cx="7760962" cy="56332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20705C-F4BD-43B4-B0FD-EA558639E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075" y="911737"/>
            <a:ext cx="4856675" cy="251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396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22ABB-0668-4300-9111-20AE51A49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31"/>
            <a:ext cx="10515600" cy="1325563"/>
          </a:xfrm>
        </p:spPr>
        <p:txBody>
          <a:bodyPr/>
          <a:lstStyle/>
          <a:p>
            <a:pPr algn="ctr"/>
            <a:r>
              <a:rPr lang="en-GB" b="1" dirty="0"/>
              <a:t>The ‘</a:t>
            </a:r>
            <a:r>
              <a:rPr lang="en-GB" b="1" i="1" dirty="0"/>
              <a:t>business case’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0E6B7B-C8B2-4B84-9D81-097DFF3277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89590"/>
            <a:ext cx="7951454" cy="533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603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185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Unit 3 – Planning and management of IT projects</vt:lpstr>
      <vt:lpstr>Topics covered so far…</vt:lpstr>
      <vt:lpstr>PowerPoint Presentation</vt:lpstr>
      <vt:lpstr>PowerPoint Presentation</vt:lpstr>
      <vt:lpstr>Budgets (your scenario will include information like this)</vt:lpstr>
      <vt:lpstr>PowerPoint Presentation</vt:lpstr>
      <vt:lpstr>PowerPoint Presentation</vt:lpstr>
      <vt:lpstr>PowerPoint Presentation</vt:lpstr>
      <vt:lpstr>The ‘business case’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Hicks</dc:creator>
  <cp:lastModifiedBy>Andy Hicks</cp:lastModifiedBy>
  <cp:revision>31</cp:revision>
  <dcterms:created xsi:type="dcterms:W3CDTF">2020-09-09T08:32:21Z</dcterms:created>
  <dcterms:modified xsi:type="dcterms:W3CDTF">2020-09-10T09:57:08Z</dcterms:modified>
</cp:coreProperties>
</file>