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1" r:id="rId2"/>
    <p:sldId id="268" r:id="rId3"/>
    <p:sldId id="270" r:id="rId4"/>
    <p:sldId id="269" r:id="rId5"/>
    <p:sldId id="257" r:id="rId6"/>
    <p:sldId id="262" r:id="rId7"/>
    <p:sldId id="263" r:id="rId8"/>
    <p:sldId id="264" r:id="rId9"/>
    <p:sldId id="265" r:id="rId10"/>
    <p:sldId id="258" r:id="rId11"/>
    <p:sldId id="259" r:id="rId12"/>
    <p:sldId id="267" r:id="rId1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94660"/>
  </p:normalViewPr>
  <p:slideViewPr>
    <p:cSldViewPr snapToGrid="0">
      <p:cViewPr varScale="1">
        <p:scale>
          <a:sx n="46" d="100"/>
          <a:sy n="46" d="100"/>
        </p:scale>
        <p:origin x="3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67F1-F7E4-49E9-9544-4A3CFE1C88BC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8C641-D8D3-4E16-B267-FD743A8D2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88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8C641-D8D3-4E16-B267-FD743A8D213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07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5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19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3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6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7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4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53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8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89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E817-B450-45E2-BB71-1A678AAA6DC4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A9A0-42DB-4612-ACF4-817ADA83A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84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.uk/bitesize/guides/zp92mp3/revision/1" TargetMode="External"/><Relationship Id="rId2" Type="http://schemas.openxmlformats.org/officeDocument/2006/relationships/hyperlink" Target="https://en.wikibooks.org/wiki/A-level_Computing/AQA/Problem_Solving,_Programming,_Data_Representation_and_Practical_Exercise/Problem_Solving/Introduction_to_principles_of_computatio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02665D-2DA8-44D6-A167-036B42C0CE23}"/>
              </a:ext>
            </a:extLst>
          </p:cNvPr>
          <p:cNvSpPr/>
          <p:nvPr/>
        </p:nvSpPr>
        <p:spPr>
          <a:xfrm>
            <a:off x="3884428" y="4520575"/>
            <a:ext cx="4423144" cy="170120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Computational Thinking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D3EBB0-CEB5-4F0B-9E7A-6A5B1562984C}"/>
              </a:ext>
            </a:extLst>
          </p:cNvPr>
          <p:cNvSpPr/>
          <p:nvPr/>
        </p:nvSpPr>
        <p:spPr>
          <a:xfrm>
            <a:off x="4915786" y="2421270"/>
            <a:ext cx="2738538" cy="1244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What is it?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9CC1E-7584-4598-956F-18D175F6569D}"/>
              </a:ext>
            </a:extLst>
          </p:cNvPr>
          <p:cNvSpPr/>
          <p:nvPr/>
        </p:nvSpPr>
        <p:spPr>
          <a:xfrm>
            <a:off x="5858539" y="128244"/>
            <a:ext cx="6187651" cy="1754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The application of the thinking skills involved in analysing problems and processes, to identify solutions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that can be developed into computer programs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21C7979-C58A-45CC-BE18-8D76DD734812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>
          <a:xfrm rot="5400000" flipH="1" flipV="1">
            <a:off x="5762879" y="3998400"/>
            <a:ext cx="855296" cy="1890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A7E5FEC-89AE-40B4-8190-EFAF5E198A69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rot="5400000" flipH="1" flipV="1">
            <a:off x="7349361" y="818266"/>
            <a:ext cx="538699" cy="26673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478308-7FAE-44ED-8E0B-25D4C9AE392F}"/>
              </a:ext>
            </a:extLst>
          </p:cNvPr>
          <p:cNvSpPr txBox="1"/>
          <p:nvPr/>
        </p:nvSpPr>
        <p:spPr>
          <a:xfrm>
            <a:off x="0" y="6444"/>
            <a:ext cx="4423144" cy="23698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Create a mind map about Computational Thinking covering the 4 stages: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 bullet points to briefly describe what happens at each stage</a:t>
            </a:r>
          </a:p>
          <a:p>
            <a:endParaRPr lang="en-GB" dirty="0"/>
          </a:p>
          <a:p>
            <a:r>
              <a:rPr lang="en-GB" dirty="0"/>
              <a:t>HELP: Use the links to help you (Ctrl + click)</a:t>
            </a:r>
          </a:p>
          <a:p>
            <a:pPr lvl="1"/>
            <a:r>
              <a:rPr lang="en-GB" sz="800" dirty="0">
                <a:hlinkClick r:id="rId2"/>
              </a:rPr>
              <a:t>https://en.wikibooks.org/wiki/A-level_Computing/AQA/Problem_Solving,_Programming,_Data_Representation_and_Practical_Exercise/Problem_Solving/Introduction_to_principles_of_computation</a:t>
            </a:r>
            <a:endParaRPr lang="en-GB" sz="800" dirty="0"/>
          </a:p>
          <a:p>
            <a:pPr lvl="1"/>
            <a:endParaRPr lang="en-GB" sz="800" dirty="0"/>
          </a:p>
          <a:p>
            <a:pPr lvl="1"/>
            <a:r>
              <a:rPr lang="en-GB" sz="800" dirty="0">
                <a:hlinkClick r:id="rId3"/>
              </a:rPr>
              <a:t>https://www.bbc.co.uk/bitesize/guides/zp92mp3/revision/1</a:t>
            </a:r>
            <a:endParaRPr lang="en-GB" sz="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AE81BF-8C43-40D1-8EFE-2A72EDB4CAAF}"/>
              </a:ext>
            </a:extLst>
          </p:cNvPr>
          <p:cNvSpPr/>
          <p:nvPr/>
        </p:nvSpPr>
        <p:spPr>
          <a:xfrm>
            <a:off x="6034018" y="10281095"/>
            <a:ext cx="3240611" cy="124400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A2 Pattern Recognition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098F2-8421-4F20-AB21-DAFC70DE9CCF}"/>
              </a:ext>
            </a:extLst>
          </p:cNvPr>
          <p:cNvSpPr/>
          <p:nvPr/>
        </p:nvSpPr>
        <p:spPr>
          <a:xfrm>
            <a:off x="7036018" y="11650802"/>
            <a:ext cx="5003999" cy="4392331"/>
          </a:xfrm>
          <a:prstGeom prst="rect">
            <a:avLst/>
          </a:prstGeom>
          <a:solidFill>
            <a:srgbClr val="D3B5E9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Recognises patterns that repeat more than once in a sequence of data.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77AA16E-433C-46A6-B7A8-CAE5481F8AEE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 rot="16200000" flipH="1">
            <a:off x="8533322" y="10646106"/>
            <a:ext cx="125698" cy="1883694"/>
          </a:xfrm>
          <a:prstGeom prst="curvedConnector3">
            <a:avLst>
              <a:gd name="adj1" fmla="val 50000"/>
            </a:avLst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A0EC070-CBC8-4BFD-949B-0E214165604C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rot="16200000" flipH="1">
            <a:off x="4845507" y="7472277"/>
            <a:ext cx="4059311" cy="1558324"/>
          </a:xfrm>
          <a:prstGeom prst="curvedConnector3">
            <a:avLst>
              <a:gd name="adj1" fmla="val 95856"/>
            </a:avLst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62032D9-20BD-4532-9BFC-F42C1D3FFB7B}"/>
              </a:ext>
            </a:extLst>
          </p:cNvPr>
          <p:cNvSpPr/>
          <p:nvPr/>
        </p:nvSpPr>
        <p:spPr>
          <a:xfrm>
            <a:off x="2122714" y="10281095"/>
            <a:ext cx="3735825" cy="124400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A3 Pattern Generalisation and Abstraction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1896C7-936F-4AF1-ADFC-4D204ABEA50F}"/>
              </a:ext>
            </a:extLst>
          </p:cNvPr>
          <p:cNvSpPr/>
          <p:nvPr/>
        </p:nvSpPr>
        <p:spPr>
          <a:xfrm>
            <a:off x="78058" y="11650802"/>
            <a:ext cx="5004000" cy="4392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Removing unnecessary data and focuses on the important parts.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E5AA7C1-1A74-4DEF-A8E5-23D971020694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 rot="5400000">
            <a:off x="3222494" y="10882669"/>
            <a:ext cx="125698" cy="1410569"/>
          </a:xfrm>
          <a:prstGeom prst="curvedConnector3">
            <a:avLst>
              <a:gd name="adj1" fmla="val 50000"/>
            </a:avLst>
          </a:prstGeom>
          <a:ln w="603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555186E-1D17-4EF1-ACBB-7E873F246DA8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 rot="5400000">
            <a:off x="3013659" y="7198753"/>
            <a:ext cx="4059311" cy="2105373"/>
          </a:xfrm>
          <a:prstGeom prst="curvedConnector3">
            <a:avLst>
              <a:gd name="adj1" fmla="val 95052"/>
            </a:avLst>
          </a:prstGeom>
          <a:ln w="603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8D8AFAF-5A31-4788-8D3C-4ECF8D3F1C6C}"/>
              </a:ext>
            </a:extLst>
          </p:cNvPr>
          <p:cNvSpPr/>
          <p:nvPr/>
        </p:nvSpPr>
        <p:spPr>
          <a:xfrm>
            <a:off x="9025228" y="3599716"/>
            <a:ext cx="3128672" cy="12440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A1 Decomposition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A79645-0312-4D3C-8F61-BC1493A56375}"/>
              </a:ext>
            </a:extLst>
          </p:cNvPr>
          <p:cNvSpPr/>
          <p:nvPr/>
        </p:nvSpPr>
        <p:spPr>
          <a:xfrm>
            <a:off x="7086598" y="6576082"/>
            <a:ext cx="5004000" cy="34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Decomposition breaking data down into smaller pieces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2A5673D4-7327-42E1-B4E9-CC93F4ABE974}"/>
              </a:ext>
            </a:extLst>
          </p:cNvPr>
          <p:cNvCxnSpPr>
            <a:cxnSpLocks/>
            <a:stCxn id="30" idx="4"/>
            <a:endCxn id="35" idx="0"/>
          </p:cNvCxnSpPr>
          <p:nvPr/>
        </p:nvCxnSpPr>
        <p:spPr>
          <a:xfrm rot="5400000">
            <a:off x="9222903" y="5209420"/>
            <a:ext cx="1732357" cy="1000966"/>
          </a:xfrm>
          <a:prstGeom prst="curvedConnector3">
            <a:avLst>
              <a:gd name="adj1" fmla="val 50000"/>
            </a:avLst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0EE82678-C965-484F-8E9D-6C1B1F9664CA}"/>
              </a:ext>
            </a:extLst>
          </p:cNvPr>
          <p:cNvCxnSpPr>
            <a:cxnSpLocks/>
            <a:stCxn id="8" idx="3"/>
            <a:endCxn id="30" idx="0"/>
          </p:cNvCxnSpPr>
          <p:nvPr/>
        </p:nvCxnSpPr>
        <p:spPr>
          <a:xfrm flipV="1">
            <a:off x="8307572" y="3599716"/>
            <a:ext cx="2281992" cy="1771464"/>
          </a:xfrm>
          <a:prstGeom prst="curvedConnector4">
            <a:avLst>
              <a:gd name="adj1" fmla="val 15724"/>
              <a:gd name="adj2" fmla="val 112905"/>
            </a:avLst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39004D2-E247-4E15-8FED-DAC41FCB3D36}"/>
              </a:ext>
            </a:extLst>
          </p:cNvPr>
          <p:cNvSpPr/>
          <p:nvPr/>
        </p:nvSpPr>
        <p:spPr>
          <a:xfrm>
            <a:off x="408082" y="3665279"/>
            <a:ext cx="2870791" cy="124400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A4 Algorithm Design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6C67CA-B2E2-458C-A4E9-A74D9EF7F0F0}"/>
              </a:ext>
            </a:extLst>
          </p:cNvPr>
          <p:cNvSpPr/>
          <p:nvPr/>
        </p:nvSpPr>
        <p:spPr>
          <a:xfrm>
            <a:off x="81509" y="6540839"/>
            <a:ext cx="5004000" cy="34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Designing pseudocode, flowcharts and algorithms for scenarios.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Making step by step solutions for a problem.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C618E12-D111-4609-8F16-13D25D3E91F0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 rot="16200000" flipH="1">
            <a:off x="1397718" y="5355047"/>
            <a:ext cx="1631551" cy="740031"/>
          </a:xfrm>
          <a:prstGeom prst="curvedConnector3">
            <a:avLst>
              <a:gd name="adj1" fmla="val 50000"/>
            </a:avLst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49D73A70-A7C2-4606-8355-F48BD2091C54}"/>
              </a:ext>
            </a:extLst>
          </p:cNvPr>
          <p:cNvCxnSpPr>
            <a:cxnSpLocks/>
            <a:stCxn id="8" idx="1"/>
            <a:endCxn id="38" idx="0"/>
          </p:cNvCxnSpPr>
          <p:nvPr/>
        </p:nvCxnSpPr>
        <p:spPr>
          <a:xfrm rot="10800000">
            <a:off x="1843478" y="3665280"/>
            <a:ext cx="2040950" cy="1705901"/>
          </a:xfrm>
          <a:prstGeom prst="curvedConnector4">
            <a:avLst>
              <a:gd name="adj1" fmla="val 14835"/>
              <a:gd name="adj2" fmla="val 113401"/>
            </a:avLst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22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pic>
        <p:nvPicPr>
          <p:cNvPr id="2050" name="Picture 1" descr="Square_150">
            <a:extLst>
              <a:ext uri="{FF2B5EF4-FFF2-40B4-BE49-F238E27FC236}">
                <a16:creationId xmlns:a16="http://schemas.microsoft.com/office/drawing/2014/main" id="{2713068F-3818-4B4B-8B9E-03AD4BE3A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" descr="Square_150">
            <a:extLst>
              <a:ext uri="{FF2B5EF4-FFF2-40B4-BE49-F238E27FC236}">
                <a16:creationId xmlns:a16="http://schemas.microsoft.com/office/drawing/2014/main" id="{5DFFCD3E-A571-4F20-B9B2-C69769FB1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3" descr="Square_150">
            <a:extLst>
              <a:ext uri="{FF2B5EF4-FFF2-40B4-BE49-F238E27FC236}">
                <a16:creationId xmlns:a16="http://schemas.microsoft.com/office/drawing/2014/main" id="{E77E631C-D28A-47D1-B5E9-BF05ECD23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4" descr="Square_150">
            <a:extLst>
              <a:ext uri="{FF2B5EF4-FFF2-40B4-BE49-F238E27FC236}">
                <a16:creationId xmlns:a16="http://schemas.microsoft.com/office/drawing/2014/main" id="{A4E1DACE-7D37-4129-AF7E-A1C41F4F5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2636EE-C902-4601-96A5-E29AC70C8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52689"/>
              </p:ext>
            </p:extLst>
          </p:nvPr>
        </p:nvGraphicFramePr>
        <p:xfrm>
          <a:off x="343673" y="5091760"/>
          <a:ext cx="11562296" cy="967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2296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514956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[8]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916132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2000" dirty="0"/>
                        <a:t>In figure 3b she has removed all of the non-necessary information and only left the vital steps that must be followed to get the desired result. She has identified the general themes such as Subjects, Days, Time.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2000" dirty="0"/>
                        <a:t>In figure 3c she has written an algorithm in pseudocode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91759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CF4984F-CF51-42C4-9E6D-B2272341B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3" y="1196757"/>
            <a:ext cx="11562296" cy="38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3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pic>
        <p:nvPicPr>
          <p:cNvPr id="3074" name="Picture 1" descr="Square_150">
            <a:extLst>
              <a:ext uri="{FF2B5EF4-FFF2-40B4-BE49-F238E27FC236}">
                <a16:creationId xmlns:a16="http://schemas.microsoft.com/office/drawing/2014/main" id="{1F6EA412-1B3D-4DCE-A4DC-CC2890BCD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2" descr="Square_150">
            <a:extLst>
              <a:ext uri="{FF2B5EF4-FFF2-40B4-BE49-F238E27FC236}">
                <a16:creationId xmlns:a16="http://schemas.microsoft.com/office/drawing/2014/main" id="{DA4C8BD2-3140-4599-B9BF-D60B5C35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3" descr="Square_150">
            <a:extLst>
              <a:ext uri="{FF2B5EF4-FFF2-40B4-BE49-F238E27FC236}">
                <a16:creationId xmlns:a16="http://schemas.microsoft.com/office/drawing/2014/main" id="{58B93F8C-F526-4DCE-8FE4-D6CF28282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4" descr="Square_150">
            <a:extLst>
              <a:ext uri="{FF2B5EF4-FFF2-40B4-BE49-F238E27FC236}">
                <a16:creationId xmlns:a16="http://schemas.microsoft.com/office/drawing/2014/main" id="{5D3A6F79-6BA4-42D1-91E0-644B12A1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FF38F9-38AC-4792-87D7-1DDA7F4D0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" y="1013876"/>
            <a:ext cx="11659101" cy="6036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B5BC7-21A7-4B14-B246-ABEB62DB9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4" y="7354888"/>
            <a:ext cx="11659101" cy="81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8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432B51-E631-434D-8E6B-E2323B742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43369"/>
              </p:ext>
            </p:extLst>
          </p:nvPr>
        </p:nvGraphicFramePr>
        <p:xfrm>
          <a:off x="394144" y="5039834"/>
          <a:ext cx="11403711" cy="10758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3711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741670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[12]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1001653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Callum could concatenate time and date in a  string, this is simple but may cause problems and lead to errors as it could create a long ID.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He could use count occurrences search that will count the number of dogs / records / line that are currently stored.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917596"/>
                  </a:ext>
                </a:extLst>
              </a:tr>
            </a:tbl>
          </a:graphicData>
        </a:graphic>
      </p:graphicFrame>
      <p:pic>
        <p:nvPicPr>
          <p:cNvPr id="3074" name="Picture 1" descr="Square_150">
            <a:extLst>
              <a:ext uri="{FF2B5EF4-FFF2-40B4-BE49-F238E27FC236}">
                <a16:creationId xmlns:a16="http://schemas.microsoft.com/office/drawing/2014/main" id="{1F6EA412-1B3D-4DCE-A4DC-CC2890BCD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2" descr="Square_150">
            <a:extLst>
              <a:ext uri="{FF2B5EF4-FFF2-40B4-BE49-F238E27FC236}">
                <a16:creationId xmlns:a16="http://schemas.microsoft.com/office/drawing/2014/main" id="{DA4C8BD2-3140-4599-B9BF-D60B5C35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3" descr="Square_150">
            <a:extLst>
              <a:ext uri="{FF2B5EF4-FFF2-40B4-BE49-F238E27FC236}">
                <a16:creationId xmlns:a16="http://schemas.microsoft.com/office/drawing/2014/main" id="{58B93F8C-F526-4DCE-8FE4-D6CF28282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4" descr="Square_150">
            <a:extLst>
              <a:ext uri="{FF2B5EF4-FFF2-40B4-BE49-F238E27FC236}">
                <a16:creationId xmlns:a16="http://schemas.microsoft.com/office/drawing/2014/main" id="{5D3A6F79-6BA4-42D1-91E0-644B12A1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F8E789-D8E8-4EA3-9B18-9A5D8E6BA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44" y="1013876"/>
            <a:ext cx="11403710" cy="402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7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EB0C-8DEE-45FA-A4F3-B87D488A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486"/>
            <a:ext cx="10515600" cy="923558"/>
          </a:xfrm>
        </p:spPr>
        <p:txBody>
          <a:bodyPr/>
          <a:lstStyle/>
          <a:p>
            <a:r>
              <a:rPr lang="en-GB" b="1" dirty="0"/>
              <a:t>Groups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B5D0D2-0311-4BCB-98CF-8DC6296A0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56493"/>
              </p:ext>
            </p:extLst>
          </p:nvPr>
        </p:nvGraphicFramePr>
        <p:xfrm>
          <a:off x="2488073" y="2901317"/>
          <a:ext cx="7215854" cy="1136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930">
                  <a:extLst>
                    <a:ext uri="{9D8B030D-6E8A-4147-A177-3AD203B41FA5}">
                      <a16:colId xmlns:a16="http://schemas.microsoft.com/office/drawing/2014/main" val="4014642690"/>
                    </a:ext>
                  </a:extLst>
                </a:gridCol>
                <a:gridCol w="4804924">
                  <a:extLst>
                    <a:ext uri="{9D8B030D-6E8A-4147-A177-3AD203B41FA5}">
                      <a16:colId xmlns:a16="http://schemas.microsoft.com/office/drawing/2014/main" val="13146606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Groups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9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400" dirty="0"/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400" b="0" dirty="0"/>
                        <a:t>Lauren (B1800342)</a:t>
                      </a:r>
                    </a:p>
                    <a:p>
                      <a:r>
                        <a:rPr lang="en-GB" sz="4400" b="0" dirty="0" err="1"/>
                        <a:t>Saram</a:t>
                      </a:r>
                      <a:r>
                        <a:rPr lang="en-GB" sz="4400" b="0" dirty="0"/>
                        <a:t> (B1904340)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400" dirty="0"/>
                        <a:t>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400" b="0" dirty="0"/>
                        <a:t>Harry (B1801411)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b="0" dirty="0"/>
                        <a:t>Joel (B1901688)</a:t>
                      </a:r>
                    </a:p>
                    <a:p>
                      <a:r>
                        <a:rPr lang="en-GB" sz="4400" b="0" dirty="0"/>
                        <a:t>Abdul (B1904336)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7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400" dirty="0"/>
                        <a:t>Group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400" b="0" dirty="0"/>
                        <a:t>Josh (B1900738)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b="0" dirty="0"/>
                        <a:t>Jan (B1904054)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b="0" dirty="0"/>
                        <a:t>Damian (B1901505)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9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400" dirty="0"/>
                        <a:t>Group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b="0" dirty="0"/>
                        <a:t>Jacob (B1901279)</a:t>
                      </a:r>
                    </a:p>
                    <a:p>
                      <a:r>
                        <a:rPr lang="en-GB" sz="4400" b="0" dirty="0"/>
                        <a:t>Simon (B1904298)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400" dirty="0"/>
                        <a:t>Group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400" b="0" dirty="0"/>
                        <a:t>Evan (B1800387)</a:t>
                      </a:r>
                    </a:p>
                    <a:p>
                      <a:r>
                        <a:rPr lang="en-GB" sz="4400" b="0" dirty="0" err="1"/>
                        <a:t>Husnain</a:t>
                      </a:r>
                      <a:r>
                        <a:rPr lang="en-GB" sz="4400" b="0" dirty="0"/>
                        <a:t> (B1905311)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8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400" dirty="0"/>
                        <a:t>Group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400" b="0" dirty="0"/>
                        <a:t>Jay (B1902354)</a:t>
                      </a:r>
                    </a:p>
                    <a:p>
                      <a:r>
                        <a:rPr lang="en-GB" sz="4400" b="0" dirty="0"/>
                        <a:t>John (B1901412)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b="0" dirty="0" err="1"/>
                        <a:t>Kye</a:t>
                      </a:r>
                      <a:r>
                        <a:rPr lang="en-GB" sz="4400" b="0" dirty="0"/>
                        <a:t> (B1902610)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06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EB0C-8DEE-45FA-A4F3-B87D488A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Solving a problem using Computational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0331-61D4-4B0D-A0A1-CAFD4774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have been asked to create an electronic version of the game 15 (Player vs Computer) using the principles of Computational Thinking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/>
              <a:t>Game Rules: 15</a:t>
            </a:r>
          </a:p>
          <a:p>
            <a:pPr marL="0" indent="0">
              <a:buNone/>
            </a:pPr>
            <a:r>
              <a:rPr lang="en-GB" dirty="0"/>
              <a:t>Two player</a:t>
            </a:r>
          </a:p>
          <a:p>
            <a:pPr marL="0" indent="0">
              <a:buNone/>
            </a:pPr>
            <a:r>
              <a:rPr lang="en-GB" dirty="0"/>
              <a:t>The aim of the game is to pick 3 numbers that add up to 15</a:t>
            </a:r>
          </a:p>
          <a:p>
            <a:pPr marL="0" indent="0">
              <a:buNone/>
            </a:pPr>
            <a:r>
              <a:rPr lang="en-GB" dirty="0"/>
              <a:t>Players should take it in turns to pick a number between 1 and 9. Each number can only be used once and by one player only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Before you can apply the principles of Computational Thinking you must have a good understanding of the problem:</a:t>
            </a:r>
          </a:p>
          <a:p>
            <a:r>
              <a:rPr lang="en-GB" dirty="0"/>
              <a:t>Task 1 – Play the game</a:t>
            </a:r>
          </a:p>
        </p:txBody>
      </p:sp>
    </p:spTree>
    <p:extLst>
      <p:ext uri="{BB962C8B-B14F-4D97-AF65-F5344CB8AC3E}">
        <p14:creationId xmlns:p14="http://schemas.microsoft.com/office/powerpoint/2010/main" val="8221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EB0C-8DEE-45FA-A4F3-B87D488A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Apply the principles of Computational Thinking to the game 15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104A8B-9D1D-487D-A62F-C109D94F8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62254"/>
              </p:ext>
            </p:extLst>
          </p:nvPr>
        </p:nvGraphicFramePr>
        <p:xfrm>
          <a:off x="0" y="4356574"/>
          <a:ext cx="12192000" cy="11647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892138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08375775"/>
                    </a:ext>
                  </a:extLst>
                </a:gridCol>
              </a:tblGrid>
              <a:tr h="705118">
                <a:tc>
                  <a:txBody>
                    <a:bodyPr/>
                    <a:lstStyle/>
                    <a:p>
                      <a:r>
                        <a:rPr lang="en-GB" sz="3800" dirty="0"/>
                        <a:t>1 Decomposition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800" dirty="0"/>
                        <a:t>2 Pattern Recognition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709089"/>
                  </a:ext>
                </a:extLst>
              </a:tr>
              <a:tr h="446917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Game setup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Players takes turn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Check if one player won.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Like noughts and crosses</a:t>
                      </a:r>
                    </a:p>
                  </a:txBody>
                  <a:tcPr>
                    <a:solidFill>
                      <a:srgbClr val="D3B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385942"/>
                  </a:ext>
                </a:extLst>
              </a:tr>
              <a:tr h="773290">
                <a:tc>
                  <a:txBody>
                    <a:bodyPr/>
                    <a:lstStyle/>
                    <a:p>
                      <a:r>
                        <a:rPr lang="en-GB" sz="3800" b="1" dirty="0">
                          <a:solidFill>
                            <a:schemeClr val="bg1"/>
                          </a:solidFill>
                        </a:rPr>
                        <a:t>3 Generalisation/Abstraction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800" b="1" dirty="0">
                          <a:solidFill>
                            <a:schemeClr val="bg1"/>
                          </a:solidFill>
                        </a:rPr>
                        <a:t>4 Algorithm Design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077588"/>
                  </a:ext>
                </a:extLst>
              </a:tr>
              <a:tr h="4652482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Store input (numbers)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Store grid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Plan algorithms using pseudocode/flowcharts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However on this occasion you are going to program the game using </a:t>
                      </a:r>
                      <a:r>
                        <a:rPr lang="en-GB" sz="3200" dirty="0" err="1">
                          <a:solidFill>
                            <a:schemeClr val="tx1"/>
                          </a:solidFill>
                        </a:rPr>
                        <a:t>c#</a:t>
                      </a:r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 (In Your Groups)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Use </a:t>
                      </a:r>
                      <a:r>
                        <a:rPr lang="en-GB" sz="3200" dirty="0" err="1">
                          <a:solidFill>
                            <a:schemeClr val="tx1"/>
                          </a:solidFill>
                        </a:rPr>
                        <a:t>CamStudio</a:t>
                      </a:r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 to video your solution and save it in the hand in folder:</a:t>
                      </a:r>
                    </a:p>
                    <a:p>
                      <a:pPr marL="609585" lvl="1" indent="0">
                        <a:buFont typeface="Arial" panose="020B0604020202020204" pitchFamily="34" charset="0"/>
                        <a:buNone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IT 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 Hand in 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BTEC Computing 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2019-21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530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99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E869BEA-42DC-4A99-84F1-60E1A2DA9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55568"/>
              </p:ext>
            </p:extLst>
          </p:nvPr>
        </p:nvGraphicFramePr>
        <p:xfrm>
          <a:off x="349374" y="11473235"/>
          <a:ext cx="11403711" cy="2400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3711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46003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[2]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1940600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dirty="0"/>
                        <a:t>Bouncy castle design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dirty="0"/>
                        <a:t>Number of extras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917596"/>
                  </a:ext>
                </a:extLst>
              </a:tr>
            </a:tbl>
          </a:graphicData>
        </a:graphic>
      </p:graphicFrame>
      <p:pic>
        <p:nvPicPr>
          <p:cNvPr id="1025" name="Picture 1" descr="Square_150">
            <a:extLst>
              <a:ext uri="{FF2B5EF4-FFF2-40B4-BE49-F238E27FC236}">
                <a16:creationId xmlns:a16="http://schemas.microsoft.com/office/drawing/2014/main" id="{363A3220-AF7B-4984-8862-9FE3E644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quare_150">
            <a:extLst>
              <a:ext uri="{FF2B5EF4-FFF2-40B4-BE49-F238E27FC236}">
                <a16:creationId xmlns:a16="http://schemas.microsoft.com/office/drawing/2014/main" id="{30B0B009-AE7D-466F-8ABD-239ECA3EA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Square_150">
            <a:extLst>
              <a:ext uri="{FF2B5EF4-FFF2-40B4-BE49-F238E27FC236}">
                <a16:creationId xmlns:a16="http://schemas.microsoft.com/office/drawing/2014/main" id="{8CE9B393-3CC7-48A6-B007-1C3D8CEBB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uare_150">
            <a:extLst>
              <a:ext uri="{FF2B5EF4-FFF2-40B4-BE49-F238E27FC236}">
                <a16:creationId xmlns:a16="http://schemas.microsoft.com/office/drawing/2014/main" id="{79D53922-EF1D-4DAD-8703-5FC4611AF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0096CD-9440-4DA0-B8FD-CDA8B72F3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5" y="1196757"/>
            <a:ext cx="11403710" cy="72433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D0F57C-D239-495A-898B-56CDF51B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74" y="8526265"/>
            <a:ext cx="11403709" cy="29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3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E869BEA-42DC-4A99-84F1-60E1A2DA9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38430"/>
              </p:ext>
            </p:extLst>
          </p:nvPr>
        </p:nvGraphicFramePr>
        <p:xfrm>
          <a:off x="349374" y="11473235"/>
          <a:ext cx="11403711" cy="2400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3711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46003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[2]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1940600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dirty="0"/>
                        <a:t>Calculate subtotal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dirty="0"/>
                        <a:t>Calculate VAT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917596"/>
                  </a:ext>
                </a:extLst>
              </a:tr>
            </a:tbl>
          </a:graphicData>
        </a:graphic>
      </p:graphicFrame>
      <p:pic>
        <p:nvPicPr>
          <p:cNvPr id="1025" name="Picture 1" descr="Square_150">
            <a:extLst>
              <a:ext uri="{FF2B5EF4-FFF2-40B4-BE49-F238E27FC236}">
                <a16:creationId xmlns:a16="http://schemas.microsoft.com/office/drawing/2014/main" id="{363A3220-AF7B-4984-8862-9FE3E644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quare_150">
            <a:extLst>
              <a:ext uri="{FF2B5EF4-FFF2-40B4-BE49-F238E27FC236}">
                <a16:creationId xmlns:a16="http://schemas.microsoft.com/office/drawing/2014/main" id="{30B0B009-AE7D-466F-8ABD-239ECA3EA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Square_150">
            <a:extLst>
              <a:ext uri="{FF2B5EF4-FFF2-40B4-BE49-F238E27FC236}">
                <a16:creationId xmlns:a16="http://schemas.microsoft.com/office/drawing/2014/main" id="{8CE9B393-3CC7-48A6-B007-1C3D8CEBB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uare_150">
            <a:extLst>
              <a:ext uri="{FF2B5EF4-FFF2-40B4-BE49-F238E27FC236}">
                <a16:creationId xmlns:a16="http://schemas.microsoft.com/office/drawing/2014/main" id="{79D53922-EF1D-4DAD-8703-5FC4611AF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0096CD-9440-4DA0-B8FD-CDA8B72F3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5" y="1196757"/>
            <a:ext cx="11403710" cy="72433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0D7EC9-9947-4B33-9AF1-6E6954D76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74" y="8681658"/>
            <a:ext cx="11403710" cy="279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3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E869BEA-42DC-4A99-84F1-60E1A2DA9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06892"/>
              </p:ext>
            </p:extLst>
          </p:nvPr>
        </p:nvGraphicFramePr>
        <p:xfrm>
          <a:off x="349373" y="5038237"/>
          <a:ext cx="11403711" cy="494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3711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472226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[3]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4471918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dirty="0"/>
                        <a:t>Get rid of unnecessary parts.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dirty="0"/>
                        <a:t>Makes the problem easier to solve in smaller increments, as it is clearly shown in defined steps.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dirty="0"/>
                        <a:t>Describe the problem easily, make it more manageable.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917596"/>
                  </a:ext>
                </a:extLst>
              </a:tr>
            </a:tbl>
          </a:graphicData>
        </a:graphic>
      </p:graphicFrame>
      <p:pic>
        <p:nvPicPr>
          <p:cNvPr id="1025" name="Picture 1" descr="Square_150">
            <a:extLst>
              <a:ext uri="{FF2B5EF4-FFF2-40B4-BE49-F238E27FC236}">
                <a16:creationId xmlns:a16="http://schemas.microsoft.com/office/drawing/2014/main" id="{363A3220-AF7B-4984-8862-9FE3E644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quare_150">
            <a:extLst>
              <a:ext uri="{FF2B5EF4-FFF2-40B4-BE49-F238E27FC236}">
                <a16:creationId xmlns:a16="http://schemas.microsoft.com/office/drawing/2014/main" id="{30B0B009-AE7D-466F-8ABD-239ECA3EA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Square_150">
            <a:extLst>
              <a:ext uri="{FF2B5EF4-FFF2-40B4-BE49-F238E27FC236}">
                <a16:creationId xmlns:a16="http://schemas.microsoft.com/office/drawing/2014/main" id="{8CE9B393-3CC7-48A6-B007-1C3D8CEBB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uare_150">
            <a:extLst>
              <a:ext uri="{FF2B5EF4-FFF2-40B4-BE49-F238E27FC236}">
                <a16:creationId xmlns:a16="http://schemas.microsoft.com/office/drawing/2014/main" id="{79D53922-EF1D-4DAD-8703-5FC4611AF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91ED7E-5966-48A6-A394-FF9B2E470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4" y="2906295"/>
            <a:ext cx="11403711" cy="18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pic>
        <p:nvPicPr>
          <p:cNvPr id="2050" name="Picture 1" descr="Square_150">
            <a:extLst>
              <a:ext uri="{FF2B5EF4-FFF2-40B4-BE49-F238E27FC236}">
                <a16:creationId xmlns:a16="http://schemas.microsoft.com/office/drawing/2014/main" id="{2713068F-3818-4B4B-8B9E-03AD4BE3A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" descr="Square_150">
            <a:extLst>
              <a:ext uri="{FF2B5EF4-FFF2-40B4-BE49-F238E27FC236}">
                <a16:creationId xmlns:a16="http://schemas.microsoft.com/office/drawing/2014/main" id="{5DFFCD3E-A571-4F20-B9B2-C69769FB1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3" descr="Square_150">
            <a:extLst>
              <a:ext uri="{FF2B5EF4-FFF2-40B4-BE49-F238E27FC236}">
                <a16:creationId xmlns:a16="http://schemas.microsoft.com/office/drawing/2014/main" id="{E77E631C-D28A-47D1-B5E9-BF05ECD23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4" descr="Square_150">
            <a:extLst>
              <a:ext uri="{FF2B5EF4-FFF2-40B4-BE49-F238E27FC236}">
                <a16:creationId xmlns:a16="http://schemas.microsoft.com/office/drawing/2014/main" id="{A4E1DACE-7D37-4129-AF7E-A1C41F4F5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31B944-3C22-4DC7-B7E6-E1A58120B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3" y="1013877"/>
            <a:ext cx="11504649" cy="66300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FBCD82-37A7-4CC4-AE34-37D896865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72" y="7820526"/>
            <a:ext cx="11504649" cy="81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1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pic>
        <p:nvPicPr>
          <p:cNvPr id="2050" name="Picture 1" descr="Square_150">
            <a:extLst>
              <a:ext uri="{FF2B5EF4-FFF2-40B4-BE49-F238E27FC236}">
                <a16:creationId xmlns:a16="http://schemas.microsoft.com/office/drawing/2014/main" id="{2713068F-3818-4B4B-8B9E-03AD4BE3A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" descr="Square_150">
            <a:extLst>
              <a:ext uri="{FF2B5EF4-FFF2-40B4-BE49-F238E27FC236}">
                <a16:creationId xmlns:a16="http://schemas.microsoft.com/office/drawing/2014/main" id="{5DFFCD3E-A571-4F20-B9B2-C69769FB1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3" descr="Square_150">
            <a:extLst>
              <a:ext uri="{FF2B5EF4-FFF2-40B4-BE49-F238E27FC236}">
                <a16:creationId xmlns:a16="http://schemas.microsoft.com/office/drawing/2014/main" id="{E77E631C-D28A-47D1-B5E9-BF05ECD23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4" descr="Square_150">
            <a:extLst>
              <a:ext uri="{FF2B5EF4-FFF2-40B4-BE49-F238E27FC236}">
                <a16:creationId xmlns:a16="http://schemas.microsoft.com/office/drawing/2014/main" id="{A4E1DACE-7D37-4129-AF7E-A1C41F4F5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FF77E0-022D-4033-81C4-7895E97E8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6" y="1013878"/>
            <a:ext cx="11635038" cy="1505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1272</TotalTime>
  <Words>639</Words>
  <Application>Microsoft Office PowerPoint</Application>
  <PresentationFormat>Custom</PresentationFormat>
  <Paragraphs>117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Groups</vt:lpstr>
      <vt:lpstr>Solving a problem using Computational Thinking</vt:lpstr>
      <vt:lpstr>Apply the principles of Computational Thinking to the game 15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Livesey</dc:creator>
  <cp:lastModifiedBy>HUSNAIN AHMED</cp:lastModifiedBy>
  <cp:revision>59</cp:revision>
  <dcterms:created xsi:type="dcterms:W3CDTF">2019-10-30T09:53:11Z</dcterms:created>
  <dcterms:modified xsi:type="dcterms:W3CDTF">2019-11-29T09:51:37Z</dcterms:modified>
</cp:coreProperties>
</file>