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80" r:id="rId2"/>
    <p:sldId id="257" r:id="rId3"/>
    <p:sldId id="263" r:id="rId4"/>
    <p:sldId id="268" r:id="rId5"/>
    <p:sldId id="276" r:id="rId6"/>
    <p:sldId id="275" r:id="rId7"/>
    <p:sldId id="264" r:id="rId8"/>
    <p:sldId id="265" r:id="rId9"/>
    <p:sldId id="273" r:id="rId10"/>
    <p:sldId id="274" r:id="rId11"/>
    <p:sldId id="259" r:id="rId12"/>
    <p:sldId id="267" r:id="rId13"/>
    <p:sldId id="271" r:id="rId14"/>
    <p:sldId id="272" r:id="rId15"/>
    <p:sldId id="278" r:id="rId16"/>
    <p:sldId id="279" r:id="rId17"/>
    <p:sldId id="277" r:id="rId18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B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30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FE8C2-022C-4C46-B82B-7639638774D8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D733C-4580-4D90-8814-6E67E0AF2B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208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D733C-4580-4D90-8814-6E67E0AF2BB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635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06/01/2020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925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06/01/2020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019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06/01/2020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937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06/01/2020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36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06/01/2020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67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06/01/2020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324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06/01/2020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49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06/01/2020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053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06/01/2020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13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06/01/2020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28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06/01/2020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289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6E817-B450-45E2-BB71-1A678AAA6DC4}" type="datetimeFigureOut">
              <a:rPr lang="en-GB" smtClean="0"/>
              <a:t>06/01/2020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84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E4A6-0A59-4FCA-BB11-72CA9DB3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95" y="-41708"/>
            <a:ext cx="10515600" cy="956929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Pseudocode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625551-176F-47D9-A715-712D6CAFE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278956"/>
              </p:ext>
            </p:extLst>
          </p:nvPr>
        </p:nvGraphicFramePr>
        <p:xfrm>
          <a:off x="266995" y="915221"/>
          <a:ext cx="11684000" cy="1722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2354">
                  <a:extLst>
                    <a:ext uri="{9D8B030D-6E8A-4147-A177-3AD203B41FA5}">
                      <a16:colId xmlns:a16="http://schemas.microsoft.com/office/drawing/2014/main" val="1017000680"/>
                    </a:ext>
                  </a:extLst>
                </a:gridCol>
                <a:gridCol w="7591646">
                  <a:extLst>
                    <a:ext uri="{9D8B030D-6E8A-4147-A177-3AD203B41FA5}">
                      <a16:colId xmlns:a16="http://schemas.microsoft.com/office/drawing/2014/main" val="3605612545"/>
                    </a:ext>
                  </a:extLst>
                </a:gridCol>
              </a:tblGrid>
              <a:tr h="861236">
                <a:tc>
                  <a:txBody>
                    <a:bodyPr/>
                    <a:lstStyle/>
                    <a:p>
                      <a:r>
                        <a:rPr lang="en-GB" b="1" dirty="0"/>
                        <a:t>What is pseudocode?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Pseudocode is words or commands that have correlating meanings in coding languages.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531211"/>
                  </a:ext>
                </a:extLst>
              </a:tr>
              <a:tr h="861236">
                <a:tc>
                  <a:txBody>
                    <a:bodyPr/>
                    <a:lstStyle/>
                    <a:p>
                      <a:r>
                        <a:rPr lang="en-GB" b="1" dirty="0"/>
                        <a:t>What is pseudocode used for?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Pseudocode is used to create a plan and outline of how your program will work in regular words, which can then be translated into cade.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3638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87FF0C-2340-4ED0-97B2-30C581108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8086"/>
              </p:ext>
            </p:extLst>
          </p:nvPr>
        </p:nvGraphicFramePr>
        <p:xfrm>
          <a:off x="-20782" y="2826327"/>
          <a:ext cx="12212782" cy="13519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3082">
                  <a:extLst>
                    <a:ext uri="{9D8B030D-6E8A-4147-A177-3AD203B41FA5}">
                      <a16:colId xmlns:a16="http://schemas.microsoft.com/office/drawing/2014/main" val="2866462079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123978066"/>
                    </a:ext>
                  </a:extLst>
                </a:gridCol>
                <a:gridCol w="2876550">
                  <a:extLst>
                    <a:ext uri="{9D8B030D-6E8A-4147-A177-3AD203B41FA5}">
                      <a16:colId xmlns:a16="http://schemas.microsoft.com/office/drawing/2014/main" val="3058271771"/>
                    </a:ext>
                  </a:extLst>
                </a:gridCol>
                <a:gridCol w="2990850">
                  <a:extLst>
                    <a:ext uri="{9D8B030D-6E8A-4147-A177-3AD203B41FA5}">
                      <a16:colId xmlns:a16="http://schemas.microsoft.com/office/drawing/2014/main" val="827233524"/>
                    </a:ext>
                  </a:extLst>
                </a:gridCol>
              </a:tblGrid>
              <a:tr h="1177238">
                <a:tc>
                  <a:txBody>
                    <a:bodyPr/>
                    <a:lstStyle/>
                    <a:p>
                      <a:r>
                        <a:rPr lang="en-GB" dirty="0"/>
                        <a:t>C# 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Identify the pseudocode version</a:t>
                      </a:r>
                    </a:p>
                    <a:p>
                      <a:r>
                        <a:rPr lang="en-GB" dirty="0"/>
                        <a:t>(Must Use Indentation)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Identify the tool or construction AND describe it’s 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Explain when this might be used elsewhere (examples)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974786"/>
                  </a:ext>
                </a:extLst>
              </a:tr>
              <a:tr h="834698">
                <a:tc>
                  <a:txBody>
                    <a:bodyPr/>
                    <a:lstStyle/>
                    <a:p>
                      <a:r>
                        <a:rPr lang="en-GB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Console.WriteLine</a:t>
                      </a:r>
                      <a:r>
                        <a:rPr lang="en-GB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("Hello World!!"); 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print (“Hello World!!”)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Output – displays hello 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152313"/>
                  </a:ext>
                </a:extLst>
              </a:tr>
              <a:tr h="1015594">
                <a:tc>
                  <a:txBody>
                    <a:bodyPr/>
                    <a:lstStyle/>
                    <a:p>
                      <a:r>
                        <a:rPr lang="en-GB" sz="2000" dirty="0" err="1"/>
                        <a:t>Console.WriteLine</a:t>
                      </a:r>
                      <a:r>
                        <a:rPr lang="en-GB" sz="2000" dirty="0"/>
                        <a:t>(message);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Print (message)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Output – displays the contents of the variable named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49781"/>
                  </a:ext>
                </a:extLst>
              </a:tr>
              <a:tr h="1938861">
                <a:tc>
                  <a:txBody>
                    <a:bodyPr/>
                    <a:lstStyle/>
                    <a:p>
                      <a:r>
                        <a:rPr lang="en-GB" sz="2000" dirty="0"/>
                        <a:t>string name = " "; </a:t>
                      </a:r>
                    </a:p>
                    <a:p>
                      <a:r>
                        <a:rPr lang="en-GB" sz="2000" dirty="0"/>
                        <a:t>name = </a:t>
                      </a:r>
                      <a:r>
                        <a:rPr lang="en-GB" sz="2000" dirty="0" err="1"/>
                        <a:t>Console.ReadLine</a:t>
                      </a:r>
                      <a:r>
                        <a:rPr lang="en-GB" sz="20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String name = “”</a:t>
                      </a:r>
                    </a:p>
                    <a:p>
                      <a:r>
                        <a:rPr lang="en-GB" sz="2000" dirty="0"/>
                        <a:t>Input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Declares the variable a called name as a string type variable, initialises it.</a:t>
                      </a:r>
                    </a:p>
                    <a:p>
                      <a:endParaRPr lang="en-GB" sz="2000" dirty="0"/>
                    </a:p>
                    <a:p>
                      <a:r>
                        <a:rPr lang="en-GB" sz="2000" dirty="0"/>
                        <a:t>Input is set as 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761812"/>
                  </a:ext>
                </a:extLst>
              </a:tr>
              <a:tr h="1631105">
                <a:tc>
                  <a:txBody>
                    <a:bodyPr/>
                    <a:lstStyle/>
                    <a:p>
                      <a:r>
                        <a:rPr lang="en-GB" sz="2000" dirty="0"/>
                        <a:t>int num1 = 5; </a:t>
                      </a:r>
                    </a:p>
                    <a:p>
                      <a:r>
                        <a:rPr lang="en-GB" sz="2000" dirty="0"/>
                        <a:t>int num2 = 6; </a:t>
                      </a:r>
                    </a:p>
                    <a:p>
                      <a:r>
                        <a:rPr lang="en-GB" sz="2000" dirty="0"/>
                        <a:t>int answer = 0; </a:t>
                      </a:r>
                    </a:p>
                    <a:p>
                      <a:endParaRPr lang="en-GB" sz="2000" dirty="0"/>
                    </a:p>
                    <a:p>
                      <a:r>
                        <a:rPr lang="en-GB" sz="2000" dirty="0"/>
                        <a:t>answer = num1 + num2;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Int num1 = 5</a:t>
                      </a:r>
                    </a:p>
                    <a:p>
                      <a:r>
                        <a:rPr lang="en-GB" sz="2000" dirty="0"/>
                        <a:t>int num2 = 6</a:t>
                      </a:r>
                    </a:p>
                    <a:p>
                      <a:r>
                        <a:rPr lang="en-GB" sz="2000" dirty="0"/>
                        <a:t>int answer = 0</a:t>
                      </a:r>
                    </a:p>
                    <a:p>
                      <a:endParaRPr lang="en-GB" sz="2000" dirty="0"/>
                    </a:p>
                    <a:p>
                      <a:r>
                        <a:rPr lang="en-GB" sz="2000" dirty="0"/>
                        <a:t>answer = (num1 + num2)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Declares the 3 variables num1, num2 and answer as integers.</a:t>
                      </a:r>
                    </a:p>
                    <a:p>
                      <a:endParaRPr lang="en-GB" sz="2000" dirty="0"/>
                    </a:p>
                    <a:p>
                      <a:r>
                        <a:rPr lang="en-GB" sz="2000" dirty="0"/>
                        <a:t>Initialises num1 as ‘5’, num2 as ‘6’ and answer as ‘0’.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322315"/>
                  </a:ext>
                </a:extLst>
              </a:tr>
              <a:tr h="1631105">
                <a:tc>
                  <a:txBody>
                    <a:bodyPr/>
                    <a:lstStyle/>
                    <a:p>
                      <a:r>
                        <a:rPr lang="en-GB" sz="2000" dirty="0"/>
                        <a:t>if (</a:t>
                      </a:r>
                      <a:r>
                        <a:rPr lang="en-GB" sz="2000" dirty="0" err="1"/>
                        <a:t>gameOver</a:t>
                      </a:r>
                      <a:r>
                        <a:rPr lang="en-GB" sz="2000" dirty="0"/>
                        <a:t> == true}</a:t>
                      </a:r>
                    </a:p>
                    <a:p>
                      <a:r>
                        <a:rPr lang="en-GB" sz="2000" dirty="0"/>
                        <a:t>{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err="1"/>
                        <a:t>Console.WriteLine</a:t>
                      </a:r>
                      <a:r>
                        <a:rPr lang="en-GB" sz="2000" dirty="0"/>
                        <a:t>(“You lost”);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If </a:t>
                      </a:r>
                      <a:r>
                        <a:rPr lang="en-GB" sz="2000" dirty="0" err="1"/>
                        <a:t>GameOver</a:t>
                      </a:r>
                      <a:r>
                        <a:rPr lang="en-GB" sz="2000" dirty="0"/>
                        <a:t> == true</a:t>
                      </a:r>
                    </a:p>
                    <a:p>
                      <a:r>
                        <a:rPr lang="en-GB" sz="2000" dirty="0"/>
                        <a:t>Print (“You lost “)</a:t>
                      </a:r>
                    </a:p>
                    <a:p>
                      <a:endParaRPr lang="en-GB" sz="2000" dirty="0"/>
                    </a:p>
                    <a:p>
                      <a:r>
                        <a:rPr lang="en-GB" sz="2000" dirty="0"/>
                        <a:t>ENDIF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301873"/>
                  </a:ext>
                </a:extLst>
              </a:tr>
              <a:tr h="1422901">
                <a:tc>
                  <a:txBody>
                    <a:bodyPr/>
                    <a:lstStyle/>
                    <a:p>
                      <a:r>
                        <a:rPr lang="en-GB" sz="2000" dirty="0"/>
                        <a:t>for (int </a:t>
                      </a:r>
                      <a:r>
                        <a:rPr lang="en-GB" sz="2000" dirty="0" err="1"/>
                        <a:t>i</a:t>
                      </a:r>
                      <a:r>
                        <a:rPr lang="en-GB" sz="2000" dirty="0"/>
                        <a:t> = 0; </a:t>
                      </a:r>
                      <a:r>
                        <a:rPr lang="en-GB" sz="2000" dirty="0" err="1"/>
                        <a:t>i</a:t>
                      </a:r>
                      <a:r>
                        <a:rPr lang="en-GB" sz="2000" dirty="0"/>
                        <a:t>&lt;=5; </a:t>
                      </a:r>
                      <a:r>
                        <a:rPr lang="en-GB" sz="2000" dirty="0" err="1"/>
                        <a:t>i</a:t>
                      </a:r>
                      <a:r>
                        <a:rPr lang="en-GB" sz="2000" dirty="0"/>
                        <a:t>++)</a:t>
                      </a:r>
                    </a:p>
                    <a:p>
                      <a:r>
                        <a:rPr lang="en-GB" sz="2000" dirty="0"/>
                        <a:t>{</a:t>
                      </a:r>
                    </a:p>
                    <a:p>
                      <a:r>
                        <a:rPr lang="en-GB" sz="2000" dirty="0"/>
                        <a:t>    answer = answer + I;</a:t>
                      </a:r>
                    </a:p>
                    <a:p>
                      <a:r>
                        <a:rPr lang="en-GB" sz="20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For  int </a:t>
                      </a:r>
                      <a:r>
                        <a:rPr lang="en-GB" sz="2000" dirty="0" err="1"/>
                        <a:t>i</a:t>
                      </a:r>
                      <a:r>
                        <a:rPr lang="en-GB" sz="2000" dirty="0"/>
                        <a:t> = 0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     </a:t>
                      </a:r>
                      <a:r>
                        <a:rPr lang="en-GB" sz="2000" dirty="0" err="1"/>
                        <a:t>i</a:t>
                      </a:r>
                      <a:r>
                        <a:rPr lang="en-GB" sz="2000" dirty="0"/>
                        <a:t>&lt;=5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     </a:t>
                      </a:r>
                      <a:r>
                        <a:rPr lang="en-GB" sz="2000" dirty="0" err="1"/>
                        <a:t>i</a:t>
                      </a:r>
                      <a:r>
                        <a:rPr lang="en-GB" sz="2000" dirty="0"/>
                        <a:t> = i+1</a:t>
                      </a:r>
                    </a:p>
                    <a:p>
                      <a:r>
                        <a:rPr lang="en-GB" sz="2000" dirty="0"/>
                        <a:t> answer = answer +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157493"/>
                  </a:ext>
                </a:extLst>
              </a:tr>
              <a:tr h="1631105">
                <a:tc>
                  <a:txBody>
                    <a:bodyPr/>
                    <a:lstStyle/>
                    <a:p>
                      <a:r>
                        <a:rPr lang="en-GB" sz="2000" dirty="0"/>
                        <a:t>while (</a:t>
                      </a:r>
                      <a:r>
                        <a:rPr lang="en-GB" sz="2000" dirty="0" err="1"/>
                        <a:t>gameOver</a:t>
                      </a:r>
                      <a:r>
                        <a:rPr lang="en-GB" sz="2000" dirty="0"/>
                        <a:t> == false)</a:t>
                      </a:r>
                    </a:p>
                    <a:p>
                      <a:r>
                        <a:rPr lang="en-GB" sz="2000" dirty="0"/>
                        <a:t>{</a:t>
                      </a:r>
                    </a:p>
                    <a:p>
                      <a:r>
                        <a:rPr lang="en-GB" sz="2000" dirty="0"/>
                        <a:t>    </a:t>
                      </a:r>
                      <a:r>
                        <a:rPr lang="en-GB" sz="2000" dirty="0" err="1"/>
                        <a:t>playerTurn</a:t>
                      </a:r>
                      <a:r>
                        <a:rPr lang="en-GB" sz="2000" dirty="0"/>
                        <a:t>();</a:t>
                      </a:r>
                    </a:p>
                    <a:p>
                      <a:r>
                        <a:rPr lang="en-GB" sz="2000" dirty="0"/>
                        <a:t>    </a:t>
                      </a:r>
                      <a:r>
                        <a:rPr lang="en-GB" sz="2000" dirty="0" err="1"/>
                        <a:t>gameOver</a:t>
                      </a:r>
                      <a:r>
                        <a:rPr lang="en-GB" sz="2000" dirty="0"/>
                        <a:t> = </a:t>
                      </a:r>
                      <a:r>
                        <a:rPr lang="en-GB" sz="2000" dirty="0" err="1"/>
                        <a:t>checkWin</a:t>
                      </a:r>
                      <a:r>
                        <a:rPr lang="en-GB" sz="2000" dirty="0"/>
                        <a:t>();</a:t>
                      </a:r>
                    </a:p>
                    <a:p>
                      <a:r>
                        <a:rPr lang="en-GB" sz="2000" dirty="0"/>
                        <a:t>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While </a:t>
                      </a:r>
                      <a:r>
                        <a:rPr lang="en-GB" sz="2000" dirty="0" err="1"/>
                        <a:t>gameOver</a:t>
                      </a:r>
                      <a:r>
                        <a:rPr lang="en-GB" sz="2000" dirty="0"/>
                        <a:t> == false</a:t>
                      </a:r>
                    </a:p>
                    <a:p>
                      <a:r>
                        <a:rPr lang="en-GB" sz="2000" dirty="0" err="1"/>
                        <a:t>playerTurn</a:t>
                      </a:r>
                      <a:r>
                        <a:rPr lang="en-GB" sz="2000" dirty="0"/>
                        <a:t> = true</a:t>
                      </a:r>
                    </a:p>
                    <a:p>
                      <a:r>
                        <a:rPr lang="en-GB" sz="2000" dirty="0" err="1"/>
                        <a:t>playGame</a:t>
                      </a:r>
                      <a:endParaRPr lang="en-GB" sz="2000" dirty="0"/>
                    </a:p>
                    <a:p>
                      <a:r>
                        <a:rPr lang="en-GB" sz="2000" dirty="0" err="1"/>
                        <a:t>gameOver</a:t>
                      </a:r>
                      <a:r>
                        <a:rPr lang="en-GB" sz="2000" dirty="0"/>
                        <a:t> = </a:t>
                      </a:r>
                      <a:r>
                        <a:rPr lang="en-GB" sz="2000" dirty="0" err="1"/>
                        <a:t>checkWin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694592"/>
                  </a:ext>
                </a:extLst>
              </a:tr>
              <a:tr h="1631105">
                <a:tc>
                  <a:txBody>
                    <a:bodyPr/>
                    <a:lstStyle/>
                    <a:p>
                      <a:r>
                        <a:rPr lang="en-GB" sz="2000" dirty="0"/>
                        <a:t>do</a:t>
                      </a:r>
                    </a:p>
                    <a:p>
                      <a:r>
                        <a:rPr lang="en-GB" sz="2000" dirty="0"/>
                        <a:t>{</a:t>
                      </a:r>
                    </a:p>
                    <a:p>
                      <a:r>
                        <a:rPr lang="en-GB" sz="2000" dirty="0"/>
                        <a:t>    </a:t>
                      </a:r>
                      <a:r>
                        <a:rPr lang="en-GB" sz="2000" dirty="0" err="1"/>
                        <a:t>playerTurn</a:t>
                      </a:r>
                      <a:r>
                        <a:rPr lang="en-GB" sz="2000" dirty="0"/>
                        <a:t>();</a:t>
                      </a:r>
                    </a:p>
                    <a:p>
                      <a:r>
                        <a:rPr lang="en-GB" sz="2000" dirty="0"/>
                        <a:t>    </a:t>
                      </a:r>
                      <a:r>
                        <a:rPr lang="en-GB" sz="2000" dirty="0" err="1"/>
                        <a:t>gameOver</a:t>
                      </a:r>
                      <a:r>
                        <a:rPr lang="en-GB" sz="2000" dirty="0"/>
                        <a:t> = </a:t>
                      </a:r>
                      <a:r>
                        <a:rPr lang="en-GB" sz="2000" dirty="0" err="1"/>
                        <a:t>checkWin</a:t>
                      </a:r>
                      <a:r>
                        <a:rPr lang="en-GB" sz="2000" dirty="0"/>
                        <a:t>();</a:t>
                      </a:r>
                    </a:p>
                    <a:p>
                      <a:r>
                        <a:rPr lang="en-GB" sz="2000" dirty="0"/>
                        <a:t>}while (</a:t>
                      </a:r>
                      <a:r>
                        <a:rPr lang="en-GB" sz="2000" dirty="0" err="1"/>
                        <a:t>gameOver</a:t>
                      </a:r>
                      <a:r>
                        <a:rPr lang="en-GB" sz="2000" dirty="0"/>
                        <a:t> == false);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Do</a:t>
                      </a:r>
                    </a:p>
                    <a:p>
                      <a:r>
                        <a:rPr lang="en-GB" sz="2000" dirty="0"/>
                        <a:t>{</a:t>
                      </a:r>
                    </a:p>
                    <a:p>
                      <a:r>
                        <a:rPr lang="en-GB" sz="2000" dirty="0" err="1"/>
                        <a:t>playerTurn</a:t>
                      </a:r>
                      <a:r>
                        <a:rPr lang="en-GB" sz="2000" dirty="0"/>
                        <a:t> = true</a:t>
                      </a:r>
                    </a:p>
                    <a:p>
                      <a:r>
                        <a:rPr lang="en-GB" sz="2000" dirty="0" err="1"/>
                        <a:t>gameOver</a:t>
                      </a:r>
                      <a:r>
                        <a:rPr lang="en-GB" sz="2000" dirty="0"/>
                        <a:t> = </a:t>
                      </a:r>
                      <a:r>
                        <a:rPr lang="en-GB" sz="2000" dirty="0" err="1"/>
                        <a:t>checkWin</a:t>
                      </a:r>
                      <a:endParaRPr lang="en-GB" sz="2000" dirty="0"/>
                    </a:p>
                    <a:p>
                      <a:r>
                        <a:rPr lang="en-GB" sz="2000" dirty="0"/>
                        <a:t>} while </a:t>
                      </a:r>
                      <a:r>
                        <a:rPr lang="en-GB" sz="2000" dirty="0" err="1"/>
                        <a:t>gameOver</a:t>
                      </a:r>
                      <a:r>
                        <a:rPr lang="en-GB" sz="2000" dirty="0"/>
                        <a:t> ==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988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252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1DC587A-0AA8-44ED-BB92-37F625E4E6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6225" y="3747385"/>
          <a:ext cx="11589710" cy="9824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9710">
                  <a:extLst>
                    <a:ext uri="{9D8B030D-6E8A-4147-A177-3AD203B41FA5}">
                      <a16:colId xmlns:a16="http://schemas.microsoft.com/office/drawing/2014/main" val="679222346"/>
                    </a:ext>
                  </a:extLst>
                </a:gridCol>
              </a:tblGrid>
              <a:tr h="677299"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FF0000"/>
                          </a:solidFill>
                        </a:rPr>
                        <a:t>Remember Readability is Important (Indentation, naming , END, Comments)          </a:t>
                      </a:r>
                      <a:r>
                        <a:rPr lang="en-GB" sz="2400" dirty="0"/>
                        <a:t>[8]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275"/>
                  </a:ext>
                </a:extLst>
              </a:tr>
              <a:tr h="914718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2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91759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511BA74-7AB3-4906-BF86-BECC888F7125}"/>
              </a:ext>
            </a:extLst>
          </p:cNvPr>
          <p:cNvSpPr txBox="1"/>
          <p:nvPr/>
        </p:nvSpPr>
        <p:spPr>
          <a:xfrm>
            <a:off x="-148855" y="-186452"/>
            <a:ext cx="111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Silver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A7A77-073E-4BBB-BF81-67FB1F394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013877"/>
            <a:ext cx="11589710" cy="273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34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FF38F9-38AC-4792-87D7-1DDA7F4D0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4" y="1013876"/>
            <a:ext cx="11659101" cy="61524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AB5BC7-21A7-4B14-B246-ABEB62DB9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4" y="7354888"/>
            <a:ext cx="11659101" cy="81899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A00BD0-33E5-49BF-80C2-D26F001AB3E0}"/>
              </a:ext>
            </a:extLst>
          </p:cNvPr>
          <p:cNvSpPr txBox="1"/>
          <p:nvPr/>
        </p:nvSpPr>
        <p:spPr>
          <a:xfrm>
            <a:off x="-148855" y="-186452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Gold 1</a:t>
            </a:r>
          </a:p>
        </p:txBody>
      </p:sp>
    </p:spTree>
    <p:extLst>
      <p:ext uri="{BB962C8B-B14F-4D97-AF65-F5344CB8AC3E}">
        <p14:creationId xmlns:p14="http://schemas.microsoft.com/office/powerpoint/2010/main" val="4005288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3432B51-E631-434D-8E6B-E2323B742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781789"/>
              </p:ext>
            </p:extLst>
          </p:nvPr>
        </p:nvGraphicFramePr>
        <p:xfrm>
          <a:off x="394144" y="5613995"/>
          <a:ext cx="11403711" cy="9824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03711">
                  <a:extLst>
                    <a:ext uri="{9D8B030D-6E8A-4147-A177-3AD203B41FA5}">
                      <a16:colId xmlns:a16="http://schemas.microsoft.com/office/drawing/2014/main" val="679222346"/>
                    </a:ext>
                  </a:extLst>
                </a:gridCol>
              </a:tblGrid>
              <a:tr h="677299"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FF0000"/>
                          </a:solidFill>
                        </a:rPr>
                        <a:t>Remember Readability is Important (Indentation, naming , END, Comments)          </a:t>
                      </a:r>
                      <a:r>
                        <a:rPr lang="en-GB" sz="2400" dirty="0"/>
                        <a:t>[10]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275"/>
                  </a:ext>
                </a:extLst>
              </a:tr>
              <a:tr h="914718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2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91759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719904D-C701-4457-9FD9-20AEE51F6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44" y="1013876"/>
            <a:ext cx="11403711" cy="46213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0FE2B0-4E8E-433F-A427-F42B45A9394F}"/>
              </a:ext>
            </a:extLst>
          </p:cNvPr>
          <p:cNvSpPr txBox="1"/>
          <p:nvPr/>
        </p:nvSpPr>
        <p:spPr>
          <a:xfrm>
            <a:off x="-148855" y="-186452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Gold 1</a:t>
            </a:r>
          </a:p>
        </p:txBody>
      </p:sp>
    </p:spTree>
    <p:extLst>
      <p:ext uri="{BB962C8B-B14F-4D97-AF65-F5344CB8AC3E}">
        <p14:creationId xmlns:p14="http://schemas.microsoft.com/office/powerpoint/2010/main" val="617271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A00BD0-33E5-49BF-80C2-D26F001AB3E0}"/>
              </a:ext>
            </a:extLst>
          </p:cNvPr>
          <p:cNvSpPr txBox="1"/>
          <p:nvPr/>
        </p:nvSpPr>
        <p:spPr>
          <a:xfrm>
            <a:off x="-148855" y="-186452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Gold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7AB860-5446-44A6-8E50-4EC07E6BB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4" y="1013877"/>
            <a:ext cx="11653505" cy="1486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30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A00BD0-33E5-49BF-80C2-D26F001AB3E0}"/>
              </a:ext>
            </a:extLst>
          </p:cNvPr>
          <p:cNvSpPr txBox="1"/>
          <p:nvPr/>
        </p:nvSpPr>
        <p:spPr>
          <a:xfrm>
            <a:off x="-148855" y="-186452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Gold 2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F0E762-6831-4B86-BB96-C80BCA892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57705"/>
              </p:ext>
            </p:extLst>
          </p:nvPr>
        </p:nvGraphicFramePr>
        <p:xfrm>
          <a:off x="276225" y="4108890"/>
          <a:ext cx="11589710" cy="9824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9710">
                  <a:extLst>
                    <a:ext uri="{9D8B030D-6E8A-4147-A177-3AD203B41FA5}">
                      <a16:colId xmlns:a16="http://schemas.microsoft.com/office/drawing/2014/main" val="679222346"/>
                    </a:ext>
                  </a:extLst>
                </a:gridCol>
              </a:tblGrid>
              <a:tr h="677299"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FF0000"/>
                          </a:solidFill>
                        </a:rPr>
                        <a:t>Remember Readability is Important (Indentation, naming , END, Comments)          </a:t>
                      </a:r>
                      <a:r>
                        <a:rPr lang="en-GB" sz="2400" dirty="0"/>
                        <a:t>[10]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275"/>
                  </a:ext>
                </a:extLst>
              </a:tr>
              <a:tr h="914718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2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917596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1643FFA7-D7DA-4D7C-8ED2-36024BE61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976238"/>
            <a:ext cx="11589710" cy="3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30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A00BD0-33E5-49BF-80C2-D26F001AB3E0}"/>
              </a:ext>
            </a:extLst>
          </p:cNvPr>
          <p:cNvSpPr txBox="1"/>
          <p:nvPr/>
        </p:nvSpPr>
        <p:spPr>
          <a:xfrm>
            <a:off x="-148855" y="-186452"/>
            <a:ext cx="1560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Platinum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992D60-2586-428B-9FFA-255DE6420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46" y="1013877"/>
            <a:ext cx="11474524" cy="58972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809AFA-F733-4C09-A692-1CE45D647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45" y="7097615"/>
            <a:ext cx="11474524" cy="887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86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A00BD0-33E5-49BF-80C2-D26F001AB3E0}"/>
              </a:ext>
            </a:extLst>
          </p:cNvPr>
          <p:cNvSpPr txBox="1"/>
          <p:nvPr/>
        </p:nvSpPr>
        <p:spPr>
          <a:xfrm>
            <a:off x="-148855" y="-186452"/>
            <a:ext cx="1560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Platinum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0BD1E8-1142-4367-823C-315145EB7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87" y="1013877"/>
            <a:ext cx="11557148" cy="1499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43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A00BD0-33E5-49BF-80C2-D26F001AB3E0}"/>
              </a:ext>
            </a:extLst>
          </p:cNvPr>
          <p:cNvSpPr txBox="1"/>
          <p:nvPr/>
        </p:nvSpPr>
        <p:spPr>
          <a:xfrm>
            <a:off x="-148855" y="-186452"/>
            <a:ext cx="1560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Platinum 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F0E762-6831-4B86-BB96-C80BCA892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297556"/>
              </p:ext>
            </p:extLst>
          </p:nvPr>
        </p:nvGraphicFramePr>
        <p:xfrm>
          <a:off x="276225" y="4555455"/>
          <a:ext cx="11589710" cy="9824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9710">
                  <a:extLst>
                    <a:ext uri="{9D8B030D-6E8A-4147-A177-3AD203B41FA5}">
                      <a16:colId xmlns:a16="http://schemas.microsoft.com/office/drawing/2014/main" val="679222346"/>
                    </a:ext>
                  </a:extLst>
                </a:gridCol>
              </a:tblGrid>
              <a:tr h="677299"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FF0000"/>
                          </a:solidFill>
                        </a:rPr>
                        <a:t>          </a:t>
                      </a:r>
                      <a:r>
                        <a:rPr lang="en-GB" sz="2400" dirty="0"/>
                        <a:t>[12]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275"/>
                  </a:ext>
                </a:extLst>
              </a:tr>
              <a:tr h="914718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GB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917596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8BEB9B43-9F26-4003-9016-8459512CF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008379"/>
            <a:ext cx="11589710" cy="354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2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8C7B8-A4AD-4B99-B1F2-D919293F5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013877"/>
            <a:ext cx="11538185" cy="59185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18F343-1AEA-42E2-9BD9-52BCF9740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4" y="7207665"/>
            <a:ext cx="11538185" cy="6763515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E869BEA-42DC-4A99-84F1-60E1A2DA9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415584"/>
              </p:ext>
            </p:extLst>
          </p:nvPr>
        </p:nvGraphicFramePr>
        <p:xfrm>
          <a:off x="1810753" y="10595270"/>
          <a:ext cx="6674029" cy="998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4029">
                  <a:extLst>
                    <a:ext uri="{9D8B030D-6E8A-4147-A177-3AD203B41FA5}">
                      <a16:colId xmlns:a16="http://schemas.microsoft.com/office/drawing/2014/main" val="679222346"/>
                    </a:ext>
                  </a:extLst>
                </a:gridCol>
              </a:tblGrid>
              <a:tr h="44283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If </a:t>
                      </a:r>
                      <a:r>
                        <a:rPr lang="en-GB" sz="2400" dirty="0" err="1"/>
                        <a:t>missingPayment</a:t>
                      </a:r>
                      <a:r>
                        <a:rPr lang="en-GB" sz="2400" dirty="0"/>
                        <a:t> &lt; 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275"/>
                  </a:ext>
                </a:extLst>
              </a:tr>
              <a:tr h="541743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2400" dirty="0"/>
                        <a:t>    status = “Continue”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9175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9F205A3-5911-4E82-A7CA-A37A09001613}"/>
              </a:ext>
            </a:extLst>
          </p:cNvPr>
          <p:cNvSpPr txBox="1"/>
          <p:nvPr/>
        </p:nvSpPr>
        <p:spPr>
          <a:xfrm>
            <a:off x="-148855" y="-186452"/>
            <a:ext cx="1289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Bronze 1</a:t>
            </a:r>
          </a:p>
        </p:txBody>
      </p:sp>
    </p:spTree>
    <p:extLst>
      <p:ext uri="{BB962C8B-B14F-4D97-AF65-F5344CB8AC3E}">
        <p14:creationId xmlns:p14="http://schemas.microsoft.com/office/powerpoint/2010/main" val="185523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37C10D-8737-4A49-81DB-029319009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43" y="1013877"/>
            <a:ext cx="11403711" cy="76317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435DAB-4649-43EC-B08A-B389224F303C}"/>
              </a:ext>
            </a:extLst>
          </p:cNvPr>
          <p:cNvSpPr txBox="1"/>
          <p:nvPr/>
        </p:nvSpPr>
        <p:spPr>
          <a:xfrm>
            <a:off x="-148855" y="-186452"/>
            <a:ext cx="1289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Bronze 2</a:t>
            </a:r>
          </a:p>
        </p:txBody>
      </p:sp>
    </p:spTree>
    <p:extLst>
      <p:ext uri="{BB962C8B-B14F-4D97-AF65-F5344CB8AC3E}">
        <p14:creationId xmlns:p14="http://schemas.microsoft.com/office/powerpoint/2010/main" val="357059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E869BEA-42DC-4A99-84F1-60E1A2DA9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510858"/>
              </p:ext>
            </p:extLst>
          </p:nvPr>
        </p:nvGraphicFramePr>
        <p:xfrm>
          <a:off x="394144" y="9865423"/>
          <a:ext cx="11403711" cy="4944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03711">
                  <a:extLst>
                    <a:ext uri="{9D8B030D-6E8A-4147-A177-3AD203B41FA5}">
                      <a16:colId xmlns:a16="http://schemas.microsoft.com/office/drawing/2014/main" val="679222346"/>
                    </a:ext>
                  </a:extLst>
                </a:gridCol>
              </a:tblGrid>
              <a:tr h="472226"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[3]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275"/>
                  </a:ext>
                </a:extLst>
              </a:tr>
              <a:tr h="4471918">
                <a:tc>
                  <a:txBody>
                    <a:bodyPr/>
                    <a:lstStyle/>
                    <a:p>
                      <a:pPr marL="514350" indent="-514350">
                        <a:buFont typeface="Arial" panose="020B0604020202020204" pitchFamily="34" charset="0"/>
                        <a:buChar char="•"/>
                      </a:pPr>
                      <a:r>
                        <a:rPr lang="en-GB" sz="2800" dirty="0"/>
                        <a:t>Indentations should be used to make the code more clear and specify which conditions are separate.</a:t>
                      </a:r>
                    </a:p>
                    <a:p>
                      <a:pPr marL="514350" indent="-514350">
                        <a:buFont typeface="Arial" panose="020B0604020202020204" pitchFamily="34" charset="0"/>
                        <a:buChar char="•"/>
                      </a:pPr>
                      <a:r>
                        <a:rPr lang="en-GB" sz="2800" dirty="0"/>
                        <a:t>Add comments to the statements.</a:t>
                      </a:r>
                    </a:p>
                    <a:p>
                      <a:pPr marL="514350" indent="-514350">
                        <a:buFont typeface="Arial" panose="020B0604020202020204" pitchFamily="34" charset="0"/>
                        <a:buChar char="•"/>
                      </a:pPr>
                      <a:r>
                        <a:rPr lang="en-GB" sz="2800" dirty="0"/>
                        <a:t>Separate the code into blocks to make it easier to read.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91759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6264B07-4AF1-41FC-A504-EECEEB08E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43" y="1103663"/>
            <a:ext cx="11403711" cy="76024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B739EC-F326-44B9-B3F8-93597439F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43" y="8882849"/>
            <a:ext cx="11403711" cy="10246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70AFAA-FAC6-44E0-A73C-5B662E3A2878}"/>
              </a:ext>
            </a:extLst>
          </p:cNvPr>
          <p:cNvSpPr txBox="1"/>
          <p:nvPr/>
        </p:nvSpPr>
        <p:spPr>
          <a:xfrm>
            <a:off x="-148855" y="-186452"/>
            <a:ext cx="1289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Bronze 2</a:t>
            </a:r>
          </a:p>
        </p:txBody>
      </p:sp>
    </p:spTree>
    <p:extLst>
      <p:ext uri="{BB962C8B-B14F-4D97-AF65-F5344CB8AC3E}">
        <p14:creationId xmlns:p14="http://schemas.microsoft.com/office/powerpoint/2010/main" val="352597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70AFAA-FAC6-44E0-A73C-5B662E3A2878}"/>
              </a:ext>
            </a:extLst>
          </p:cNvPr>
          <p:cNvSpPr txBox="1"/>
          <p:nvPr/>
        </p:nvSpPr>
        <p:spPr>
          <a:xfrm>
            <a:off x="-148855" y="-186452"/>
            <a:ext cx="1289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Bronze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F0BA0A-41BA-44E2-9E55-9B17EE491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22" y="1975471"/>
            <a:ext cx="11386155" cy="125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9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E869BEA-42DC-4A99-84F1-60E1A2DA9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471212"/>
              </p:ext>
            </p:extLst>
          </p:nvPr>
        </p:nvGraphicFramePr>
        <p:xfrm>
          <a:off x="394143" y="7177277"/>
          <a:ext cx="11403711" cy="4944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03711">
                  <a:extLst>
                    <a:ext uri="{9D8B030D-6E8A-4147-A177-3AD203B41FA5}">
                      <a16:colId xmlns:a16="http://schemas.microsoft.com/office/drawing/2014/main" val="679222346"/>
                    </a:ext>
                  </a:extLst>
                </a:gridCol>
              </a:tblGrid>
              <a:tr h="472226"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[4]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275"/>
                  </a:ext>
                </a:extLst>
              </a:tr>
              <a:tr h="4471918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GB" sz="2800" dirty="0"/>
                        <a:t>Electricity bill does not output the total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GB" sz="2800" dirty="0"/>
                        <a:t>The discount is not factored in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GB" sz="2800" dirty="0"/>
                        <a:t>The standard daily charge for electricity is not entered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GB" sz="2800" dirty="0"/>
                        <a:t>No input for </a:t>
                      </a:r>
                      <a:r>
                        <a:rPr lang="en-GB" sz="2800" dirty="0" err="1"/>
                        <a:t>electricNightUsed</a:t>
                      </a:r>
                      <a:endParaRPr lang="en-GB" sz="280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GB" sz="280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GB" sz="2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9175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970AFAA-FAC6-44E0-A73C-5B662E3A2878}"/>
              </a:ext>
            </a:extLst>
          </p:cNvPr>
          <p:cNvSpPr txBox="1"/>
          <p:nvPr/>
        </p:nvSpPr>
        <p:spPr>
          <a:xfrm>
            <a:off x="-148855" y="-186452"/>
            <a:ext cx="1289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Bronze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28FD3C-7E80-4A83-BC16-40E4D7504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43" y="1013877"/>
            <a:ext cx="11403711" cy="616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68D447-29CC-4B10-9B1B-6463A53AD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045966" y="2119745"/>
            <a:ext cx="9651820" cy="1066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5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62A5E1-E1E1-43F6-906B-E7EE383D9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71" y="844586"/>
            <a:ext cx="11504649" cy="6322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AAF8B-A9FB-4F33-8843-6BC9BA96E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71" y="8082374"/>
            <a:ext cx="11504648" cy="76899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6F8030-ACAF-4EBB-8C13-FE95F5783A12}"/>
              </a:ext>
            </a:extLst>
          </p:cNvPr>
          <p:cNvSpPr txBox="1"/>
          <p:nvPr/>
        </p:nvSpPr>
        <p:spPr>
          <a:xfrm>
            <a:off x="-148855" y="-186452"/>
            <a:ext cx="111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Silver 1</a:t>
            </a:r>
          </a:p>
        </p:txBody>
      </p:sp>
    </p:spTree>
    <p:extLst>
      <p:ext uri="{BB962C8B-B14F-4D97-AF65-F5344CB8AC3E}">
        <p14:creationId xmlns:p14="http://schemas.microsoft.com/office/powerpoint/2010/main" val="421551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1D0BFA-95C1-4DCC-802E-FFAC2FB6F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061132"/>
            <a:ext cx="11589710" cy="2638998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1DC587A-0AA8-44ED-BB92-37F625E4E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513718"/>
              </p:ext>
            </p:extLst>
          </p:nvPr>
        </p:nvGraphicFramePr>
        <p:xfrm>
          <a:off x="276225" y="3747385"/>
          <a:ext cx="11589710" cy="9824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9710">
                  <a:extLst>
                    <a:ext uri="{9D8B030D-6E8A-4147-A177-3AD203B41FA5}">
                      <a16:colId xmlns:a16="http://schemas.microsoft.com/office/drawing/2014/main" val="679222346"/>
                    </a:ext>
                  </a:extLst>
                </a:gridCol>
              </a:tblGrid>
              <a:tr h="677299"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>
                          <a:solidFill>
                            <a:srgbClr val="FF0000"/>
                          </a:solidFill>
                        </a:rPr>
                        <a:t>Remember Readability is Important (Indentation, naming , END, Comments)          </a:t>
                      </a:r>
                      <a:r>
                        <a:rPr lang="en-GB" sz="2400" dirty="0"/>
                        <a:t>[8]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275"/>
                  </a:ext>
                </a:extLst>
              </a:tr>
              <a:tr h="914718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2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2000" dirty="0"/>
                        <a:t>Print ‘does the car have a current registration plate number’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2000" dirty="0"/>
                        <a:t>Input </a:t>
                      </a:r>
                      <a:r>
                        <a:rPr lang="en-GB" sz="2000" dirty="0" err="1"/>
                        <a:t>isRegNumber</a:t>
                      </a:r>
                      <a:endParaRPr lang="en-GB" sz="2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2000" dirty="0"/>
                        <a:t>Print ‘What year was the car registered’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2000" dirty="0"/>
                        <a:t>Input </a:t>
                      </a:r>
                      <a:r>
                        <a:rPr lang="en-GB" sz="2000" dirty="0" err="1"/>
                        <a:t>regYear</a:t>
                      </a:r>
                      <a:endParaRPr lang="en-GB" sz="2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2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2000" dirty="0"/>
                        <a:t>If </a:t>
                      </a:r>
                      <a:r>
                        <a:rPr lang="en-GB" sz="2000" dirty="0" err="1"/>
                        <a:t>isRegNumber</a:t>
                      </a:r>
                      <a:r>
                        <a:rPr lang="en-GB" sz="2000" dirty="0"/>
                        <a:t> = false or </a:t>
                      </a:r>
                      <a:r>
                        <a:rPr lang="en-GB" sz="2000" dirty="0" err="1"/>
                        <a:t>regYear</a:t>
                      </a:r>
                      <a:r>
                        <a:rPr lang="en-GB" sz="2000" dirty="0"/>
                        <a:t> &lt; 2001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2000" dirty="0"/>
                        <a:t>else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2000" dirty="0"/>
                        <a:t>    Print ‘enter the reg number’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2000" dirty="0"/>
                        <a:t>    input </a:t>
                      </a:r>
                      <a:r>
                        <a:rPr lang="en-GB" sz="2000" dirty="0" err="1"/>
                        <a:t>regNumber</a:t>
                      </a:r>
                      <a:endParaRPr lang="en-GB" sz="2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2000" dirty="0"/>
                        <a:t>    if </a:t>
                      </a:r>
                      <a:r>
                        <a:rPr lang="en-GB" sz="2000"/>
                        <a:t>regNumber</a:t>
                      </a:r>
                      <a:endParaRPr lang="en-GB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91759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511BA74-7AB3-4906-BF86-BECC888F7125}"/>
              </a:ext>
            </a:extLst>
          </p:cNvPr>
          <p:cNvSpPr txBox="1"/>
          <p:nvPr/>
        </p:nvSpPr>
        <p:spPr>
          <a:xfrm>
            <a:off x="-148855" y="-186452"/>
            <a:ext cx="111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Silver 1</a:t>
            </a:r>
          </a:p>
        </p:txBody>
      </p:sp>
    </p:spTree>
    <p:extLst>
      <p:ext uri="{BB962C8B-B14F-4D97-AF65-F5344CB8AC3E}">
        <p14:creationId xmlns:p14="http://schemas.microsoft.com/office/powerpoint/2010/main" val="48359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6F8030-ACAF-4EBB-8C13-FE95F5783A12}"/>
              </a:ext>
            </a:extLst>
          </p:cNvPr>
          <p:cNvSpPr txBox="1"/>
          <p:nvPr/>
        </p:nvSpPr>
        <p:spPr>
          <a:xfrm>
            <a:off x="-148855" y="-186452"/>
            <a:ext cx="111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Silver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46D053-2AC8-437F-B812-D513C83D2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06" y="1013877"/>
            <a:ext cx="11351903" cy="1478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6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1469</TotalTime>
  <Words>609</Words>
  <Application>Microsoft Office PowerPoint</Application>
  <PresentationFormat>Custom</PresentationFormat>
  <Paragraphs>131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Pseudocode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Livesey</dc:creator>
  <cp:lastModifiedBy>HUSNAIN AHMED</cp:lastModifiedBy>
  <cp:revision>66</cp:revision>
  <dcterms:created xsi:type="dcterms:W3CDTF">2019-10-30T09:53:11Z</dcterms:created>
  <dcterms:modified xsi:type="dcterms:W3CDTF">2020-01-06T11:51:48Z</dcterms:modified>
</cp:coreProperties>
</file>