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0" r:id="rId2"/>
    <p:sldId id="281" r:id="rId3"/>
    <p:sldId id="268" r:id="rId4"/>
    <p:sldId id="275" r:id="rId5"/>
    <p:sldId id="264" r:id="rId6"/>
    <p:sldId id="265" r:id="rId7"/>
    <p:sldId id="259" r:id="rId8"/>
    <p:sldId id="267" r:id="rId9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0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13/01/2020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25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13/01/2020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19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13/01/2020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3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13/01/2020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36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13/01/2020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67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13/01/2020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24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13/01/2020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4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13/01/2020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53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13/01/2020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1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13/01/2020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8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13/01/2020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89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E817-B450-45E2-BB71-1A678AAA6DC4}" type="datetimeFigureOut">
              <a:rPr lang="en-GB" smtClean="0"/>
              <a:t>13/01/2020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84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E4A6-0A59-4FCA-BB11-72CA9DB3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99"/>
            <a:ext cx="10515600" cy="956929"/>
          </a:xfrm>
        </p:spPr>
        <p:txBody>
          <a:bodyPr>
            <a:normAutofit/>
          </a:bodyPr>
          <a:lstStyle/>
          <a:p>
            <a:r>
              <a:rPr lang="en-GB" b="1" dirty="0"/>
              <a:t>Flowcharts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625551-176F-47D9-A715-712D6CAF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252616"/>
              </p:ext>
            </p:extLst>
          </p:nvPr>
        </p:nvGraphicFramePr>
        <p:xfrm>
          <a:off x="266995" y="915221"/>
          <a:ext cx="11684000" cy="180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2354">
                  <a:extLst>
                    <a:ext uri="{9D8B030D-6E8A-4147-A177-3AD203B41FA5}">
                      <a16:colId xmlns:a16="http://schemas.microsoft.com/office/drawing/2014/main" val="1017000680"/>
                    </a:ext>
                  </a:extLst>
                </a:gridCol>
                <a:gridCol w="7591646">
                  <a:extLst>
                    <a:ext uri="{9D8B030D-6E8A-4147-A177-3AD203B41FA5}">
                      <a16:colId xmlns:a16="http://schemas.microsoft.com/office/drawing/2014/main" val="3605612545"/>
                    </a:ext>
                  </a:extLst>
                </a:gridCol>
              </a:tblGrid>
              <a:tr h="861236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chemeClr val="bg1"/>
                          </a:solidFill>
                        </a:rPr>
                        <a:t>What is a flowchart?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 diagram to show the flow of data and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31211"/>
                  </a:ext>
                </a:extLst>
              </a:tr>
              <a:tr h="861236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chemeClr val="bg1"/>
                          </a:solidFill>
                        </a:rPr>
                        <a:t>Why are they used in algorithm design?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They are simple to create and understand;  can show all of the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363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87FF0C-2340-4ED0-97B2-30C581108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05529"/>
              </p:ext>
            </p:extLst>
          </p:nvPr>
        </p:nvGraphicFramePr>
        <p:xfrm>
          <a:off x="0" y="3022772"/>
          <a:ext cx="12192000" cy="130706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90211">
                  <a:extLst>
                    <a:ext uri="{9D8B030D-6E8A-4147-A177-3AD203B41FA5}">
                      <a16:colId xmlns:a16="http://schemas.microsoft.com/office/drawing/2014/main" val="2866462079"/>
                    </a:ext>
                  </a:extLst>
                </a:gridCol>
                <a:gridCol w="4190211">
                  <a:extLst>
                    <a:ext uri="{9D8B030D-6E8A-4147-A177-3AD203B41FA5}">
                      <a16:colId xmlns:a16="http://schemas.microsoft.com/office/drawing/2014/main" val="123978066"/>
                    </a:ext>
                  </a:extLst>
                </a:gridCol>
                <a:gridCol w="3811578">
                  <a:extLst>
                    <a:ext uri="{9D8B030D-6E8A-4147-A177-3AD203B41FA5}">
                      <a16:colId xmlns:a16="http://schemas.microsoft.com/office/drawing/2014/main" val="3058271771"/>
                    </a:ext>
                  </a:extLst>
                </a:gridCol>
              </a:tblGrid>
              <a:tr h="2178445">
                <a:tc>
                  <a:txBody>
                    <a:bodyPr/>
                    <a:lstStyle/>
                    <a:p>
                      <a:r>
                        <a:rPr lang="en-GB" sz="3200" dirty="0"/>
                        <a:t>Shape/symbol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Identify the shape/symbol AND describe its 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What is/are the pseudocode equivalent?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974786"/>
                  </a:ext>
                </a:extLst>
              </a:tr>
              <a:tr h="2178445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Oval - Start/End</a:t>
                      </a:r>
                    </a:p>
                    <a:p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Shows the start </a:t>
                      </a:r>
                      <a:r>
                        <a:rPr lang="en-GB" sz="2400" b="1" u="sng" dirty="0">
                          <a:solidFill>
                            <a:schemeClr val="accent1"/>
                          </a:solidFill>
                        </a:rPr>
                        <a:t>OR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 the end of an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Start</a:t>
                      </a:r>
                    </a:p>
                    <a:p>
                      <a:r>
                        <a:rPr lang="en-GB" sz="2400" dirty="0"/>
                        <a:t>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152313"/>
                  </a:ext>
                </a:extLst>
              </a:tr>
              <a:tr h="2178445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Parallelogram – input / output</a:t>
                      </a:r>
                    </a:p>
                    <a:p>
                      <a:endParaRPr lang="en-GB" sz="2400" dirty="0"/>
                    </a:p>
                    <a:p>
                      <a:r>
                        <a:rPr lang="en-GB" sz="2400" dirty="0"/>
                        <a:t>Takes an input or 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Input</a:t>
                      </a:r>
                    </a:p>
                    <a:p>
                      <a:r>
                        <a:rPr lang="en-GB" sz="2400" dirty="0"/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49781"/>
                  </a:ext>
                </a:extLst>
              </a:tr>
              <a:tr h="2178445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Rectangle – process</a:t>
                      </a:r>
                    </a:p>
                    <a:p>
                      <a:endParaRPr lang="en-GB" sz="2400" dirty="0"/>
                    </a:p>
                    <a:p>
                      <a:r>
                        <a:rPr lang="en-GB" sz="2400" dirty="0"/>
                        <a:t>Processes a 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761812"/>
                  </a:ext>
                </a:extLst>
              </a:tr>
              <a:tr h="2178445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Diamond – decision</a:t>
                      </a:r>
                    </a:p>
                    <a:p>
                      <a:endParaRPr lang="en-GB" sz="2400" dirty="0"/>
                    </a:p>
                    <a:p>
                      <a:r>
                        <a:rPr lang="en-GB" sz="2400" dirty="0"/>
                        <a:t>Answers a condition with yes or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If</a:t>
                      </a:r>
                    </a:p>
                    <a:p>
                      <a:r>
                        <a:rPr lang="en-GB" sz="2400" dirty="0" err="1"/>
                        <a:t>Elif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322315"/>
                  </a:ext>
                </a:extLst>
              </a:tr>
              <a:tr h="2178445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Arrow – connector</a:t>
                      </a:r>
                    </a:p>
                    <a:p>
                      <a:endParaRPr lang="en-GB" sz="2400" dirty="0"/>
                    </a:p>
                    <a:p>
                      <a:r>
                        <a:rPr lang="en-GB" sz="2400" dirty="0"/>
                        <a:t>Shows the flow of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BLANK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271897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7F2A270-458C-4E49-9FD6-DCB96BABD94F}"/>
              </a:ext>
            </a:extLst>
          </p:cNvPr>
          <p:cNvSpPr/>
          <p:nvPr/>
        </p:nvSpPr>
        <p:spPr>
          <a:xfrm>
            <a:off x="664618" y="5682393"/>
            <a:ext cx="2900748" cy="1240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BAD42AAB-D526-4897-903D-8FBEC026B052}"/>
              </a:ext>
            </a:extLst>
          </p:cNvPr>
          <p:cNvSpPr/>
          <p:nvPr/>
        </p:nvSpPr>
        <p:spPr>
          <a:xfrm>
            <a:off x="664618" y="7726970"/>
            <a:ext cx="2900748" cy="12409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46E235A-0D3A-4695-A3A1-9FB882858183}"/>
              </a:ext>
            </a:extLst>
          </p:cNvPr>
          <p:cNvSpPr/>
          <p:nvPr/>
        </p:nvSpPr>
        <p:spPr>
          <a:xfrm>
            <a:off x="664618" y="10049256"/>
            <a:ext cx="2900748" cy="1240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D92E7A3-4C06-41A4-804A-1D4DC14D3D8A}"/>
              </a:ext>
            </a:extLst>
          </p:cNvPr>
          <p:cNvSpPr/>
          <p:nvPr/>
        </p:nvSpPr>
        <p:spPr>
          <a:xfrm>
            <a:off x="664618" y="12171971"/>
            <a:ext cx="2900748" cy="1240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D3287E-7C13-4783-ACC3-02887C30CAB0}"/>
              </a:ext>
            </a:extLst>
          </p:cNvPr>
          <p:cNvCxnSpPr/>
          <p:nvPr/>
        </p:nvCxnSpPr>
        <p:spPr>
          <a:xfrm>
            <a:off x="664618" y="14915170"/>
            <a:ext cx="29007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25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01F1-19FB-4FC2-98CE-28D28548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1068823"/>
          </a:xfrm>
        </p:spPr>
        <p:txBody>
          <a:bodyPr/>
          <a:lstStyle/>
          <a:p>
            <a:r>
              <a:rPr lang="en-GB" b="1" dirty="0"/>
              <a:t>Flowchart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9615-474C-430F-BC2E-3B338F5E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09"/>
            <a:ext cx="10515600" cy="4466491"/>
          </a:xfrm>
        </p:spPr>
        <p:txBody>
          <a:bodyPr>
            <a:normAutofit/>
          </a:bodyPr>
          <a:lstStyle/>
          <a:p>
            <a:pPr marL="609585" lvl="1" indent="0">
              <a:buNone/>
            </a:pPr>
            <a:r>
              <a:rPr lang="en-GB" b="1" dirty="0"/>
              <a:t>PRINT</a:t>
            </a:r>
            <a:r>
              <a:rPr lang="en-GB" dirty="0"/>
              <a:t> “Enter a number”</a:t>
            </a:r>
          </a:p>
          <a:p>
            <a:pPr marL="609585" lvl="1" indent="0">
              <a:buNone/>
            </a:pPr>
            <a:r>
              <a:rPr lang="en-GB" b="1" dirty="0"/>
              <a:t>INPUT</a:t>
            </a:r>
            <a:r>
              <a:rPr lang="en-GB" dirty="0"/>
              <a:t> num1</a:t>
            </a:r>
          </a:p>
          <a:p>
            <a:pPr marL="609585" lvl="1" indent="0">
              <a:buNone/>
            </a:pPr>
            <a:r>
              <a:rPr lang="en-GB" dirty="0"/>
              <a:t>Total = num1 * 10</a:t>
            </a:r>
          </a:p>
          <a:p>
            <a:pPr marL="609585" lvl="1" indent="0">
              <a:buNone/>
            </a:pPr>
            <a:r>
              <a:rPr lang="en-GB" b="1" dirty="0"/>
              <a:t>PRINT</a:t>
            </a:r>
            <a:r>
              <a:rPr lang="en-GB" dirty="0"/>
              <a:t> Total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The algorithm above has been designed using pseudocode. Create the flowchart version of this algorithm below using the correct shapes/symbols</a:t>
            </a:r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A90338-13CF-4269-8A6A-DD2AEB75158F}"/>
              </a:ext>
            </a:extLst>
          </p:cNvPr>
          <p:cNvSpPr/>
          <p:nvPr/>
        </p:nvSpPr>
        <p:spPr>
          <a:xfrm>
            <a:off x="4852416" y="6891673"/>
            <a:ext cx="2487168" cy="1040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Start/Begin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C6035917-F302-4C15-BFB0-A316A03918C7}"/>
              </a:ext>
            </a:extLst>
          </p:cNvPr>
          <p:cNvSpPr/>
          <p:nvPr/>
        </p:nvSpPr>
        <p:spPr>
          <a:xfrm>
            <a:off x="4645626" y="8683713"/>
            <a:ext cx="2900748" cy="12409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r>
              <a:rPr lang="en-GB" dirty="0"/>
              <a:t> 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7986777-540D-4584-A7B0-28E02FF9A897}"/>
              </a:ext>
            </a:extLst>
          </p:cNvPr>
          <p:cNvSpPr/>
          <p:nvPr/>
        </p:nvSpPr>
        <p:spPr>
          <a:xfrm>
            <a:off x="4645626" y="10725067"/>
            <a:ext cx="2900748" cy="1240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 = num1 * 10</a:t>
            </a:r>
          </a:p>
          <a:p>
            <a:pPr algn="ctr"/>
            <a:endParaRPr lang="en-GB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94770105-5165-4F50-A33C-2F32CBD276DD}"/>
              </a:ext>
            </a:extLst>
          </p:cNvPr>
          <p:cNvSpPr/>
          <p:nvPr/>
        </p:nvSpPr>
        <p:spPr>
          <a:xfrm>
            <a:off x="838200" y="6791379"/>
            <a:ext cx="2900748" cy="1240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E353-14EB-4C04-B6DF-286501E366D2}"/>
              </a:ext>
            </a:extLst>
          </p:cNvPr>
          <p:cNvCxnSpPr/>
          <p:nvPr/>
        </p:nvCxnSpPr>
        <p:spPr>
          <a:xfrm>
            <a:off x="383338" y="9518073"/>
            <a:ext cx="29007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A7AFEEE-C8F1-40BE-9122-F5C07C379DF9}"/>
              </a:ext>
            </a:extLst>
          </p:cNvPr>
          <p:cNvSpPr/>
          <p:nvPr/>
        </p:nvSpPr>
        <p:spPr>
          <a:xfrm>
            <a:off x="4852416" y="14521973"/>
            <a:ext cx="2487168" cy="1040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9F5955-F6DD-4E45-9897-A5585275711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091411" y="7879655"/>
            <a:ext cx="4589" cy="8040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B098FB-0193-4491-A154-DC81F0F82CB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86822" y="9923973"/>
            <a:ext cx="9178" cy="8010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E542A4-3844-47DF-9302-62283FF1F5BB}"/>
              </a:ext>
            </a:extLst>
          </p:cNvPr>
          <p:cNvCxnSpPr>
            <a:cxnSpLocks/>
          </p:cNvCxnSpPr>
          <p:nvPr/>
        </p:nvCxnSpPr>
        <p:spPr>
          <a:xfrm>
            <a:off x="6082233" y="11892750"/>
            <a:ext cx="13767" cy="7307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5E413A-070E-4ADA-940E-288E4B7D9A2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77644" y="13760855"/>
            <a:ext cx="18356" cy="7611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2C88B28A-95E2-487B-9250-A113FEEC4486}"/>
              </a:ext>
            </a:extLst>
          </p:cNvPr>
          <p:cNvSpPr/>
          <p:nvPr/>
        </p:nvSpPr>
        <p:spPr>
          <a:xfrm>
            <a:off x="4627270" y="12571702"/>
            <a:ext cx="2900748" cy="12409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9585" lvl="1" indent="0">
              <a:buNone/>
            </a:pPr>
            <a:r>
              <a:rPr lang="en-GB" b="1" dirty="0"/>
              <a:t>PRINT</a:t>
            </a:r>
            <a:r>
              <a:rPr lang="en-GB" dirty="0"/>
              <a:t> Total</a:t>
            </a:r>
          </a:p>
        </p:txBody>
      </p:sp>
    </p:spTree>
    <p:extLst>
      <p:ext uri="{BB962C8B-B14F-4D97-AF65-F5344CB8AC3E}">
        <p14:creationId xmlns:p14="http://schemas.microsoft.com/office/powerpoint/2010/main" val="317066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-182880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0AFAA-FAC6-44E0-A73C-5B662E3A2878}"/>
              </a:ext>
            </a:extLst>
          </p:cNvPr>
          <p:cNvSpPr txBox="1"/>
          <p:nvPr/>
        </p:nvSpPr>
        <p:spPr>
          <a:xfrm>
            <a:off x="-148856" y="-186451"/>
            <a:ext cx="150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Bronze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CDF1F6-2D05-4DA6-B2C0-0EBD4E05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7" y="954387"/>
            <a:ext cx="11403711" cy="6915710"/>
          </a:xfrm>
          <a:prstGeom prst="rect">
            <a:avLst/>
          </a:prstGeom>
        </p:spPr>
      </p:pic>
      <p:sp>
        <p:nvSpPr>
          <p:cNvPr id="6" name="Flowchart: Data 5">
            <a:extLst>
              <a:ext uri="{FF2B5EF4-FFF2-40B4-BE49-F238E27FC236}">
                <a16:creationId xmlns:a16="http://schemas.microsoft.com/office/drawing/2014/main" id="{04944AC1-DA17-4EE3-B847-9083FC93B768}"/>
              </a:ext>
            </a:extLst>
          </p:cNvPr>
          <p:cNvSpPr/>
          <p:nvPr/>
        </p:nvSpPr>
        <p:spPr>
          <a:xfrm>
            <a:off x="-3482080" y="8128000"/>
            <a:ext cx="2900748" cy="12409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0B69A8E-7A2C-479E-9278-D3FC6FA9032A}"/>
              </a:ext>
            </a:extLst>
          </p:cNvPr>
          <p:cNvSpPr/>
          <p:nvPr/>
        </p:nvSpPr>
        <p:spPr>
          <a:xfrm>
            <a:off x="-3482080" y="10450286"/>
            <a:ext cx="2900748" cy="1240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E19F710-662C-45BF-8EB1-0BC3160D3CE9}"/>
              </a:ext>
            </a:extLst>
          </p:cNvPr>
          <p:cNvSpPr/>
          <p:nvPr/>
        </p:nvSpPr>
        <p:spPr>
          <a:xfrm>
            <a:off x="-3482080" y="12573001"/>
            <a:ext cx="2900748" cy="1240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BCE9A0-CCB3-46F3-BE68-139EBA74B18A}"/>
              </a:ext>
            </a:extLst>
          </p:cNvPr>
          <p:cNvCxnSpPr/>
          <p:nvPr/>
        </p:nvCxnSpPr>
        <p:spPr>
          <a:xfrm>
            <a:off x="-3482080" y="15316200"/>
            <a:ext cx="29007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7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0AFAA-FAC6-44E0-A73C-5B662E3A2878}"/>
              </a:ext>
            </a:extLst>
          </p:cNvPr>
          <p:cNvSpPr txBox="1"/>
          <p:nvPr/>
        </p:nvSpPr>
        <p:spPr>
          <a:xfrm>
            <a:off x="-148855" y="-186452"/>
            <a:ext cx="1289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Bronze 1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C7C2FB5E-8C59-47D1-BD4B-5674AE1D81D0}"/>
              </a:ext>
            </a:extLst>
          </p:cNvPr>
          <p:cNvSpPr/>
          <p:nvPr/>
        </p:nvSpPr>
        <p:spPr>
          <a:xfrm>
            <a:off x="-3482080" y="8128000"/>
            <a:ext cx="2900748" cy="12409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034D53F-E570-457E-96C3-9683E3F0796C}"/>
              </a:ext>
            </a:extLst>
          </p:cNvPr>
          <p:cNvSpPr/>
          <p:nvPr/>
        </p:nvSpPr>
        <p:spPr>
          <a:xfrm>
            <a:off x="-3482080" y="10450291"/>
            <a:ext cx="2900748" cy="1240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4266440A-D346-4E48-9ABA-FD9D647B6396}"/>
              </a:ext>
            </a:extLst>
          </p:cNvPr>
          <p:cNvSpPr/>
          <p:nvPr/>
        </p:nvSpPr>
        <p:spPr>
          <a:xfrm>
            <a:off x="-3482080" y="12573001"/>
            <a:ext cx="2900748" cy="1240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AA886-A45B-49EA-B8C3-92DDCBC38F0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763080" y="15050454"/>
            <a:ext cx="14503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62A5644-1018-4D78-BAEB-278DAA5A1FC1}"/>
              </a:ext>
            </a:extLst>
          </p:cNvPr>
          <p:cNvSpPr/>
          <p:nvPr/>
        </p:nvSpPr>
        <p:spPr>
          <a:xfrm>
            <a:off x="4454370" y="1043163"/>
            <a:ext cx="2487168" cy="1040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Start/Begin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B4D046-C4B5-48FE-978F-42A3EE720A4A}"/>
              </a:ext>
            </a:extLst>
          </p:cNvPr>
          <p:cNvSpPr/>
          <p:nvPr/>
        </p:nvSpPr>
        <p:spPr>
          <a:xfrm>
            <a:off x="8213454" y="14530261"/>
            <a:ext cx="2487168" cy="1040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End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DFF1CC-06C8-4763-956F-62CD0A6A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63301" y="330545"/>
            <a:ext cx="9930786" cy="6716135"/>
          </a:xfrm>
          <a:prstGeom prst="rect">
            <a:avLst/>
          </a:prstGeom>
        </p:spPr>
      </p:pic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F80F8875-6F82-4243-86FE-CB3888840F25}"/>
              </a:ext>
            </a:extLst>
          </p:cNvPr>
          <p:cNvSpPr/>
          <p:nvPr/>
        </p:nvSpPr>
        <p:spPr>
          <a:xfrm>
            <a:off x="4059146" y="2542666"/>
            <a:ext cx="2900748" cy="12409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NumBankAcc</a:t>
            </a:r>
            <a:r>
              <a:rPr lang="en-GB" dirty="0"/>
              <a:t> = input number of bank accounts</a:t>
            </a:r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A03AD47F-BBA1-415D-A1EF-7A7FE3C06A0C}"/>
              </a:ext>
            </a:extLst>
          </p:cNvPr>
          <p:cNvSpPr/>
          <p:nvPr/>
        </p:nvSpPr>
        <p:spPr>
          <a:xfrm>
            <a:off x="4040790" y="4217720"/>
            <a:ext cx="2900748" cy="12409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Savings  = input amount of money saved</a:t>
            </a:r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67646717-234F-453A-B702-62C00B31AEEF}"/>
              </a:ext>
            </a:extLst>
          </p:cNvPr>
          <p:cNvSpPr/>
          <p:nvPr/>
        </p:nvSpPr>
        <p:spPr>
          <a:xfrm>
            <a:off x="4016965" y="5946363"/>
            <a:ext cx="2900748" cy="12409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InterestRate</a:t>
            </a:r>
            <a:r>
              <a:rPr lang="en-GB" dirty="0"/>
              <a:t> = input interest rate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36E9452-54DC-40A3-8E31-3DDDC6EC4168}"/>
              </a:ext>
            </a:extLst>
          </p:cNvPr>
          <p:cNvSpPr/>
          <p:nvPr/>
        </p:nvSpPr>
        <p:spPr>
          <a:xfrm>
            <a:off x="4016965" y="7600722"/>
            <a:ext cx="2900748" cy="1240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Interest = savings / 100 * </a:t>
            </a:r>
            <a:r>
              <a:rPr lang="en-GB" dirty="0" err="1"/>
              <a:t>InterestRate</a:t>
            </a:r>
            <a:endParaRPr lang="en-GB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BD31E6AE-9AC3-43BD-9419-49FD20A23FD9}"/>
              </a:ext>
            </a:extLst>
          </p:cNvPr>
          <p:cNvSpPr/>
          <p:nvPr/>
        </p:nvSpPr>
        <p:spPr>
          <a:xfrm>
            <a:off x="4016965" y="9309520"/>
            <a:ext cx="2900748" cy="1240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Total = savings + Interest</a:t>
            </a:r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9E7B6D6A-6E9E-48E3-A853-718CC3A69C11}"/>
              </a:ext>
            </a:extLst>
          </p:cNvPr>
          <p:cNvSpPr/>
          <p:nvPr/>
        </p:nvSpPr>
        <p:spPr>
          <a:xfrm>
            <a:off x="4042511" y="10985462"/>
            <a:ext cx="2900748" cy="12409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 Total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5F75D8-24DD-4E79-AED5-76FB5B67987A}"/>
              </a:ext>
            </a:extLst>
          </p:cNvPr>
          <p:cNvCxnSpPr>
            <a:cxnSpLocks/>
          </p:cNvCxnSpPr>
          <p:nvPr/>
        </p:nvCxnSpPr>
        <p:spPr>
          <a:xfrm>
            <a:off x="5697954" y="2083548"/>
            <a:ext cx="0" cy="4876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A4E400-9E97-4509-BB26-DB135B8A7929}"/>
              </a:ext>
            </a:extLst>
          </p:cNvPr>
          <p:cNvCxnSpPr>
            <a:cxnSpLocks/>
          </p:cNvCxnSpPr>
          <p:nvPr/>
        </p:nvCxnSpPr>
        <p:spPr>
          <a:xfrm>
            <a:off x="5554819" y="3783637"/>
            <a:ext cx="0" cy="4876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F62086-7697-4E1D-9D5F-C5B583BBEC11}"/>
              </a:ext>
            </a:extLst>
          </p:cNvPr>
          <p:cNvCxnSpPr>
            <a:cxnSpLocks/>
          </p:cNvCxnSpPr>
          <p:nvPr/>
        </p:nvCxnSpPr>
        <p:spPr>
          <a:xfrm>
            <a:off x="5579337" y="5458691"/>
            <a:ext cx="0" cy="4876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5BC73D-674C-4C3A-8EB8-A487F0794B4B}"/>
              </a:ext>
            </a:extLst>
          </p:cNvPr>
          <p:cNvCxnSpPr>
            <a:cxnSpLocks/>
          </p:cNvCxnSpPr>
          <p:nvPr/>
        </p:nvCxnSpPr>
        <p:spPr>
          <a:xfrm>
            <a:off x="5467339" y="7187334"/>
            <a:ext cx="0" cy="4876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7C43F6-8FCC-4A8E-B34C-B3BEE99BF45F}"/>
              </a:ext>
            </a:extLst>
          </p:cNvPr>
          <p:cNvCxnSpPr>
            <a:cxnSpLocks/>
          </p:cNvCxnSpPr>
          <p:nvPr/>
        </p:nvCxnSpPr>
        <p:spPr>
          <a:xfrm>
            <a:off x="5415657" y="8841693"/>
            <a:ext cx="0" cy="4876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3C40BB-CFD7-4385-B7AA-25A26F33E3AC}"/>
              </a:ext>
            </a:extLst>
          </p:cNvPr>
          <p:cNvCxnSpPr>
            <a:cxnSpLocks/>
          </p:cNvCxnSpPr>
          <p:nvPr/>
        </p:nvCxnSpPr>
        <p:spPr>
          <a:xfrm>
            <a:off x="5489842" y="10550491"/>
            <a:ext cx="0" cy="4876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98C101-5B37-48CD-9695-F7D3413AD0B9}"/>
              </a:ext>
            </a:extLst>
          </p:cNvPr>
          <p:cNvCxnSpPr>
            <a:cxnSpLocks/>
          </p:cNvCxnSpPr>
          <p:nvPr/>
        </p:nvCxnSpPr>
        <p:spPr>
          <a:xfrm>
            <a:off x="5448823" y="12226433"/>
            <a:ext cx="0" cy="4876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ADD44C18-7A2F-4034-8D71-649294C754AE}"/>
              </a:ext>
            </a:extLst>
          </p:cNvPr>
          <p:cNvSpPr/>
          <p:nvPr/>
        </p:nvSpPr>
        <p:spPr>
          <a:xfrm>
            <a:off x="3965283" y="14409187"/>
            <a:ext cx="2900748" cy="1240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NumBankAcc</a:t>
            </a:r>
            <a:r>
              <a:rPr lang="en-GB" dirty="0"/>
              <a:t> = 0?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BA4606F8-60FA-4B30-83F3-44C1E1BC061F}"/>
              </a:ext>
            </a:extLst>
          </p:cNvPr>
          <p:cNvSpPr/>
          <p:nvPr/>
        </p:nvSpPr>
        <p:spPr>
          <a:xfrm>
            <a:off x="3998449" y="12697195"/>
            <a:ext cx="2900748" cy="1240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NumBankAcc</a:t>
            </a:r>
            <a:r>
              <a:rPr lang="en-GB" dirty="0"/>
              <a:t> = </a:t>
            </a:r>
            <a:r>
              <a:rPr lang="en-GB" dirty="0" err="1"/>
              <a:t>NumBankAcc</a:t>
            </a:r>
            <a:r>
              <a:rPr lang="en-GB" dirty="0"/>
              <a:t> - 1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6702C7-7A0E-473B-96A2-AA10DF7F1A97}"/>
              </a:ext>
            </a:extLst>
          </p:cNvPr>
          <p:cNvCxnSpPr>
            <a:cxnSpLocks/>
          </p:cNvCxnSpPr>
          <p:nvPr/>
        </p:nvCxnSpPr>
        <p:spPr>
          <a:xfrm>
            <a:off x="5415657" y="13938166"/>
            <a:ext cx="0" cy="4876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DBEF40-9862-45F4-BE64-21F9FD07F791}"/>
              </a:ext>
            </a:extLst>
          </p:cNvPr>
          <p:cNvSpPr txBox="1"/>
          <p:nvPr/>
        </p:nvSpPr>
        <p:spPr>
          <a:xfrm>
            <a:off x="6917713" y="14398579"/>
            <a:ext cx="64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CFCB23-25A9-4C64-9EE3-D5B65C5C2D6F}"/>
              </a:ext>
            </a:extLst>
          </p:cNvPr>
          <p:cNvCxnSpPr>
            <a:cxnSpLocks/>
          </p:cNvCxnSpPr>
          <p:nvPr/>
        </p:nvCxnSpPr>
        <p:spPr>
          <a:xfrm>
            <a:off x="2140527" y="1507636"/>
            <a:ext cx="23138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0E28FD-71A8-4840-8B86-ADE77633C71B}"/>
              </a:ext>
            </a:extLst>
          </p:cNvPr>
          <p:cNvCxnSpPr>
            <a:cxnSpLocks/>
          </p:cNvCxnSpPr>
          <p:nvPr/>
        </p:nvCxnSpPr>
        <p:spPr>
          <a:xfrm>
            <a:off x="2182089" y="1486854"/>
            <a:ext cx="0" cy="135428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DEE1DE-E6B5-4686-9404-8E86B4285D32}"/>
              </a:ext>
            </a:extLst>
          </p:cNvPr>
          <p:cNvCxnSpPr>
            <a:cxnSpLocks/>
          </p:cNvCxnSpPr>
          <p:nvPr/>
        </p:nvCxnSpPr>
        <p:spPr>
          <a:xfrm flipH="1">
            <a:off x="2140527" y="15029672"/>
            <a:ext cx="1973611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5D1702-0AFF-4DB7-9C56-CEFB769BEE53}"/>
              </a:ext>
            </a:extLst>
          </p:cNvPr>
          <p:cNvSpPr txBox="1"/>
          <p:nvPr/>
        </p:nvSpPr>
        <p:spPr>
          <a:xfrm>
            <a:off x="3339011" y="14424830"/>
            <a:ext cx="6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4885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F8030-ACAF-4EBB-8C13-FE95F5783A12}"/>
              </a:ext>
            </a:extLst>
          </p:cNvPr>
          <p:cNvSpPr txBox="1"/>
          <p:nvPr/>
        </p:nvSpPr>
        <p:spPr>
          <a:xfrm>
            <a:off x="-148855" y="-186452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Silver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2D19E6-9A66-4F3C-B1A6-064A8823C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3"/>
          <a:stretch/>
        </p:blipFill>
        <p:spPr>
          <a:xfrm>
            <a:off x="407706" y="904149"/>
            <a:ext cx="11369765" cy="79802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47FC38-D8F8-42BF-A499-B57B4CDBD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06" y="8854281"/>
            <a:ext cx="11369765" cy="3397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236C75-90EE-4C4D-95A7-D5E00D122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83" y="12252277"/>
            <a:ext cx="11376588" cy="38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1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DC587A-0AA8-44ED-BB92-37F625E4E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78961"/>
              </p:ext>
            </p:extLst>
          </p:nvPr>
        </p:nvGraphicFramePr>
        <p:xfrm>
          <a:off x="276225" y="931033"/>
          <a:ext cx="11589710" cy="6772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67729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Create the flowchart in the space below [7]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511BA74-7AB3-4906-BF86-BECC888F7125}"/>
              </a:ext>
            </a:extLst>
          </p:cNvPr>
          <p:cNvSpPr txBox="1"/>
          <p:nvPr/>
        </p:nvSpPr>
        <p:spPr>
          <a:xfrm>
            <a:off x="-148855" y="-186452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Silver 1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441B36F1-3126-41E5-BAA2-7D2A5D5FC3BF}"/>
              </a:ext>
            </a:extLst>
          </p:cNvPr>
          <p:cNvSpPr/>
          <p:nvPr/>
        </p:nvSpPr>
        <p:spPr>
          <a:xfrm>
            <a:off x="-3482080" y="8237728"/>
            <a:ext cx="2900748" cy="12409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99F1CF9-8FBD-4463-B552-8C8BD15249D6}"/>
              </a:ext>
            </a:extLst>
          </p:cNvPr>
          <p:cNvSpPr/>
          <p:nvPr/>
        </p:nvSpPr>
        <p:spPr>
          <a:xfrm>
            <a:off x="-3482080" y="10560014"/>
            <a:ext cx="2900748" cy="1240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6E7B4988-89F3-4CE2-8FEA-7F7460AE62B2}"/>
              </a:ext>
            </a:extLst>
          </p:cNvPr>
          <p:cNvSpPr/>
          <p:nvPr/>
        </p:nvSpPr>
        <p:spPr>
          <a:xfrm>
            <a:off x="-3482080" y="12682729"/>
            <a:ext cx="2900748" cy="1240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885CB1-5B3A-4742-AA91-A31574ADF42F}"/>
              </a:ext>
            </a:extLst>
          </p:cNvPr>
          <p:cNvCxnSpPr/>
          <p:nvPr/>
        </p:nvCxnSpPr>
        <p:spPr>
          <a:xfrm>
            <a:off x="-3482080" y="15425928"/>
            <a:ext cx="29007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9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00BD0-33E5-49BF-80C2-D26F001AB3E0}"/>
              </a:ext>
            </a:extLst>
          </p:cNvPr>
          <p:cNvSpPr txBox="1"/>
          <p:nvPr/>
        </p:nvSpPr>
        <p:spPr>
          <a:xfrm>
            <a:off x="-148855" y="-18645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Gold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3A514-5A40-4224-9079-418A9ABF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" y="1078596"/>
            <a:ext cx="11647552" cy="6017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77FB00-E8E5-4BED-B78E-706C90BC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" y="7282195"/>
            <a:ext cx="11647552" cy="86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8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FE2B0-4E8E-433F-A427-F42B45A9394F}"/>
              </a:ext>
            </a:extLst>
          </p:cNvPr>
          <p:cNvSpPr txBox="1"/>
          <p:nvPr/>
        </p:nvSpPr>
        <p:spPr>
          <a:xfrm>
            <a:off x="-148855" y="-18645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Gold 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5B2B70-25F0-40B1-8FA2-3FCAE3DBC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095227"/>
              </p:ext>
            </p:extLst>
          </p:nvPr>
        </p:nvGraphicFramePr>
        <p:xfrm>
          <a:off x="276225" y="931033"/>
          <a:ext cx="11589710" cy="6772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67729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Create the flowchart in the space below [8]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</a:tbl>
          </a:graphicData>
        </a:graphic>
      </p:graphicFrame>
      <p:sp>
        <p:nvSpPr>
          <p:cNvPr id="6" name="Flowchart: Data 5">
            <a:extLst>
              <a:ext uri="{FF2B5EF4-FFF2-40B4-BE49-F238E27FC236}">
                <a16:creationId xmlns:a16="http://schemas.microsoft.com/office/drawing/2014/main" id="{A49987C4-1B3D-4222-86FD-B8228879AAC1}"/>
              </a:ext>
            </a:extLst>
          </p:cNvPr>
          <p:cNvSpPr/>
          <p:nvPr/>
        </p:nvSpPr>
        <p:spPr>
          <a:xfrm>
            <a:off x="-3482080" y="8128000"/>
            <a:ext cx="2900748" cy="12409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373991C-C384-4964-8723-D8B984C88CEA}"/>
              </a:ext>
            </a:extLst>
          </p:cNvPr>
          <p:cNvSpPr/>
          <p:nvPr/>
        </p:nvSpPr>
        <p:spPr>
          <a:xfrm>
            <a:off x="-3482080" y="10450286"/>
            <a:ext cx="2900748" cy="1240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3C6789D4-F549-4562-B482-1DB212F3AA6F}"/>
              </a:ext>
            </a:extLst>
          </p:cNvPr>
          <p:cNvSpPr/>
          <p:nvPr/>
        </p:nvSpPr>
        <p:spPr>
          <a:xfrm>
            <a:off x="-3482080" y="12573001"/>
            <a:ext cx="2900748" cy="1240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9FC9B0-715B-4E6D-93C5-404C89B3F1FE}"/>
              </a:ext>
            </a:extLst>
          </p:cNvPr>
          <p:cNvCxnSpPr/>
          <p:nvPr/>
        </p:nvCxnSpPr>
        <p:spPr>
          <a:xfrm>
            <a:off x="-3482080" y="15316200"/>
            <a:ext cx="29007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7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1546</TotalTime>
  <Words>260</Words>
  <Application>Microsoft Office PowerPoint</Application>
  <PresentationFormat>Custom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Flowcharts</vt:lpstr>
      <vt:lpstr>Flowchart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Livesey</dc:creator>
  <cp:lastModifiedBy>HUSNAIN AHMED</cp:lastModifiedBy>
  <cp:revision>76</cp:revision>
  <dcterms:created xsi:type="dcterms:W3CDTF">2019-10-30T09:53:11Z</dcterms:created>
  <dcterms:modified xsi:type="dcterms:W3CDTF">2020-01-13T10:01:25Z</dcterms:modified>
</cp:coreProperties>
</file>