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92" r:id="rId2"/>
    <p:sldId id="294" r:id="rId3"/>
    <p:sldId id="268" r:id="rId4"/>
    <p:sldId id="293" r:id="rId5"/>
    <p:sldId id="287" r:id="rId6"/>
    <p:sldId id="259" r:id="rId7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7D1A3-18C9-4813-9535-A693752EBC46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E661F-96CF-420A-9B3A-BC9ED969D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1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E661F-96CF-420A-9B3A-BC9ED969D8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6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E661F-96CF-420A-9B3A-BC9ED969D8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3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25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19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3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36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67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24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4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53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1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8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89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E817-B450-45E2-BB71-1A678AAA6DC4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84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E4A6-0A59-4FCA-BB11-72CA9DB3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3799"/>
            <a:ext cx="10680192" cy="227706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Standard Algorithms</a:t>
            </a:r>
            <a:br>
              <a:rPr lang="en-GB" b="1" dirty="0"/>
            </a:br>
            <a:r>
              <a:rPr lang="en-GB" b="1" dirty="0"/>
              <a:t>Sorting Algorithm 1: The Bubble Sort</a:t>
            </a:r>
          </a:p>
        </p:txBody>
      </p:sp>
      <p:pic>
        <p:nvPicPr>
          <p:cNvPr id="3" name="Picture 2" descr="Image result for stages of a bubble sort">
            <a:extLst>
              <a:ext uri="{FF2B5EF4-FFF2-40B4-BE49-F238E27FC236}">
                <a16:creationId xmlns:a16="http://schemas.microsoft.com/office/drawing/2014/main" id="{ED5D2F83-A62B-4F59-8DC2-7B91B5101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36" y="2340864"/>
            <a:ext cx="9710928" cy="83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6A49BA-90D3-4704-9DB8-39E8F38CE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548351"/>
              </p:ext>
            </p:extLst>
          </p:nvPr>
        </p:nvGraphicFramePr>
        <p:xfrm>
          <a:off x="1240536" y="11117462"/>
          <a:ext cx="9710928" cy="4171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696">
                  <a:extLst>
                    <a:ext uri="{9D8B030D-6E8A-4147-A177-3AD203B41FA5}">
                      <a16:colId xmlns:a16="http://schemas.microsoft.com/office/drawing/2014/main" val="2030393988"/>
                    </a:ext>
                  </a:extLst>
                </a:gridCol>
                <a:gridCol w="7952232">
                  <a:extLst>
                    <a:ext uri="{9D8B030D-6E8A-4147-A177-3AD203B41FA5}">
                      <a16:colId xmlns:a16="http://schemas.microsoft.com/office/drawing/2014/main" val="2486102077"/>
                    </a:ext>
                  </a:extLst>
                </a:gridCol>
              </a:tblGrid>
              <a:tr h="1042827">
                <a:tc gridSpan="2">
                  <a:txBody>
                    <a:bodyPr/>
                    <a:lstStyle/>
                    <a:p>
                      <a:r>
                        <a:rPr lang="en-GB" sz="3200" b="1" dirty="0"/>
                        <a:t>Complete the steps to sort the array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9092"/>
                  </a:ext>
                </a:extLst>
              </a:tr>
              <a:tr h="1042827">
                <a:tc>
                  <a:txBody>
                    <a:bodyPr/>
                    <a:lstStyle/>
                    <a:p>
                      <a:r>
                        <a:rPr lang="en-GB" sz="3200" dirty="0"/>
                        <a:t>Step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3, 5, 4, 6, 8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956672"/>
                  </a:ext>
                </a:extLst>
              </a:tr>
              <a:tr h="1042827">
                <a:tc>
                  <a:txBody>
                    <a:bodyPr/>
                    <a:lstStyle/>
                    <a:p>
                      <a:r>
                        <a:rPr lang="en-GB" sz="3200" dirty="0"/>
                        <a:t>Step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3, 4, 5, 6, 8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619342"/>
                  </a:ext>
                </a:extLst>
              </a:tr>
              <a:tr h="1042827">
                <a:tc>
                  <a:txBody>
                    <a:bodyPr/>
                    <a:lstStyle/>
                    <a:p>
                      <a:r>
                        <a:rPr lang="en-GB" sz="3200" dirty="0"/>
                        <a:t>Step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Check it over 3, 4, 5, 6,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9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29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E4A6-0A59-4FCA-BB11-72CA9DB3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3799"/>
            <a:ext cx="10680192" cy="227706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Standard Algorithms</a:t>
            </a:r>
            <a:br>
              <a:rPr lang="en-GB" b="1" dirty="0"/>
            </a:br>
            <a:r>
              <a:rPr lang="en-GB" b="1" dirty="0"/>
              <a:t>Sorting Algorithm 1: The Bubble Sort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46854A-D69B-43EE-A934-9054D4CE5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22463"/>
              </p:ext>
            </p:extLst>
          </p:nvPr>
        </p:nvGraphicFramePr>
        <p:xfrm>
          <a:off x="0" y="1989172"/>
          <a:ext cx="12192000" cy="7893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09681870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023070752"/>
                    </a:ext>
                  </a:extLst>
                </a:gridCol>
              </a:tblGrid>
              <a:tr h="1176059">
                <a:tc>
                  <a:txBody>
                    <a:bodyPr/>
                    <a:lstStyle/>
                    <a:p>
                      <a:r>
                        <a:rPr lang="en-GB" sz="3200" dirty="0"/>
                        <a:t>Example Pseudocode for:</a:t>
                      </a:r>
                    </a:p>
                    <a:p>
                      <a:r>
                        <a:rPr lang="en-GB" sz="3200" dirty="0"/>
                        <a:t>A 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Example C# instructions for:</a:t>
                      </a:r>
                    </a:p>
                    <a:p>
                      <a:r>
                        <a:rPr lang="en-GB" sz="3200" dirty="0"/>
                        <a:t>A bubble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39137"/>
                  </a:ext>
                </a:extLst>
              </a:tr>
              <a:tr h="67173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552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BF4315C-30C0-44C6-ACC8-C3C7F4D9F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3" y="4027686"/>
            <a:ext cx="5947834" cy="4940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4EFC5-5A69-4436-AA4C-26A41FB59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581" y="3284637"/>
            <a:ext cx="5947833" cy="634723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9835EA-1A05-4F88-BCA4-ACF6215CB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45826"/>
              </p:ext>
            </p:extLst>
          </p:nvPr>
        </p:nvGraphicFramePr>
        <p:xfrm>
          <a:off x="62822" y="10115205"/>
          <a:ext cx="12047592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3796">
                  <a:extLst>
                    <a:ext uri="{9D8B030D-6E8A-4147-A177-3AD203B41FA5}">
                      <a16:colId xmlns:a16="http://schemas.microsoft.com/office/drawing/2014/main" val="1860250517"/>
                    </a:ext>
                  </a:extLst>
                </a:gridCol>
                <a:gridCol w="6023796">
                  <a:extLst>
                    <a:ext uri="{9D8B030D-6E8A-4147-A177-3AD203B41FA5}">
                      <a16:colId xmlns:a16="http://schemas.microsoft.com/office/drawing/2014/main" val="676446714"/>
                    </a:ext>
                  </a:extLst>
                </a:gridCol>
              </a:tblGrid>
              <a:tr h="3038498">
                <a:tc rowSpan="2">
                  <a:txBody>
                    <a:bodyPr/>
                    <a:lstStyle/>
                    <a:p>
                      <a:r>
                        <a:rPr lang="en-GB" sz="3200" b="1" u="sng" dirty="0"/>
                        <a:t>Stages of a Bubble Sort (Describe)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3200" b="0" u="none" dirty="0"/>
                        <a:t>Start with 1</a:t>
                      </a:r>
                      <a:r>
                        <a:rPr lang="en-GB" sz="3200" b="0" u="none" baseline="30000" dirty="0"/>
                        <a:t>st</a:t>
                      </a:r>
                      <a:r>
                        <a:rPr lang="en-GB" sz="3200" b="0" u="none" dirty="0"/>
                        <a:t> 2 elements – set swap to false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3200" b="0" u="none" dirty="0"/>
                        <a:t>Compare 2 elements and sort them into ascending order by swapping them if needed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3200" b="0" u="none" dirty="0"/>
                        <a:t>If swap has </a:t>
                      </a:r>
                      <a:r>
                        <a:rPr lang="en-GB" sz="3200" b="0" u="none" dirty="0" err="1"/>
                        <a:t>occured</a:t>
                      </a:r>
                      <a:r>
                        <a:rPr lang="en-GB" sz="3200" b="0" u="none" dirty="0"/>
                        <a:t> set swap to true – a repeat is needed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3200" b="0" u="none" dirty="0"/>
                        <a:t>Repeat step 2 and 3 for all elements in the array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3200" b="0" u="none" dirty="0"/>
                        <a:t>Steps 1 to 5 are repeated until no swaps are required – swap == false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u="sng" dirty="0"/>
                        <a:t>Advantages of a Bubble Sort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3200" b="0" u="none" dirty="0"/>
                        <a:t>Takes 1 iteration to check if array is already sorted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3200" b="0" u="none" dirty="0"/>
                        <a:t>Easy to understand as values are compared and swapped if needed, then repeated.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835735"/>
                  </a:ext>
                </a:extLst>
              </a:tr>
              <a:tr h="303849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Disadvantages of a Bubble Sort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651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23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0AFAA-FAC6-44E0-A73C-5B662E3A2878}"/>
              </a:ext>
            </a:extLst>
          </p:cNvPr>
          <p:cNvSpPr txBox="1"/>
          <p:nvPr/>
        </p:nvSpPr>
        <p:spPr>
          <a:xfrm>
            <a:off x="-148856" y="-186451"/>
            <a:ext cx="150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Bronze 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888647-65A7-43D2-98A8-2D63255E3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22014"/>
              </p:ext>
            </p:extLst>
          </p:nvPr>
        </p:nvGraphicFramePr>
        <p:xfrm>
          <a:off x="301143" y="3036080"/>
          <a:ext cx="11589710" cy="4169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81658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 A bubble sort can be used to sort the values in the array shown above.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Show each of the stages that a bubble sort would perform in order to sort the array (above) into numerical order starting with the lowest value</a:t>
                      </a:r>
                    </a:p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Write below [3 mark]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2614912">
                <a:tc>
                  <a:txBody>
                    <a:bodyPr/>
                    <a:lstStyle/>
                    <a:p>
                      <a:pPr marL="457200" marR="0" lvl="0" indent="-45720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2,1,9,8,5</a:t>
                      </a:r>
                    </a:p>
                    <a:p>
                      <a:pPr marL="457200" marR="0" lvl="0" indent="-45720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1,2,9,8,5</a:t>
                      </a:r>
                    </a:p>
                    <a:p>
                      <a:pPr marL="457200" marR="0" lvl="0" indent="-45720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1,2,8,9,5</a:t>
                      </a:r>
                    </a:p>
                    <a:p>
                      <a:pPr marL="457200" marR="0" lvl="0" indent="-45720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1,2,8,5,9</a:t>
                      </a:r>
                    </a:p>
                    <a:p>
                      <a:pPr marL="457200" marR="0" lvl="0" indent="-45720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1,2,5,8,9,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44B60F-DFB1-4B0D-A9BC-92031ECBA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9660"/>
              </p:ext>
            </p:extLst>
          </p:nvPr>
        </p:nvGraphicFramePr>
        <p:xfrm>
          <a:off x="301143" y="8537447"/>
          <a:ext cx="11589710" cy="7373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81658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Describe how a bubble sort can be used to sort data into ascending order</a:t>
                      </a:r>
                    </a:p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Write below [6 mark]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6550153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3200" b="0" u="none" dirty="0"/>
                        <a:t>Start with 1</a:t>
                      </a:r>
                      <a:r>
                        <a:rPr lang="en-GB" sz="3200" b="0" u="none" baseline="30000" dirty="0"/>
                        <a:t>st</a:t>
                      </a:r>
                      <a:r>
                        <a:rPr lang="en-GB" sz="3200" b="0" u="none" dirty="0"/>
                        <a:t> 2 elements – set swap to false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3200" b="0" u="none" dirty="0"/>
                        <a:t>Compare 2 elements and sort them into ascending order by swapping them if needed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3200" b="0" u="none" dirty="0"/>
                        <a:t>If swap has </a:t>
                      </a:r>
                      <a:r>
                        <a:rPr lang="en-GB" sz="3200" b="0" u="none" dirty="0" err="1"/>
                        <a:t>occured</a:t>
                      </a:r>
                      <a:r>
                        <a:rPr lang="en-GB" sz="3200" b="0" u="none" dirty="0"/>
                        <a:t> set swap to true – a repeat is needed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3200" b="0" u="none" dirty="0"/>
                        <a:t>Repeat step 2 and 3 for all elements in the array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3200" b="0" u="none" dirty="0"/>
                        <a:t>Steps 1 to 5 are repeated until no swaps are required – swap == false</a:t>
                      </a:r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C8972D9-711E-4E48-864F-9C3BFEB5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24" y="1580332"/>
            <a:ext cx="8169348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7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C97AB-6413-4BF1-A2ED-F70E6EE0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7" y="1204885"/>
            <a:ext cx="11369765" cy="384260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662704-91DB-4DF7-82B7-4C949600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64948"/>
              </p:ext>
            </p:extLst>
          </p:nvPr>
        </p:nvGraphicFramePr>
        <p:xfrm>
          <a:off x="297734" y="5279952"/>
          <a:ext cx="11589710" cy="682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567955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Write below [4 mark]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6258510"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Make use of 2 loops</a:t>
                      </a:r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Loops are nested</a:t>
                      </a:r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Inner loop will iterate code a set number of times</a:t>
                      </a:r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To check adjacent value and swap if it is needed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64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662704-91DB-4DF7-82B7-4C949600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19895"/>
              </p:ext>
            </p:extLst>
          </p:nvPr>
        </p:nvGraphicFramePr>
        <p:xfrm>
          <a:off x="297734" y="2623865"/>
          <a:ext cx="11589710" cy="12189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108427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Describe how a bubble sort can be used to sort data in the array (shown above) into ascending order. (You must show each stage of the iterative process)</a:t>
                      </a:r>
                    </a:p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Write below [8 marks]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11000695">
                <a:tc>
                  <a:txBody>
                    <a:bodyPr/>
                    <a:lstStyle/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Bubble sort can be used to put the algorithm into ascending order</a:t>
                      </a:r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44, 75, 23, 12, 55, 43, 33 – starting from unordered.</a:t>
                      </a:r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44, 23,12,55,43,33,75</a:t>
                      </a:r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23,12,44,43,33,55,75</a:t>
                      </a:r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12,23,43,33,44,55,75</a:t>
                      </a:r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12,23,33,43,44,55,75</a:t>
                      </a:r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3200" dirty="0"/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3200" dirty="0"/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3200" dirty="0"/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3200" dirty="0"/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3200" dirty="0"/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54F0CA4-4DDF-4016-9F63-81978994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15" y="1415670"/>
            <a:ext cx="8169348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8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00BD0-33E5-49BF-80C2-D26F001AB3E0}"/>
              </a:ext>
            </a:extLst>
          </p:cNvPr>
          <p:cNvSpPr txBox="1"/>
          <p:nvPr/>
        </p:nvSpPr>
        <p:spPr>
          <a:xfrm>
            <a:off x="-148855" y="-1864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Gold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72B0EB-F161-4367-89B4-E352DF65C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86329"/>
              </p:ext>
            </p:extLst>
          </p:nvPr>
        </p:nvGraphicFramePr>
        <p:xfrm>
          <a:off x="301145" y="1536464"/>
          <a:ext cx="11589710" cy="10768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1682224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 A bubble sort can be used to sort the values in the array.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Explain two advantages and two disadvantages of using a bubble sort to sort data into ascending order</a:t>
                      </a:r>
                    </a:p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Write below [8 mark]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90867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3200" dirty="0"/>
                        <a:t>•Advantages: It only takes one iteration to detect that the data collection is already sorted. </a:t>
                      </a:r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Relatively easy to understand as values are simply compared and swapped if needed. This process is repeated until the data collection is sorted</a:t>
                      </a:r>
                      <a:r>
                        <a:rPr lang="en-GB" sz="3200"/>
                        <a:t>. 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3200" dirty="0"/>
                        <a:t>•Disadvantages: Can be inefficient for large collections of data because every pair combination must compared. The larger the data collection the longer the algorithm will take to complete. </a:t>
                      </a:r>
                    </a:p>
                    <a:p>
                      <a:pPr marL="457200" marR="0" lvl="0" indent="-45720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200" dirty="0"/>
                        <a:t>Can be inefficient as a final/ additional iteration is usually needed to confirm that the collection has been sorted.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28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2473</TotalTime>
  <Words>586</Words>
  <Application>Microsoft Office PowerPoint</Application>
  <PresentationFormat>Custom</PresentationFormat>
  <Paragraphs>73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Standard Algorithms Sorting Algorithm 1: The Bubble Sort</vt:lpstr>
      <vt:lpstr>Standard Algorithms Sorting Algorithm 1: The Bubble Sort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Livesey</dc:creator>
  <cp:lastModifiedBy>HUSNAIN AHMED</cp:lastModifiedBy>
  <cp:revision>126</cp:revision>
  <dcterms:created xsi:type="dcterms:W3CDTF">2019-10-30T09:53:11Z</dcterms:created>
  <dcterms:modified xsi:type="dcterms:W3CDTF">2020-03-17T13:47:01Z</dcterms:modified>
</cp:coreProperties>
</file>