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92" r:id="rId2"/>
    <p:sldId id="295" r:id="rId3"/>
    <p:sldId id="294" r:id="rId4"/>
    <p:sldId id="268" r:id="rId5"/>
    <p:sldId id="299" r:id="rId6"/>
    <p:sldId id="297" r:id="rId7"/>
    <p:sldId id="298" r:id="rId8"/>
    <p:sldId id="293" r:id="rId9"/>
    <p:sldId id="259" r:id="rId10"/>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B5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12" autoAdjust="0"/>
  </p:normalViewPr>
  <p:slideViewPr>
    <p:cSldViewPr snapToGrid="0">
      <p:cViewPr varScale="1">
        <p:scale>
          <a:sx n="41" d="100"/>
          <a:sy n="41" d="100"/>
        </p:scale>
        <p:origin x="3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7D1A3-18C9-4813-9535-A693752EBC46}" type="datetimeFigureOut">
              <a:rPr lang="en-GB" smtClean="0"/>
              <a:t>17/03/2020</a:t>
            </a:fld>
            <a:endParaRPr lang="en-GB"/>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E661F-96CF-420A-9B3A-BC9ED969D8C9}" type="slidenum">
              <a:rPr lang="en-GB" smtClean="0"/>
              <a:t>‹#›</a:t>
            </a:fld>
            <a:endParaRPr lang="en-GB"/>
          </a:p>
        </p:txBody>
      </p:sp>
    </p:spTree>
    <p:extLst>
      <p:ext uri="{BB962C8B-B14F-4D97-AF65-F5344CB8AC3E}">
        <p14:creationId xmlns:p14="http://schemas.microsoft.com/office/powerpoint/2010/main" val="248541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1E661F-96CF-420A-9B3A-BC9ED969D8C9}" type="slidenum">
              <a:rPr lang="en-GB" smtClean="0"/>
              <a:t>1</a:t>
            </a:fld>
            <a:endParaRPr lang="en-GB"/>
          </a:p>
        </p:txBody>
      </p:sp>
    </p:spTree>
    <p:extLst>
      <p:ext uri="{BB962C8B-B14F-4D97-AF65-F5344CB8AC3E}">
        <p14:creationId xmlns:p14="http://schemas.microsoft.com/office/powerpoint/2010/main" val="204666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1E661F-96CF-420A-9B3A-BC9ED969D8C9}" type="slidenum">
              <a:rPr lang="en-GB" smtClean="0"/>
              <a:t>2</a:t>
            </a:fld>
            <a:endParaRPr lang="en-GB"/>
          </a:p>
        </p:txBody>
      </p:sp>
    </p:spTree>
    <p:extLst>
      <p:ext uri="{BB962C8B-B14F-4D97-AF65-F5344CB8AC3E}">
        <p14:creationId xmlns:p14="http://schemas.microsoft.com/office/powerpoint/2010/main" val="241535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1E661F-96CF-420A-9B3A-BC9ED969D8C9}" type="slidenum">
              <a:rPr lang="en-GB" smtClean="0"/>
              <a:t>3</a:t>
            </a:fld>
            <a:endParaRPr lang="en-GB"/>
          </a:p>
        </p:txBody>
      </p:sp>
    </p:spTree>
    <p:extLst>
      <p:ext uri="{BB962C8B-B14F-4D97-AF65-F5344CB8AC3E}">
        <p14:creationId xmlns:p14="http://schemas.microsoft.com/office/powerpoint/2010/main" val="80863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1E661F-96CF-420A-9B3A-BC9ED969D8C9}" type="slidenum">
              <a:rPr lang="en-GB" smtClean="0"/>
              <a:t>8</a:t>
            </a:fld>
            <a:endParaRPr lang="en-GB"/>
          </a:p>
        </p:txBody>
      </p:sp>
    </p:spTree>
    <p:extLst>
      <p:ext uri="{BB962C8B-B14F-4D97-AF65-F5344CB8AC3E}">
        <p14:creationId xmlns:p14="http://schemas.microsoft.com/office/powerpoint/2010/main" val="126282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0416"/>
            <a:ext cx="10363200" cy="5659496"/>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8538164"/>
            <a:ext cx="9144000" cy="3924769"/>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58925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69019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865481"/>
            <a:ext cx="2628900" cy="1377620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865481"/>
            <a:ext cx="7734300" cy="137762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112937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423236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052716"/>
            <a:ext cx="10515600" cy="6762043"/>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0878731"/>
            <a:ext cx="10515600" cy="35559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378867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4327407"/>
            <a:ext cx="5181600" cy="103142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4327407"/>
            <a:ext cx="5181600" cy="103142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314324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5485"/>
            <a:ext cx="10515600" cy="31420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3984979"/>
            <a:ext cx="5157787"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5937956"/>
            <a:ext cx="5157787" cy="873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3984979"/>
            <a:ext cx="5183188"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5937956"/>
            <a:ext cx="5183188" cy="873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13134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366053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223613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340567"/>
            <a:ext cx="6172200" cy="11552296"/>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37628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340567"/>
            <a:ext cx="6172200" cy="11552296"/>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E8D6E817-B450-45E2-BB71-1A678AAA6DC4}" type="datetimeFigureOut">
              <a:rPr lang="en-GB" smtClean="0"/>
              <a:t>17/03/2020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4C3A9A0-42DB-4612-ACF4-817ADA83ACBA}" type="slidenum">
              <a:rPr lang="en-GB" smtClean="0"/>
              <a:t>‹#›</a:t>
            </a:fld>
            <a:endParaRPr lang="en-GB" dirty="0"/>
          </a:p>
        </p:txBody>
      </p:sp>
    </p:spTree>
    <p:extLst>
      <p:ext uri="{BB962C8B-B14F-4D97-AF65-F5344CB8AC3E}">
        <p14:creationId xmlns:p14="http://schemas.microsoft.com/office/powerpoint/2010/main" val="295289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65485"/>
            <a:ext cx="10515600" cy="31420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4327407"/>
            <a:ext cx="10515600" cy="103142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5066908"/>
            <a:ext cx="2743200" cy="865481"/>
          </a:xfrm>
          <a:prstGeom prst="rect">
            <a:avLst/>
          </a:prstGeom>
        </p:spPr>
        <p:txBody>
          <a:bodyPr vert="horz" lIns="91440" tIns="45720" rIns="91440" bIns="45720" rtlCol="0" anchor="ctr"/>
          <a:lstStyle>
            <a:lvl1pPr algn="l">
              <a:defRPr sz="1600">
                <a:solidFill>
                  <a:schemeClr val="tx1">
                    <a:tint val="75000"/>
                  </a:schemeClr>
                </a:solidFill>
              </a:defRPr>
            </a:lvl1pPr>
          </a:lstStyle>
          <a:p>
            <a:fld id="{E8D6E817-B450-45E2-BB71-1A678AAA6DC4}" type="datetimeFigureOut">
              <a:rPr lang="en-GB" smtClean="0"/>
              <a:t>17/03/2020</a:t>
            </a:fld>
            <a:endParaRPr lang="en-GB" dirty="0"/>
          </a:p>
        </p:txBody>
      </p:sp>
      <p:sp>
        <p:nvSpPr>
          <p:cNvPr id="5" name="Footer Placeholder 4"/>
          <p:cNvSpPr>
            <a:spLocks noGrp="1"/>
          </p:cNvSpPr>
          <p:nvPr>
            <p:ph type="ftr" sz="quarter" idx="3"/>
          </p:nvPr>
        </p:nvSpPr>
        <p:spPr>
          <a:xfrm>
            <a:off x="4038600" y="15066908"/>
            <a:ext cx="4114800" cy="865481"/>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15066908"/>
            <a:ext cx="2743200" cy="865481"/>
          </a:xfrm>
          <a:prstGeom prst="rect">
            <a:avLst/>
          </a:prstGeom>
        </p:spPr>
        <p:txBody>
          <a:bodyPr vert="horz" lIns="91440" tIns="45720" rIns="91440" bIns="45720" rtlCol="0" anchor="ctr"/>
          <a:lstStyle>
            <a:lvl1pPr algn="r">
              <a:defRPr sz="1600">
                <a:solidFill>
                  <a:schemeClr val="tx1">
                    <a:tint val="75000"/>
                  </a:schemeClr>
                </a:solidFill>
              </a:defRPr>
            </a:lvl1pPr>
          </a:lstStyle>
          <a:p>
            <a:fld id="{D4C3A9A0-42DB-4612-ACF4-817ADA83ACBA}" type="slidenum">
              <a:rPr lang="en-GB" smtClean="0"/>
              <a:t>‹#›</a:t>
            </a:fld>
            <a:endParaRPr lang="en-GB" dirty="0"/>
          </a:p>
        </p:txBody>
      </p:sp>
    </p:spTree>
    <p:extLst>
      <p:ext uri="{BB962C8B-B14F-4D97-AF65-F5344CB8AC3E}">
        <p14:creationId xmlns:p14="http://schemas.microsoft.com/office/powerpoint/2010/main" val="31418441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6-0A59-4FCA-BB11-72CA9DB3A2CE}"/>
              </a:ext>
            </a:extLst>
          </p:cNvPr>
          <p:cNvSpPr>
            <a:spLocks noGrp="1"/>
          </p:cNvSpPr>
          <p:nvPr>
            <p:ph type="title"/>
          </p:nvPr>
        </p:nvSpPr>
        <p:spPr>
          <a:xfrm>
            <a:off x="841248" y="63799"/>
            <a:ext cx="10680192" cy="2277065"/>
          </a:xfrm>
        </p:spPr>
        <p:txBody>
          <a:bodyPr>
            <a:normAutofit/>
          </a:bodyPr>
          <a:lstStyle/>
          <a:p>
            <a:r>
              <a:rPr lang="en-GB" b="1" dirty="0"/>
              <a:t>Standard Algorithms</a:t>
            </a:r>
            <a:br>
              <a:rPr lang="en-GB" b="1" dirty="0"/>
            </a:br>
            <a:r>
              <a:rPr lang="en-GB" b="1" dirty="0"/>
              <a:t>Sorting Algorithm 2: The Quicksort</a:t>
            </a:r>
          </a:p>
        </p:txBody>
      </p:sp>
      <p:pic>
        <p:nvPicPr>
          <p:cNvPr id="1026" name="Picture 2" descr="Image result for quicksort algorithm">
            <a:extLst>
              <a:ext uri="{FF2B5EF4-FFF2-40B4-BE49-F238E27FC236}">
                <a16:creationId xmlns:a16="http://schemas.microsoft.com/office/drawing/2014/main" id="{3B72EE99-05F2-43E4-8BBF-58233E0A0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2195715"/>
            <a:ext cx="9460522" cy="45919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B799331-40A1-4291-9BF9-AA5386177558}"/>
              </a:ext>
            </a:extLst>
          </p:cNvPr>
          <p:cNvGraphicFramePr>
            <a:graphicFrameLocks noGrp="1"/>
          </p:cNvGraphicFramePr>
          <p:nvPr>
            <p:extLst>
              <p:ext uri="{D42A27DB-BD31-4B8C-83A1-F6EECF244321}">
                <p14:modId xmlns:p14="http://schemas.microsoft.com/office/powerpoint/2010/main" val="2150841138"/>
              </p:ext>
            </p:extLst>
          </p:nvPr>
        </p:nvGraphicFramePr>
        <p:xfrm>
          <a:off x="0" y="7064952"/>
          <a:ext cx="12192000" cy="9144000"/>
        </p:xfrm>
        <a:graphic>
          <a:graphicData uri="http://schemas.openxmlformats.org/drawingml/2006/table">
            <a:tbl>
              <a:tblPr firstRow="1" bandRow="1">
                <a:tableStyleId>{073A0DAA-6AF3-43AB-8588-CEC1D06C72B9}</a:tableStyleId>
              </a:tblPr>
              <a:tblGrid>
                <a:gridCol w="2328808">
                  <a:extLst>
                    <a:ext uri="{9D8B030D-6E8A-4147-A177-3AD203B41FA5}">
                      <a16:colId xmlns:a16="http://schemas.microsoft.com/office/drawing/2014/main" val="3794131477"/>
                    </a:ext>
                  </a:extLst>
                </a:gridCol>
                <a:gridCol w="9863192">
                  <a:extLst>
                    <a:ext uri="{9D8B030D-6E8A-4147-A177-3AD203B41FA5}">
                      <a16:colId xmlns:a16="http://schemas.microsoft.com/office/drawing/2014/main" val="2957895956"/>
                    </a:ext>
                  </a:extLst>
                </a:gridCol>
              </a:tblGrid>
              <a:tr h="647635">
                <a:tc>
                  <a:txBody>
                    <a:bodyPr/>
                    <a:lstStyle/>
                    <a:p>
                      <a:r>
                        <a:rPr lang="en-GB" dirty="0"/>
                        <a:t>Purpose</a:t>
                      </a:r>
                    </a:p>
                  </a:txBody>
                  <a:tcPr/>
                </a:tc>
                <a:tc>
                  <a:txBody>
                    <a:bodyPr/>
                    <a:lstStyle/>
                    <a:p>
                      <a:r>
                        <a:rPr lang="en-GB" dirty="0"/>
                        <a:t>The quicksort algorithm can be used to sort an unordered list/array into ascending or descending order</a:t>
                      </a:r>
                    </a:p>
                  </a:txBody>
                  <a:tcPr/>
                </a:tc>
                <a:extLst>
                  <a:ext uri="{0D108BD9-81ED-4DB2-BD59-A6C34878D82A}">
                    <a16:rowId xmlns:a16="http://schemas.microsoft.com/office/drawing/2014/main" val="2333643588"/>
                  </a:ext>
                </a:extLst>
              </a:tr>
              <a:tr h="647635">
                <a:tc>
                  <a:txBody>
                    <a:bodyPr/>
                    <a:lstStyle/>
                    <a:p>
                      <a:r>
                        <a:rPr lang="en-GB" dirty="0"/>
                        <a:t>Features</a:t>
                      </a:r>
                    </a:p>
                  </a:txBody>
                  <a:tcPr/>
                </a:tc>
                <a:tc>
                  <a:txBody>
                    <a:bodyPr/>
                    <a:lstStyle/>
                    <a:p>
                      <a:r>
                        <a:rPr lang="en-GB" b="1" dirty="0"/>
                        <a:t>Divide and Conquer</a:t>
                      </a:r>
                    </a:p>
                    <a:p>
                      <a:r>
                        <a:rPr lang="en-GB" dirty="0"/>
                        <a:t>Quicksort is an example of a Divide and Conquer algorithm. This means it splits or breaks down a problem in order to solve it.</a:t>
                      </a:r>
                    </a:p>
                    <a:p>
                      <a:r>
                        <a:rPr lang="en-GB" dirty="0"/>
                        <a:t>To sort a list, the list is broken down into smaller lists, sorted and then put back together</a:t>
                      </a:r>
                    </a:p>
                    <a:p>
                      <a:endParaRPr lang="en-GB" dirty="0"/>
                    </a:p>
                    <a:p>
                      <a:r>
                        <a:rPr lang="en-GB" b="1" dirty="0"/>
                        <a:t>Pivot</a:t>
                      </a:r>
                    </a:p>
                    <a:p>
                      <a:r>
                        <a:rPr lang="en-GB" dirty="0"/>
                        <a:t>A pivot value is chosen as a comparison value to sort the data. Pivot choosing methods include:</a:t>
                      </a:r>
                    </a:p>
                    <a:p>
                      <a:r>
                        <a:rPr lang="en-GB" dirty="0"/>
                        <a:t>Left Most Element, Right Most Element, </a:t>
                      </a:r>
                      <a:r>
                        <a:rPr lang="en-GB" b="1" dirty="0"/>
                        <a:t>Median</a:t>
                      </a:r>
                      <a:r>
                        <a:rPr lang="en-GB" dirty="0"/>
                        <a:t>, Median of 3 </a:t>
                      </a:r>
                    </a:p>
                    <a:p>
                      <a:endParaRPr lang="en-GB" dirty="0"/>
                    </a:p>
                    <a:p>
                      <a:r>
                        <a:rPr lang="en-GB" b="1" dirty="0"/>
                        <a:t>Recursive</a:t>
                      </a:r>
                    </a:p>
                    <a:p>
                      <a:r>
                        <a:rPr lang="en-GB" dirty="0"/>
                        <a:t>The quicksort is usually recursive. This means it calls itself until the problem is solved (the list is sorted). See the algorithms on the next slide to see how this works</a:t>
                      </a:r>
                    </a:p>
                  </a:txBody>
                  <a:tcPr/>
                </a:tc>
                <a:extLst>
                  <a:ext uri="{0D108BD9-81ED-4DB2-BD59-A6C34878D82A}">
                    <a16:rowId xmlns:a16="http://schemas.microsoft.com/office/drawing/2014/main" val="1415668085"/>
                  </a:ext>
                </a:extLst>
              </a:tr>
              <a:tr h="647635">
                <a:tc>
                  <a:txBody>
                    <a:bodyPr/>
                    <a:lstStyle/>
                    <a:p>
                      <a:r>
                        <a:rPr lang="en-GB" dirty="0"/>
                        <a:t>Advantages</a:t>
                      </a:r>
                    </a:p>
                  </a:txBody>
                  <a:tcPr/>
                </a:tc>
                <a:tc>
                  <a:txBody>
                    <a:bodyPr/>
                    <a:lstStyle/>
                    <a:p>
                      <a:pPr marL="342900" indent="-342900">
                        <a:buFont typeface="Arial" panose="020B0604020202020204" pitchFamily="34" charset="0"/>
                        <a:buChar char="•"/>
                      </a:pPr>
                      <a:r>
                        <a:rPr lang="en-GB" dirty="0"/>
                        <a:t>Very efficient sorting algorithms for large sets of data</a:t>
                      </a:r>
                    </a:p>
                    <a:p>
                      <a:pPr marL="342900" indent="-342900">
                        <a:buFont typeface="Arial" panose="020B0604020202020204" pitchFamily="34" charset="0"/>
                        <a:buChar char="•"/>
                      </a:pPr>
                      <a:r>
                        <a:rPr lang="en-GB" dirty="0"/>
                        <a:t>Out performs other standard sorting algorithms on average (in most cases)</a:t>
                      </a:r>
                    </a:p>
                    <a:p>
                      <a:pPr marL="342900" indent="-342900">
                        <a:buFont typeface="Arial" panose="020B0604020202020204" pitchFamily="34" charset="0"/>
                        <a:buChar char="•"/>
                      </a:pPr>
                      <a:r>
                        <a:rPr lang="en-GB" dirty="0"/>
                        <a:t>Doesn’t require much additional storage space to run</a:t>
                      </a:r>
                    </a:p>
                    <a:p>
                      <a:pPr marL="342900" indent="-342900">
                        <a:buFont typeface="Arial" panose="020B0604020202020204" pitchFamily="34" charset="0"/>
                        <a:buChar char="•"/>
                      </a:pPr>
                      <a:r>
                        <a:rPr lang="en-GB" dirty="0">
                          <a:solidFill>
                            <a:schemeClr val="tx1">
                              <a:lumMod val="50000"/>
                              <a:lumOff val="50000"/>
                            </a:schemeClr>
                          </a:solidFill>
                        </a:rPr>
                        <a:t>In the worst case scenario it is only as efficient as other sorting algorithms</a:t>
                      </a:r>
                    </a:p>
                  </a:txBody>
                  <a:tcPr/>
                </a:tc>
                <a:extLst>
                  <a:ext uri="{0D108BD9-81ED-4DB2-BD59-A6C34878D82A}">
                    <a16:rowId xmlns:a16="http://schemas.microsoft.com/office/drawing/2014/main" val="4029706141"/>
                  </a:ext>
                </a:extLst>
              </a:tr>
              <a:tr h="647635">
                <a:tc>
                  <a:txBody>
                    <a:bodyPr/>
                    <a:lstStyle/>
                    <a:p>
                      <a:r>
                        <a:rPr lang="en-GB" dirty="0"/>
                        <a:t>Disadvantages</a:t>
                      </a:r>
                    </a:p>
                  </a:txBody>
                  <a:tcPr/>
                </a:tc>
                <a:tc>
                  <a:txBody>
                    <a:bodyPr/>
                    <a:lstStyle/>
                    <a:p>
                      <a:pPr marL="342900" indent="-342900">
                        <a:buFont typeface="Arial" panose="020B0604020202020204" pitchFamily="34" charset="0"/>
                        <a:buChar char="•"/>
                      </a:pPr>
                      <a:r>
                        <a:rPr lang="en-GB" dirty="0"/>
                        <a:t>Efficiency of the algorithms reduces significantly for lists that are close to already being sorted</a:t>
                      </a:r>
                    </a:p>
                    <a:p>
                      <a:pPr marL="342900" indent="-342900">
                        <a:buFont typeface="Arial" panose="020B0604020202020204" pitchFamily="34" charset="0"/>
                        <a:buChar char="•"/>
                      </a:pPr>
                      <a:r>
                        <a:rPr lang="en-GB" dirty="0"/>
                        <a:t>Efficiency decreases significantly if a poor choice of pivot is used</a:t>
                      </a:r>
                    </a:p>
                  </a:txBody>
                  <a:tcPr/>
                </a:tc>
                <a:extLst>
                  <a:ext uri="{0D108BD9-81ED-4DB2-BD59-A6C34878D82A}">
                    <a16:rowId xmlns:a16="http://schemas.microsoft.com/office/drawing/2014/main" val="690211271"/>
                  </a:ext>
                </a:extLst>
              </a:tr>
            </a:tbl>
          </a:graphicData>
        </a:graphic>
      </p:graphicFrame>
    </p:spTree>
    <p:extLst>
      <p:ext uri="{BB962C8B-B14F-4D97-AF65-F5344CB8AC3E}">
        <p14:creationId xmlns:p14="http://schemas.microsoft.com/office/powerpoint/2010/main" val="390029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6-0A59-4FCA-BB11-72CA9DB3A2CE}"/>
              </a:ext>
            </a:extLst>
          </p:cNvPr>
          <p:cNvSpPr>
            <a:spLocks noGrp="1"/>
          </p:cNvSpPr>
          <p:nvPr>
            <p:ph type="title"/>
          </p:nvPr>
        </p:nvSpPr>
        <p:spPr>
          <a:xfrm>
            <a:off x="841248" y="63799"/>
            <a:ext cx="10680192" cy="2277065"/>
          </a:xfrm>
        </p:spPr>
        <p:txBody>
          <a:bodyPr>
            <a:normAutofit/>
          </a:bodyPr>
          <a:lstStyle/>
          <a:p>
            <a:r>
              <a:rPr lang="en-GB" b="1" u="sng" dirty="0"/>
              <a:t>The Quicksort Example: </a:t>
            </a:r>
            <a:br>
              <a:rPr lang="en-GB" b="1" dirty="0"/>
            </a:br>
            <a:r>
              <a:rPr lang="en-GB" b="1" dirty="0"/>
              <a:t>-</a:t>
            </a:r>
            <a:r>
              <a:rPr lang="en-GB" sz="4800" b="1" dirty="0"/>
              <a:t>Using a median pivot element</a:t>
            </a:r>
            <a:endParaRPr lang="en-GB" b="1" dirty="0"/>
          </a:p>
        </p:txBody>
      </p:sp>
      <p:graphicFrame>
        <p:nvGraphicFramePr>
          <p:cNvPr id="3" name="Table 2">
            <a:extLst>
              <a:ext uri="{FF2B5EF4-FFF2-40B4-BE49-F238E27FC236}">
                <a16:creationId xmlns:a16="http://schemas.microsoft.com/office/drawing/2014/main" id="{85E21A2B-B2FB-4D46-9583-91B62AD43C37}"/>
              </a:ext>
            </a:extLst>
          </p:cNvPr>
          <p:cNvGraphicFramePr>
            <a:graphicFrameLocks noGrp="1"/>
          </p:cNvGraphicFramePr>
          <p:nvPr>
            <p:extLst>
              <p:ext uri="{D42A27DB-BD31-4B8C-83A1-F6EECF244321}">
                <p14:modId xmlns:p14="http://schemas.microsoft.com/office/powerpoint/2010/main" val="646749990"/>
              </p:ext>
            </p:extLst>
          </p:nvPr>
        </p:nvGraphicFramePr>
        <p:xfrm>
          <a:off x="1574175" y="3571785"/>
          <a:ext cx="9214338" cy="895513"/>
        </p:xfrm>
        <a:graphic>
          <a:graphicData uri="http://schemas.openxmlformats.org/drawingml/2006/table">
            <a:tbl>
              <a:tblPr firstRow="1" bandRow="1">
                <a:tableStyleId>{5C22544A-7EE6-4342-B048-85BDC9FD1C3A}</a:tableStyleId>
              </a:tblPr>
              <a:tblGrid>
                <a:gridCol w="1316334">
                  <a:extLst>
                    <a:ext uri="{9D8B030D-6E8A-4147-A177-3AD203B41FA5}">
                      <a16:colId xmlns:a16="http://schemas.microsoft.com/office/drawing/2014/main" val="3302069879"/>
                    </a:ext>
                  </a:extLst>
                </a:gridCol>
                <a:gridCol w="1316334">
                  <a:extLst>
                    <a:ext uri="{9D8B030D-6E8A-4147-A177-3AD203B41FA5}">
                      <a16:colId xmlns:a16="http://schemas.microsoft.com/office/drawing/2014/main" val="3689968112"/>
                    </a:ext>
                  </a:extLst>
                </a:gridCol>
                <a:gridCol w="1316334">
                  <a:extLst>
                    <a:ext uri="{9D8B030D-6E8A-4147-A177-3AD203B41FA5}">
                      <a16:colId xmlns:a16="http://schemas.microsoft.com/office/drawing/2014/main" val="3465203893"/>
                    </a:ext>
                  </a:extLst>
                </a:gridCol>
                <a:gridCol w="1316334">
                  <a:extLst>
                    <a:ext uri="{9D8B030D-6E8A-4147-A177-3AD203B41FA5}">
                      <a16:colId xmlns:a16="http://schemas.microsoft.com/office/drawing/2014/main" val="4215576677"/>
                    </a:ext>
                  </a:extLst>
                </a:gridCol>
                <a:gridCol w="1316334">
                  <a:extLst>
                    <a:ext uri="{9D8B030D-6E8A-4147-A177-3AD203B41FA5}">
                      <a16:colId xmlns:a16="http://schemas.microsoft.com/office/drawing/2014/main" val="1106387736"/>
                    </a:ext>
                  </a:extLst>
                </a:gridCol>
                <a:gridCol w="1316334">
                  <a:extLst>
                    <a:ext uri="{9D8B030D-6E8A-4147-A177-3AD203B41FA5}">
                      <a16:colId xmlns:a16="http://schemas.microsoft.com/office/drawing/2014/main" val="3028252541"/>
                    </a:ext>
                  </a:extLst>
                </a:gridCol>
                <a:gridCol w="1316334">
                  <a:extLst>
                    <a:ext uri="{9D8B030D-6E8A-4147-A177-3AD203B41FA5}">
                      <a16:colId xmlns:a16="http://schemas.microsoft.com/office/drawing/2014/main" val="3203791181"/>
                    </a:ext>
                  </a:extLst>
                </a:gridCol>
              </a:tblGrid>
              <a:tr h="895513">
                <a:tc>
                  <a:txBody>
                    <a:bodyPr/>
                    <a:lstStyle/>
                    <a:p>
                      <a:pPr algn="ctr"/>
                      <a:r>
                        <a:rPr lang="en-GB" sz="4800" dirty="0"/>
                        <a:t>3</a:t>
                      </a:r>
                    </a:p>
                  </a:txBody>
                  <a:tcPr anchor="ctr">
                    <a:solidFill>
                      <a:srgbClr val="00B050"/>
                    </a:solidFill>
                  </a:tcPr>
                </a:tc>
                <a:tc>
                  <a:txBody>
                    <a:bodyPr/>
                    <a:lstStyle/>
                    <a:p>
                      <a:pPr algn="ctr"/>
                      <a:r>
                        <a:rPr lang="en-GB" sz="4800" dirty="0"/>
                        <a:t>2</a:t>
                      </a:r>
                    </a:p>
                  </a:txBody>
                  <a:tcPr anchor="ctr">
                    <a:solidFill>
                      <a:schemeClr val="tx1">
                        <a:lumMod val="85000"/>
                        <a:lumOff val="15000"/>
                      </a:schemeClr>
                    </a:solidFill>
                  </a:tcPr>
                </a:tc>
                <a:tc>
                  <a:txBody>
                    <a:bodyPr/>
                    <a:lstStyle/>
                    <a:p>
                      <a:pPr algn="ctr"/>
                      <a:r>
                        <a:rPr lang="en-GB" sz="4800" dirty="0"/>
                        <a:t>5</a:t>
                      </a:r>
                    </a:p>
                  </a:txBody>
                  <a:tcPr anchor="ctr">
                    <a:solidFill>
                      <a:schemeClr val="tx1">
                        <a:lumMod val="85000"/>
                        <a:lumOff val="15000"/>
                      </a:schemeClr>
                    </a:solidFill>
                  </a:tcPr>
                </a:tc>
                <a:tc>
                  <a:txBody>
                    <a:bodyPr/>
                    <a:lstStyle/>
                    <a:p>
                      <a:pPr algn="ctr"/>
                      <a:r>
                        <a:rPr lang="en-GB" sz="4800" dirty="0"/>
                        <a:t>1</a:t>
                      </a:r>
                    </a:p>
                  </a:txBody>
                  <a:tcPr anchor="ctr">
                    <a:solidFill>
                      <a:schemeClr val="tx1">
                        <a:lumMod val="85000"/>
                        <a:lumOff val="15000"/>
                      </a:schemeClr>
                    </a:solidFill>
                  </a:tcPr>
                </a:tc>
                <a:tc>
                  <a:txBody>
                    <a:bodyPr/>
                    <a:lstStyle/>
                    <a:p>
                      <a:pPr algn="ctr"/>
                      <a:r>
                        <a:rPr lang="en-GB" sz="4800" dirty="0"/>
                        <a:t>4</a:t>
                      </a:r>
                    </a:p>
                  </a:txBody>
                  <a:tcPr anchor="ctr">
                    <a:solidFill>
                      <a:schemeClr val="tx1">
                        <a:lumMod val="85000"/>
                        <a:lumOff val="15000"/>
                      </a:schemeClr>
                    </a:solidFill>
                  </a:tcPr>
                </a:tc>
                <a:tc>
                  <a:txBody>
                    <a:bodyPr/>
                    <a:lstStyle/>
                    <a:p>
                      <a:pPr algn="ctr"/>
                      <a:r>
                        <a:rPr lang="en-GB" sz="4800" dirty="0"/>
                        <a:t>-1</a:t>
                      </a:r>
                    </a:p>
                  </a:txBody>
                  <a:tcPr anchor="ctr">
                    <a:solidFill>
                      <a:schemeClr val="tx1">
                        <a:lumMod val="85000"/>
                        <a:lumOff val="15000"/>
                      </a:schemeClr>
                    </a:solidFill>
                  </a:tcPr>
                </a:tc>
                <a:tc>
                  <a:txBody>
                    <a:bodyPr/>
                    <a:lstStyle/>
                    <a:p>
                      <a:pPr algn="ctr"/>
                      <a:r>
                        <a:rPr lang="en-GB" sz="4800" dirty="0"/>
                        <a:t>6</a:t>
                      </a:r>
                    </a:p>
                  </a:txBody>
                  <a:tcPr anchor="ctr">
                    <a:solidFill>
                      <a:schemeClr val="tx1">
                        <a:lumMod val="85000"/>
                        <a:lumOff val="15000"/>
                      </a:schemeClr>
                    </a:solidFill>
                  </a:tcPr>
                </a:tc>
                <a:extLst>
                  <a:ext uri="{0D108BD9-81ED-4DB2-BD59-A6C34878D82A}">
                    <a16:rowId xmlns:a16="http://schemas.microsoft.com/office/drawing/2014/main" val="423247854"/>
                  </a:ext>
                </a:extLst>
              </a:tr>
            </a:tbl>
          </a:graphicData>
        </a:graphic>
      </p:graphicFrame>
      <p:sp>
        <p:nvSpPr>
          <p:cNvPr id="4" name="TextBox 3">
            <a:extLst>
              <a:ext uri="{FF2B5EF4-FFF2-40B4-BE49-F238E27FC236}">
                <a16:creationId xmlns:a16="http://schemas.microsoft.com/office/drawing/2014/main" id="{905F526F-AE4E-4778-8BA4-ED514C6BC818}"/>
              </a:ext>
            </a:extLst>
          </p:cNvPr>
          <p:cNvSpPr txBox="1"/>
          <p:nvPr/>
        </p:nvSpPr>
        <p:spPr>
          <a:xfrm>
            <a:off x="670560" y="1985754"/>
            <a:ext cx="10850880" cy="523220"/>
          </a:xfrm>
          <a:prstGeom prst="rect">
            <a:avLst/>
          </a:prstGeom>
          <a:noFill/>
        </p:spPr>
        <p:txBody>
          <a:bodyPr wrap="square" rtlCol="0">
            <a:spAutoFit/>
          </a:bodyPr>
          <a:lstStyle/>
          <a:p>
            <a:r>
              <a:rPr lang="en-GB" sz="2800" b="1" u="sng" dirty="0">
                <a:solidFill>
                  <a:schemeClr val="accent1">
                    <a:lumMod val="75000"/>
                  </a:schemeClr>
                </a:solidFill>
              </a:rPr>
              <a:t>STEP 1: </a:t>
            </a:r>
            <a:r>
              <a:rPr lang="en-GB" sz="2800" dirty="0">
                <a:solidFill>
                  <a:schemeClr val="accent1">
                    <a:lumMod val="75000"/>
                  </a:schemeClr>
                </a:solidFill>
              </a:rPr>
              <a:t>Input an unsorted list/array or data collection</a:t>
            </a:r>
          </a:p>
        </p:txBody>
      </p:sp>
      <p:sp>
        <p:nvSpPr>
          <p:cNvPr id="7" name="TextBox 6">
            <a:extLst>
              <a:ext uri="{FF2B5EF4-FFF2-40B4-BE49-F238E27FC236}">
                <a16:creationId xmlns:a16="http://schemas.microsoft.com/office/drawing/2014/main" id="{F762B1B5-F65A-410B-BAAE-E7C176D60F60}"/>
              </a:ext>
            </a:extLst>
          </p:cNvPr>
          <p:cNvSpPr txBox="1"/>
          <p:nvPr/>
        </p:nvSpPr>
        <p:spPr>
          <a:xfrm>
            <a:off x="670560" y="2508974"/>
            <a:ext cx="10850880" cy="954107"/>
          </a:xfrm>
          <a:prstGeom prst="rect">
            <a:avLst/>
          </a:prstGeom>
          <a:noFill/>
        </p:spPr>
        <p:txBody>
          <a:bodyPr wrap="square" rtlCol="0">
            <a:spAutoFit/>
          </a:bodyPr>
          <a:lstStyle/>
          <a:p>
            <a:r>
              <a:rPr lang="en-GB" sz="2800" b="1" u="sng" dirty="0">
                <a:solidFill>
                  <a:schemeClr val="accent1">
                    <a:lumMod val="75000"/>
                  </a:schemeClr>
                </a:solidFill>
              </a:rPr>
              <a:t>STEP 2: </a:t>
            </a:r>
            <a:r>
              <a:rPr lang="en-GB" sz="2800" dirty="0">
                <a:solidFill>
                  <a:schemeClr val="accent1">
                    <a:lumMod val="75000"/>
                  </a:schemeClr>
                </a:solidFill>
              </a:rPr>
              <a:t>Choose a pivot – the median value which in this case is also the Left Most Element (LME), to begin with. Pivot = 3</a:t>
            </a:r>
          </a:p>
        </p:txBody>
      </p:sp>
      <p:sp>
        <p:nvSpPr>
          <p:cNvPr id="8" name="TextBox 7">
            <a:extLst>
              <a:ext uri="{FF2B5EF4-FFF2-40B4-BE49-F238E27FC236}">
                <a16:creationId xmlns:a16="http://schemas.microsoft.com/office/drawing/2014/main" id="{4E1CFA7E-98FE-4AAF-8DBC-CB7ECDBF1759}"/>
              </a:ext>
            </a:extLst>
          </p:cNvPr>
          <p:cNvSpPr txBox="1"/>
          <p:nvPr/>
        </p:nvSpPr>
        <p:spPr>
          <a:xfrm>
            <a:off x="670560" y="5017712"/>
            <a:ext cx="10850880" cy="954107"/>
          </a:xfrm>
          <a:prstGeom prst="rect">
            <a:avLst/>
          </a:prstGeom>
          <a:noFill/>
        </p:spPr>
        <p:txBody>
          <a:bodyPr wrap="square" rtlCol="0">
            <a:spAutoFit/>
          </a:bodyPr>
          <a:lstStyle/>
          <a:p>
            <a:r>
              <a:rPr lang="en-GB" sz="2800" b="1" u="sng" dirty="0">
                <a:solidFill>
                  <a:schemeClr val="accent1">
                    <a:lumMod val="75000"/>
                  </a:schemeClr>
                </a:solidFill>
              </a:rPr>
              <a:t>STEP 3 - Divide: </a:t>
            </a:r>
            <a:r>
              <a:rPr lang="en-GB" sz="2800" dirty="0">
                <a:solidFill>
                  <a:schemeClr val="accent1">
                    <a:lumMod val="75000"/>
                  </a:schemeClr>
                </a:solidFill>
              </a:rPr>
              <a:t>Starting from the left, place all the elements &lt; pivot into a list (on the left) and place all elements &gt; pivot into a list (on the right)</a:t>
            </a:r>
          </a:p>
        </p:txBody>
      </p:sp>
      <p:graphicFrame>
        <p:nvGraphicFramePr>
          <p:cNvPr id="9" name="Table 8">
            <a:extLst>
              <a:ext uri="{FF2B5EF4-FFF2-40B4-BE49-F238E27FC236}">
                <a16:creationId xmlns:a16="http://schemas.microsoft.com/office/drawing/2014/main" id="{C8BF191A-BEBE-44E1-BEA8-304160192DF7}"/>
              </a:ext>
            </a:extLst>
          </p:cNvPr>
          <p:cNvGraphicFramePr>
            <a:graphicFrameLocks noGrp="1"/>
          </p:cNvGraphicFramePr>
          <p:nvPr>
            <p:extLst>
              <p:ext uri="{D42A27DB-BD31-4B8C-83A1-F6EECF244321}">
                <p14:modId xmlns:p14="http://schemas.microsoft.com/office/powerpoint/2010/main" val="1687812580"/>
              </p:ext>
            </p:extLst>
          </p:nvPr>
        </p:nvGraphicFramePr>
        <p:xfrm>
          <a:off x="1574175" y="6455897"/>
          <a:ext cx="9214338" cy="895513"/>
        </p:xfrm>
        <a:graphic>
          <a:graphicData uri="http://schemas.openxmlformats.org/drawingml/2006/table">
            <a:tbl>
              <a:tblPr firstRow="1" bandRow="1">
                <a:tableStyleId>{5C22544A-7EE6-4342-B048-85BDC9FD1C3A}</a:tableStyleId>
              </a:tblPr>
              <a:tblGrid>
                <a:gridCol w="1316334">
                  <a:extLst>
                    <a:ext uri="{9D8B030D-6E8A-4147-A177-3AD203B41FA5}">
                      <a16:colId xmlns:a16="http://schemas.microsoft.com/office/drawing/2014/main" val="3302069879"/>
                    </a:ext>
                  </a:extLst>
                </a:gridCol>
                <a:gridCol w="1316334">
                  <a:extLst>
                    <a:ext uri="{9D8B030D-6E8A-4147-A177-3AD203B41FA5}">
                      <a16:colId xmlns:a16="http://schemas.microsoft.com/office/drawing/2014/main" val="3689968112"/>
                    </a:ext>
                  </a:extLst>
                </a:gridCol>
                <a:gridCol w="1316334">
                  <a:extLst>
                    <a:ext uri="{9D8B030D-6E8A-4147-A177-3AD203B41FA5}">
                      <a16:colId xmlns:a16="http://schemas.microsoft.com/office/drawing/2014/main" val="3465203893"/>
                    </a:ext>
                  </a:extLst>
                </a:gridCol>
                <a:gridCol w="1316334">
                  <a:extLst>
                    <a:ext uri="{9D8B030D-6E8A-4147-A177-3AD203B41FA5}">
                      <a16:colId xmlns:a16="http://schemas.microsoft.com/office/drawing/2014/main" val="4215576677"/>
                    </a:ext>
                  </a:extLst>
                </a:gridCol>
                <a:gridCol w="1316334">
                  <a:extLst>
                    <a:ext uri="{9D8B030D-6E8A-4147-A177-3AD203B41FA5}">
                      <a16:colId xmlns:a16="http://schemas.microsoft.com/office/drawing/2014/main" val="1106387736"/>
                    </a:ext>
                  </a:extLst>
                </a:gridCol>
                <a:gridCol w="1316334">
                  <a:extLst>
                    <a:ext uri="{9D8B030D-6E8A-4147-A177-3AD203B41FA5}">
                      <a16:colId xmlns:a16="http://schemas.microsoft.com/office/drawing/2014/main" val="3028252541"/>
                    </a:ext>
                  </a:extLst>
                </a:gridCol>
                <a:gridCol w="1316334">
                  <a:extLst>
                    <a:ext uri="{9D8B030D-6E8A-4147-A177-3AD203B41FA5}">
                      <a16:colId xmlns:a16="http://schemas.microsoft.com/office/drawing/2014/main" val="3203791181"/>
                    </a:ext>
                  </a:extLst>
                </a:gridCol>
              </a:tblGrid>
              <a:tr h="895513">
                <a:tc>
                  <a:txBody>
                    <a:bodyPr/>
                    <a:lstStyle/>
                    <a:p>
                      <a:pPr algn="ctr"/>
                      <a:r>
                        <a:rPr lang="en-GB" sz="4800" dirty="0"/>
                        <a:t>2</a:t>
                      </a:r>
                    </a:p>
                  </a:txBody>
                  <a:tcPr anchor="ctr">
                    <a:solidFill>
                      <a:schemeClr val="tx1">
                        <a:lumMod val="85000"/>
                        <a:lumOff val="15000"/>
                      </a:schemeClr>
                    </a:solidFill>
                  </a:tcPr>
                </a:tc>
                <a:tc>
                  <a:txBody>
                    <a:bodyPr/>
                    <a:lstStyle/>
                    <a:p>
                      <a:pPr algn="ctr"/>
                      <a:r>
                        <a:rPr lang="en-GB" sz="4800" u="sng" dirty="0"/>
                        <a:t>1</a:t>
                      </a:r>
                    </a:p>
                  </a:txBody>
                  <a:tcPr anchor="ctr">
                    <a:solidFill>
                      <a:schemeClr val="tx1">
                        <a:lumMod val="85000"/>
                        <a:lumOff val="15000"/>
                      </a:schemeClr>
                    </a:solidFill>
                  </a:tcPr>
                </a:tc>
                <a:tc>
                  <a:txBody>
                    <a:bodyPr/>
                    <a:lstStyle/>
                    <a:p>
                      <a:pPr algn="ctr"/>
                      <a:r>
                        <a:rPr lang="en-GB" sz="4800" dirty="0"/>
                        <a:t>-1</a:t>
                      </a:r>
                    </a:p>
                  </a:txBody>
                  <a:tcPr anchor="ctr">
                    <a:solidFill>
                      <a:schemeClr val="tx1">
                        <a:lumMod val="85000"/>
                        <a:lumOff val="15000"/>
                      </a:schemeClr>
                    </a:solidFill>
                  </a:tcPr>
                </a:tc>
                <a:tc>
                  <a:txBody>
                    <a:bodyPr/>
                    <a:lstStyle/>
                    <a:p>
                      <a:pPr algn="ctr"/>
                      <a:r>
                        <a:rPr lang="en-GB" sz="4800" dirty="0"/>
                        <a:t>3</a:t>
                      </a:r>
                    </a:p>
                  </a:txBody>
                  <a:tcPr anchor="ctr">
                    <a:solidFill>
                      <a:srgbClr val="00B050"/>
                    </a:solidFill>
                  </a:tcPr>
                </a:tc>
                <a:tc>
                  <a:txBody>
                    <a:bodyPr/>
                    <a:lstStyle/>
                    <a:p>
                      <a:pPr algn="ctr"/>
                      <a:r>
                        <a:rPr lang="en-GB" sz="4800" u="sng" dirty="0"/>
                        <a:t>5</a:t>
                      </a:r>
                    </a:p>
                  </a:txBody>
                  <a:tcPr anchor="ctr">
                    <a:solidFill>
                      <a:schemeClr val="tx1">
                        <a:lumMod val="85000"/>
                        <a:lumOff val="15000"/>
                      </a:schemeClr>
                    </a:solidFill>
                  </a:tcPr>
                </a:tc>
                <a:tc>
                  <a:txBody>
                    <a:bodyPr/>
                    <a:lstStyle/>
                    <a:p>
                      <a:pPr algn="ctr"/>
                      <a:r>
                        <a:rPr lang="en-GB" sz="4800" dirty="0"/>
                        <a:t>4</a:t>
                      </a:r>
                    </a:p>
                  </a:txBody>
                  <a:tcPr anchor="ctr">
                    <a:solidFill>
                      <a:schemeClr val="tx1">
                        <a:lumMod val="85000"/>
                        <a:lumOff val="15000"/>
                      </a:schemeClr>
                    </a:solidFill>
                  </a:tcPr>
                </a:tc>
                <a:tc>
                  <a:txBody>
                    <a:bodyPr/>
                    <a:lstStyle/>
                    <a:p>
                      <a:pPr algn="ctr"/>
                      <a:r>
                        <a:rPr lang="en-GB" sz="4800" dirty="0"/>
                        <a:t>6</a:t>
                      </a:r>
                    </a:p>
                  </a:txBody>
                  <a:tcPr anchor="ctr">
                    <a:solidFill>
                      <a:schemeClr val="tx1">
                        <a:lumMod val="85000"/>
                        <a:lumOff val="15000"/>
                      </a:schemeClr>
                    </a:solidFill>
                  </a:tcPr>
                </a:tc>
                <a:extLst>
                  <a:ext uri="{0D108BD9-81ED-4DB2-BD59-A6C34878D82A}">
                    <a16:rowId xmlns:a16="http://schemas.microsoft.com/office/drawing/2014/main" val="423247854"/>
                  </a:ext>
                </a:extLst>
              </a:tr>
            </a:tbl>
          </a:graphicData>
        </a:graphic>
      </p:graphicFrame>
      <p:sp>
        <p:nvSpPr>
          <p:cNvPr id="10" name="TextBox 9">
            <a:extLst>
              <a:ext uri="{FF2B5EF4-FFF2-40B4-BE49-F238E27FC236}">
                <a16:creationId xmlns:a16="http://schemas.microsoft.com/office/drawing/2014/main" id="{F176B10C-BB2A-46C8-B6C2-185080C05FF8}"/>
              </a:ext>
            </a:extLst>
          </p:cNvPr>
          <p:cNvSpPr txBox="1"/>
          <p:nvPr/>
        </p:nvSpPr>
        <p:spPr>
          <a:xfrm>
            <a:off x="670560" y="7817798"/>
            <a:ext cx="10850880" cy="2000548"/>
          </a:xfrm>
          <a:prstGeom prst="rect">
            <a:avLst/>
          </a:prstGeom>
          <a:noFill/>
        </p:spPr>
        <p:txBody>
          <a:bodyPr wrap="square" rtlCol="0">
            <a:spAutoFit/>
          </a:bodyPr>
          <a:lstStyle/>
          <a:p>
            <a:r>
              <a:rPr lang="en-GB" sz="2800" b="1" u="sng" dirty="0">
                <a:solidFill>
                  <a:schemeClr val="accent1">
                    <a:lumMod val="75000"/>
                  </a:schemeClr>
                </a:solidFill>
              </a:rPr>
              <a:t>STEP 4 – Divide and Conquer: </a:t>
            </a:r>
            <a:r>
              <a:rPr lang="en-GB" sz="2800" dirty="0">
                <a:solidFill>
                  <a:schemeClr val="accent1">
                    <a:lumMod val="75000"/>
                  </a:schemeClr>
                </a:solidFill>
              </a:rPr>
              <a:t>Repeat the process for the left and right list (This can be done simultaneously as the algorithms is recursive and not iterative)</a:t>
            </a:r>
          </a:p>
          <a:p>
            <a:r>
              <a:rPr lang="en-GB" sz="2000" dirty="0">
                <a:solidFill>
                  <a:schemeClr val="accent1">
                    <a:lumMod val="75000"/>
                  </a:schemeClr>
                </a:solidFill>
              </a:rPr>
              <a:t>Remember the new pivots should be the median values and should be in the highlighted boxes if you have worked it out correctly – i.e. they will be underlined in step 3</a:t>
            </a:r>
          </a:p>
        </p:txBody>
      </p:sp>
      <p:graphicFrame>
        <p:nvGraphicFramePr>
          <p:cNvPr id="11" name="Table 10">
            <a:extLst>
              <a:ext uri="{FF2B5EF4-FFF2-40B4-BE49-F238E27FC236}">
                <a16:creationId xmlns:a16="http://schemas.microsoft.com/office/drawing/2014/main" id="{A1F7B1A9-09E2-4D5B-BF21-7E41815F87B8}"/>
              </a:ext>
            </a:extLst>
          </p:cNvPr>
          <p:cNvGraphicFramePr>
            <a:graphicFrameLocks noGrp="1"/>
          </p:cNvGraphicFramePr>
          <p:nvPr>
            <p:extLst>
              <p:ext uri="{D42A27DB-BD31-4B8C-83A1-F6EECF244321}">
                <p14:modId xmlns:p14="http://schemas.microsoft.com/office/powerpoint/2010/main" val="671675060"/>
              </p:ext>
            </p:extLst>
          </p:nvPr>
        </p:nvGraphicFramePr>
        <p:xfrm>
          <a:off x="1574175" y="10044635"/>
          <a:ext cx="3949002" cy="895513"/>
        </p:xfrm>
        <a:graphic>
          <a:graphicData uri="http://schemas.openxmlformats.org/drawingml/2006/table">
            <a:tbl>
              <a:tblPr firstRow="1" bandRow="1">
                <a:tableStyleId>{5C22544A-7EE6-4342-B048-85BDC9FD1C3A}</a:tableStyleId>
              </a:tblPr>
              <a:tblGrid>
                <a:gridCol w="1316334">
                  <a:extLst>
                    <a:ext uri="{9D8B030D-6E8A-4147-A177-3AD203B41FA5}">
                      <a16:colId xmlns:a16="http://schemas.microsoft.com/office/drawing/2014/main" val="3302069879"/>
                    </a:ext>
                  </a:extLst>
                </a:gridCol>
                <a:gridCol w="1316334">
                  <a:extLst>
                    <a:ext uri="{9D8B030D-6E8A-4147-A177-3AD203B41FA5}">
                      <a16:colId xmlns:a16="http://schemas.microsoft.com/office/drawing/2014/main" val="3689968112"/>
                    </a:ext>
                  </a:extLst>
                </a:gridCol>
                <a:gridCol w="1316334">
                  <a:extLst>
                    <a:ext uri="{9D8B030D-6E8A-4147-A177-3AD203B41FA5}">
                      <a16:colId xmlns:a16="http://schemas.microsoft.com/office/drawing/2014/main" val="3465203893"/>
                    </a:ext>
                  </a:extLst>
                </a:gridCol>
              </a:tblGrid>
              <a:tr h="895513">
                <a:tc>
                  <a:txBody>
                    <a:bodyPr/>
                    <a:lstStyle/>
                    <a:p>
                      <a:pPr algn="ctr"/>
                      <a:r>
                        <a:rPr lang="en-GB" sz="4800" dirty="0"/>
                        <a:t>-1</a:t>
                      </a:r>
                    </a:p>
                  </a:txBody>
                  <a:tcPr anchor="ctr">
                    <a:solidFill>
                      <a:schemeClr val="tx1">
                        <a:lumMod val="85000"/>
                        <a:lumOff val="15000"/>
                      </a:schemeClr>
                    </a:solidFill>
                  </a:tcPr>
                </a:tc>
                <a:tc>
                  <a:txBody>
                    <a:bodyPr/>
                    <a:lstStyle/>
                    <a:p>
                      <a:pPr algn="ctr"/>
                      <a:r>
                        <a:rPr lang="en-GB" sz="4800" dirty="0"/>
                        <a:t>1</a:t>
                      </a:r>
                    </a:p>
                  </a:txBody>
                  <a:tcPr anchor="ctr">
                    <a:solidFill>
                      <a:srgbClr val="00B050"/>
                    </a:solidFill>
                  </a:tcPr>
                </a:tc>
                <a:tc>
                  <a:txBody>
                    <a:bodyPr/>
                    <a:lstStyle/>
                    <a:p>
                      <a:pPr algn="ctr"/>
                      <a:r>
                        <a:rPr lang="en-GB" sz="4800" dirty="0"/>
                        <a:t>2</a:t>
                      </a:r>
                    </a:p>
                  </a:txBody>
                  <a:tcPr anchor="ctr">
                    <a:solidFill>
                      <a:schemeClr val="tx1">
                        <a:lumMod val="85000"/>
                        <a:lumOff val="15000"/>
                      </a:schemeClr>
                    </a:solidFill>
                  </a:tcPr>
                </a:tc>
                <a:extLst>
                  <a:ext uri="{0D108BD9-81ED-4DB2-BD59-A6C34878D82A}">
                    <a16:rowId xmlns:a16="http://schemas.microsoft.com/office/drawing/2014/main" val="423247854"/>
                  </a:ext>
                </a:extLst>
              </a:tr>
            </a:tbl>
          </a:graphicData>
        </a:graphic>
      </p:graphicFrame>
      <p:graphicFrame>
        <p:nvGraphicFramePr>
          <p:cNvPr id="12" name="Table 11">
            <a:extLst>
              <a:ext uri="{FF2B5EF4-FFF2-40B4-BE49-F238E27FC236}">
                <a16:creationId xmlns:a16="http://schemas.microsoft.com/office/drawing/2014/main" id="{BD8430B6-DCDC-4DF0-9F0D-073307728E63}"/>
              </a:ext>
            </a:extLst>
          </p:cNvPr>
          <p:cNvGraphicFramePr>
            <a:graphicFrameLocks noGrp="1"/>
          </p:cNvGraphicFramePr>
          <p:nvPr>
            <p:extLst>
              <p:ext uri="{D42A27DB-BD31-4B8C-83A1-F6EECF244321}">
                <p14:modId xmlns:p14="http://schemas.microsoft.com/office/powerpoint/2010/main" val="1739978350"/>
              </p:ext>
            </p:extLst>
          </p:nvPr>
        </p:nvGraphicFramePr>
        <p:xfrm>
          <a:off x="6839511" y="10044635"/>
          <a:ext cx="3949002" cy="895513"/>
        </p:xfrm>
        <a:graphic>
          <a:graphicData uri="http://schemas.openxmlformats.org/drawingml/2006/table">
            <a:tbl>
              <a:tblPr firstRow="1" bandRow="1">
                <a:tableStyleId>{5C22544A-7EE6-4342-B048-85BDC9FD1C3A}</a:tableStyleId>
              </a:tblPr>
              <a:tblGrid>
                <a:gridCol w="1316334">
                  <a:extLst>
                    <a:ext uri="{9D8B030D-6E8A-4147-A177-3AD203B41FA5}">
                      <a16:colId xmlns:a16="http://schemas.microsoft.com/office/drawing/2014/main" val="3302069879"/>
                    </a:ext>
                  </a:extLst>
                </a:gridCol>
                <a:gridCol w="1316334">
                  <a:extLst>
                    <a:ext uri="{9D8B030D-6E8A-4147-A177-3AD203B41FA5}">
                      <a16:colId xmlns:a16="http://schemas.microsoft.com/office/drawing/2014/main" val="3689968112"/>
                    </a:ext>
                  </a:extLst>
                </a:gridCol>
                <a:gridCol w="1316334">
                  <a:extLst>
                    <a:ext uri="{9D8B030D-6E8A-4147-A177-3AD203B41FA5}">
                      <a16:colId xmlns:a16="http://schemas.microsoft.com/office/drawing/2014/main" val="3465203893"/>
                    </a:ext>
                  </a:extLst>
                </a:gridCol>
              </a:tblGrid>
              <a:tr h="895513">
                <a:tc>
                  <a:txBody>
                    <a:bodyPr/>
                    <a:lstStyle/>
                    <a:p>
                      <a:pPr algn="ctr"/>
                      <a:r>
                        <a:rPr lang="en-GB" sz="4800" dirty="0"/>
                        <a:t>4</a:t>
                      </a:r>
                    </a:p>
                  </a:txBody>
                  <a:tcPr anchor="ctr">
                    <a:solidFill>
                      <a:schemeClr val="tx1">
                        <a:lumMod val="85000"/>
                        <a:lumOff val="15000"/>
                      </a:schemeClr>
                    </a:solidFill>
                  </a:tcPr>
                </a:tc>
                <a:tc>
                  <a:txBody>
                    <a:bodyPr/>
                    <a:lstStyle/>
                    <a:p>
                      <a:pPr algn="ctr"/>
                      <a:r>
                        <a:rPr lang="en-GB" sz="4800" dirty="0"/>
                        <a:t>5</a:t>
                      </a:r>
                    </a:p>
                  </a:txBody>
                  <a:tcPr anchor="ctr">
                    <a:solidFill>
                      <a:srgbClr val="00B050"/>
                    </a:solidFill>
                  </a:tcPr>
                </a:tc>
                <a:tc>
                  <a:txBody>
                    <a:bodyPr/>
                    <a:lstStyle/>
                    <a:p>
                      <a:pPr algn="ctr"/>
                      <a:r>
                        <a:rPr lang="en-GB" sz="4800" dirty="0"/>
                        <a:t>6</a:t>
                      </a:r>
                    </a:p>
                  </a:txBody>
                  <a:tcPr anchor="ctr">
                    <a:solidFill>
                      <a:schemeClr val="tx1">
                        <a:lumMod val="85000"/>
                        <a:lumOff val="15000"/>
                      </a:schemeClr>
                    </a:solidFill>
                  </a:tcPr>
                </a:tc>
                <a:extLst>
                  <a:ext uri="{0D108BD9-81ED-4DB2-BD59-A6C34878D82A}">
                    <a16:rowId xmlns:a16="http://schemas.microsoft.com/office/drawing/2014/main" val="423247854"/>
                  </a:ext>
                </a:extLst>
              </a:tr>
            </a:tbl>
          </a:graphicData>
        </a:graphic>
      </p:graphicFrame>
      <p:graphicFrame>
        <p:nvGraphicFramePr>
          <p:cNvPr id="13" name="Table 12">
            <a:extLst>
              <a:ext uri="{FF2B5EF4-FFF2-40B4-BE49-F238E27FC236}">
                <a16:creationId xmlns:a16="http://schemas.microsoft.com/office/drawing/2014/main" id="{17FA9CDC-132B-4FC0-99B6-F23F873AB809}"/>
              </a:ext>
            </a:extLst>
          </p:cNvPr>
          <p:cNvGraphicFramePr>
            <a:graphicFrameLocks noGrp="1"/>
          </p:cNvGraphicFramePr>
          <p:nvPr>
            <p:extLst>
              <p:ext uri="{D42A27DB-BD31-4B8C-83A1-F6EECF244321}">
                <p14:modId xmlns:p14="http://schemas.microsoft.com/office/powerpoint/2010/main" val="538526657"/>
              </p:ext>
            </p:extLst>
          </p:nvPr>
        </p:nvGraphicFramePr>
        <p:xfrm>
          <a:off x="1574175" y="12863121"/>
          <a:ext cx="9214338" cy="895513"/>
        </p:xfrm>
        <a:graphic>
          <a:graphicData uri="http://schemas.openxmlformats.org/drawingml/2006/table">
            <a:tbl>
              <a:tblPr firstRow="1" bandRow="1">
                <a:tableStyleId>{5C22544A-7EE6-4342-B048-85BDC9FD1C3A}</a:tableStyleId>
              </a:tblPr>
              <a:tblGrid>
                <a:gridCol w="1316334">
                  <a:extLst>
                    <a:ext uri="{9D8B030D-6E8A-4147-A177-3AD203B41FA5}">
                      <a16:colId xmlns:a16="http://schemas.microsoft.com/office/drawing/2014/main" val="3302069879"/>
                    </a:ext>
                  </a:extLst>
                </a:gridCol>
                <a:gridCol w="1316334">
                  <a:extLst>
                    <a:ext uri="{9D8B030D-6E8A-4147-A177-3AD203B41FA5}">
                      <a16:colId xmlns:a16="http://schemas.microsoft.com/office/drawing/2014/main" val="3689968112"/>
                    </a:ext>
                  </a:extLst>
                </a:gridCol>
                <a:gridCol w="1316334">
                  <a:extLst>
                    <a:ext uri="{9D8B030D-6E8A-4147-A177-3AD203B41FA5}">
                      <a16:colId xmlns:a16="http://schemas.microsoft.com/office/drawing/2014/main" val="3465203893"/>
                    </a:ext>
                  </a:extLst>
                </a:gridCol>
                <a:gridCol w="1316334">
                  <a:extLst>
                    <a:ext uri="{9D8B030D-6E8A-4147-A177-3AD203B41FA5}">
                      <a16:colId xmlns:a16="http://schemas.microsoft.com/office/drawing/2014/main" val="4215576677"/>
                    </a:ext>
                  </a:extLst>
                </a:gridCol>
                <a:gridCol w="1316334">
                  <a:extLst>
                    <a:ext uri="{9D8B030D-6E8A-4147-A177-3AD203B41FA5}">
                      <a16:colId xmlns:a16="http://schemas.microsoft.com/office/drawing/2014/main" val="1106387736"/>
                    </a:ext>
                  </a:extLst>
                </a:gridCol>
                <a:gridCol w="1316334">
                  <a:extLst>
                    <a:ext uri="{9D8B030D-6E8A-4147-A177-3AD203B41FA5}">
                      <a16:colId xmlns:a16="http://schemas.microsoft.com/office/drawing/2014/main" val="3028252541"/>
                    </a:ext>
                  </a:extLst>
                </a:gridCol>
                <a:gridCol w="1316334">
                  <a:extLst>
                    <a:ext uri="{9D8B030D-6E8A-4147-A177-3AD203B41FA5}">
                      <a16:colId xmlns:a16="http://schemas.microsoft.com/office/drawing/2014/main" val="3203791181"/>
                    </a:ext>
                  </a:extLst>
                </a:gridCol>
              </a:tblGrid>
              <a:tr h="895513">
                <a:tc>
                  <a:txBody>
                    <a:bodyPr/>
                    <a:lstStyle/>
                    <a:p>
                      <a:pPr algn="ctr"/>
                      <a:r>
                        <a:rPr lang="en-GB" sz="4800" dirty="0"/>
                        <a:t>-1</a:t>
                      </a:r>
                    </a:p>
                  </a:txBody>
                  <a:tcPr anchor="ctr">
                    <a:solidFill>
                      <a:schemeClr val="accent6"/>
                    </a:solidFill>
                  </a:tcPr>
                </a:tc>
                <a:tc>
                  <a:txBody>
                    <a:bodyPr/>
                    <a:lstStyle/>
                    <a:p>
                      <a:pPr algn="ctr"/>
                      <a:r>
                        <a:rPr lang="en-GB" sz="4800" dirty="0"/>
                        <a:t>1</a:t>
                      </a:r>
                    </a:p>
                  </a:txBody>
                  <a:tcPr anchor="ctr">
                    <a:solidFill>
                      <a:schemeClr val="accent6"/>
                    </a:solidFill>
                  </a:tcPr>
                </a:tc>
                <a:tc>
                  <a:txBody>
                    <a:bodyPr/>
                    <a:lstStyle/>
                    <a:p>
                      <a:pPr algn="ctr"/>
                      <a:r>
                        <a:rPr lang="en-GB" sz="4800" dirty="0"/>
                        <a:t>2</a:t>
                      </a:r>
                    </a:p>
                  </a:txBody>
                  <a:tcPr anchor="ctr">
                    <a:solidFill>
                      <a:schemeClr val="accent6"/>
                    </a:solidFill>
                  </a:tcPr>
                </a:tc>
                <a:tc>
                  <a:txBody>
                    <a:bodyPr/>
                    <a:lstStyle/>
                    <a:p>
                      <a:pPr algn="ctr"/>
                      <a:r>
                        <a:rPr lang="en-GB" sz="4800" dirty="0"/>
                        <a:t>3</a:t>
                      </a:r>
                    </a:p>
                  </a:txBody>
                  <a:tcPr anchor="ctr">
                    <a:solidFill>
                      <a:srgbClr val="00B050"/>
                    </a:solidFill>
                  </a:tcPr>
                </a:tc>
                <a:tc>
                  <a:txBody>
                    <a:bodyPr/>
                    <a:lstStyle/>
                    <a:p>
                      <a:pPr algn="ctr"/>
                      <a:r>
                        <a:rPr lang="en-GB" sz="4800" dirty="0"/>
                        <a:t>4</a:t>
                      </a:r>
                    </a:p>
                  </a:txBody>
                  <a:tcPr anchor="ctr">
                    <a:solidFill>
                      <a:schemeClr val="accent6"/>
                    </a:solidFill>
                  </a:tcPr>
                </a:tc>
                <a:tc>
                  <a:txBody>
                    <a:bodyPr/>
                    <a:lstStyle/>
                    <a:p>
                      <a:pPr algn="ctr"/>
                      <a:r>
                        <a:rPr lang="en-GB" sz="4800" dirty="0"/>
                        <a:t>5</a:t>
                      </a:r>
                    </a:p>
                  </a:txBody>
                  <a:tcPr anchor="ctr">
                    <a:solidFill>
                      <a:schemeClr val="accent6"/>
                    </a:solidFill>
                  </a:tcPr>
                </a:tc>
                <a:tc>
                  <a:txBody>
                    <a:bodyPr/>
                    <a:lstStyle/>
                    <a:p>
                      <a:pPr algn="ctr"/>
                      <a:r>
                        <a:rPr lang="en-GB" sz="4800" dirty="0"/>
                        <a:t>6</a:t>
                      </a:r>
                    </a:p>
                  </a:txBody>
                  <a:tcPr anchor="ctr">
                    <a:solidFill>
                      <a:schemeClr val="accent6"/>
                    </a:solidFill>
                  </a:tcPr>
                </a:tc>
                <a:extLst>
                  <a:ext uri="{0D108BD9-81ED-4DB2-BD59-A6C34878D82A}">
                    <a16:rowId xmlns:a16="http://schemas.microsoft.com/office/drawing/2014/main" val="423247854"/>
                  </a:ext>
                </a:extLst>
              </a:tr>
            </a:tbl>
          </a:graphicData>
        </a:graphic>
      </p:graphicFrame>
      <p:sp>
        <p:nvSpPr>
          <p:cNvPr id="14" name="TextBox 13">
            <a:extLst>
              <a:ext uri="{FF2B5EF4-FFF2-40B4-BE49-F238E27FC236}">
                <a16:creationId xmlns:a16="http://schemas.microsoft.com/office/drawing/2014/main" id="{99570EC3-5BC9-472C-A162-A61D926483B8}"/>
              </a:ext>
            </a:extLst>
          </p:cNvPr>
          <p:cNvSpPr txBox="1"/>
          <p:nvPr/>
        </p:nvSpPr>
        <p:spPr>
          <a:xfrm>
            <a:off x="755904" y="11621693"/>
            <a:ext cx="10850880" cy="954107"/>
          </a:xfrm>
          <a:prstGeom prst="rect">
            <a:avLst/>
          </a:prstGeom>
          <a:noFill/>
        </p:spPr>
        <p:txBody>
          <a:bodyPr wrap="square" rtlCol="0">
            <a:spAutoFit/>
          </a:bodyPr>
          <a:lstStyle/>
          <a:p>
            <a:r>
              <a:rPr lang="en-GB" sz="2800" b="1" u="sng" dirty="0">
                <a:solidFill>
                  <a:schemeClr val="accent1">
                    <a:lumMod val="75000"/>
                  </a:schemeClr>
                </a:solidFill>
              </a:rPr>
              <a:t>STEP 5 - Rebuild: </a:t>
            </a:r>
            <a:r>
              <a:rPr lang="en-GB" sz="2800" dirty="0">
                <a:solidFill>
                  <a:schemeClr val="accent1">
                    <a:lumMod val="75000"/>
                  </a:schemeClr>
                </a:solidFill>
              </a:rPr>
              <a:t>Repeat the process for the left and right list (This can be done simultaneously as the algorithms is recursive and not iterative)</a:t>
            </a:r>
          </a:p>
        </p:txBody>
      </p:sp>
    </p:spTree>
    <p:extLst>
      <p:ext uri="{BB962C8B-B14F-4D97-AF65-F5344CB8AC3E}">
        <p14:creationId xmlns:p14="http://schemas.microsoft.com/office/powerpoint/2010/main" val="422005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6-0A59-4FCA-BB11-72CA9DB3A2CE}"/>
              </a:ext>
            </a:extLst>
          </p:cNvPr>
          <p:cNvSpPr>
            <a:spLocks noGrp="1"/>
          </p:cNvSpPr>
          <p:nvPr>
            <p:ph type="title"/>
          </p:nvPr>
        </p:nvSpPr>
        <p:spPr>
          <a:xfrm>
            <a:off x="841248" y="63799"/>
            <a:ext cx="10680192" cy="2277065"/>
          </a:xfrm>
        </p:spPr>
        <p:txBody>
          <a:bodyPr>
            <a:normAutofit/>
          </a:bodyPr>
          <a:lstStyle/>
          <a:p>
            <a:r>
              <a:rPr lang="en-GB" b="1" dirty="0"/>
              <a:t>Standard Algorithms</a:t>
            </a:r>
            <a:br>
              <a:rPr lang="en-GB" b="1" dirty="0"/>
            </a:br>
            <a:r>
              <a:rPr lang="en-GB" b="1" dirty="0"/>
              <a:t>Sorting Algorithm 2: The Quicksort</a:t>
            </a:r>
          </a:p>
        </p:txBody>
      </p:sp>
      <p:graphicFrame>
        <p:nvGraphicFramePr>
          <p:cNvPr id="5" name="Table 4">
            <a:extLst>
              <a:ext uri="{FF2B5EF4-FFF2-40B4-BE49-F238E27FC236}">
                <a16:creationId xmlns:a16="http://schemas.microsoft.com/office/drawing/2014/main" id="{5A46854A-D69B-43EE-A934-9054D4CE5A01}"/>
              </a:ext>
            </a:extLst>
          </p:cNvPr>
          <p:cNvGraphicFramePr>
            <a:graphicFrameLocks noGrp="1"/>
          </p:cNvGraphicFramePr>
          <p:nvPr>
            <p:extLst>
              <p:ext uri="{D42A27DB-BD31-4B8C-83A1-F6EECF244321}">
                <p14:modId xmlns:p14="http://schemas.microsoft.com/office/powerpoint/2010/main" val="1923291865"/>
              </p:ext>
            </p:extLst>
          </p:nvPr>
        </p:nvGraphicFramePr>
        <p:xfrm>
          <a:off x="0" y="1989172"/>
          <a:ext cx="12192000" cy="629098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096818708"/>
                    </a:ext>
                  </a:extLst>
                </a:gridCol>
                <a:gridCol w="6096000">
                  <a:extLst>
                    <a:ext uri="{9D8B030D-6E8A-4147-A177-3AD203B41FA5}">
                      <a16:colId xmlns:a16="http://schemas.microsoft.com/office/drawing/2014/main" val="4023070752"/>
                    </a:ext>
                  </a:extLst>
                </a:gridCol>
              </a:tblGrid>
              <a:tr h="914643">
                <a:tc>
                  <a:txBody>
                    <a:bodyPr/>
                    <a:lstStyle/>
                    <a:p>
                      <a:r>
                        <a:rPr lang="en-GB" sz="3200" dirty="0"/>
                        <a:t>Example Pseudocode for:</a:t>
                      </a:r>
                    </a:p>
                    <a:p>
                      <a:r>
                        <a:rPr lang="en-GB" sz="3200" dirty="0"/>
                        <a:t>Quicksort</a:t>
                      </a:r>
                    </a:p>
                  </a:txBody>
                  <a:tcPr/>
                </a:tc>
                <a:tc>
                  <a:txBody>
                    <a:bodyPr/>
                    <a:lstStyle/>
                    <a:p>
                      <a:r>
                        <a:rPr lang="en-GB" sz="3200" dirty="0"/>
                        <a:t>Example C# instructions for:</a:t>
                      </a:r>
                    </a:p>
                    <a:p>
                      <a:r>
                        <a:rPr lang="en-GB" sz="3200" dirty="0"/>
                        <a:t>Quicksort</a:t>
                      </a:r>
                    </a:p>
                  </a:txBody>
                  <a:tcPr/>
                </a:tc>
                <a:extLst>
                  <a:ext uri="{0D108BD9-81ED-4DB2-BD59-A6C34878D82A}">
                    <a16:rowId xmlns:a16="http://schemas.microsoft.com/office/drawing/2014/main" val="613939137"/>
                  </a:ext>
                </a:extLst>
              </a:tr>
              <a:tr h="5224185">
                <a:tc>
                  <a:txBody>
                    <a:bodyPr/>
                    <a:lstStyle/>
                    <a:p>
                      <a:endParaRPr lang="en-GB" dirty="0"/>
                    </a:p>
                  </a:txBody>
                  <a:tcPr/>
                </a:tc>
                <a:tc>
                  <a: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In this example the Partition is function is used to choose a pivot and move the elements. It should make sense when programmed </a:t>
                      </a:r>
                    </a:p>
                  </a:txBody>
                  <a:tcPr/>
                </a:tc>
                <a:extLst>
                  <a:ext uri="{0D108BD9-81ED-4DB2-BD59-A6C34878D82A}">
                    <a16:rowId xmlns:a16="http://schemas.microsoft.com/office/drawing/2014/main" val="3580055202"/>
                  </a:ext>
                </a:extLst>
              </a:tr>
            </a:tbl>
          </a:graphicData>
        </a:graphic>
      </p:graphicFrame>
      <p:graphicFrame>
        <p:nvGraphicFramePr>
          <p:cNvPr id="8" name="Table 7">
            <a:extLst>
              <a:ext uri="{FF2B5EF4-FFF2-40B4-BE49-F238E27FC236}">
                <a16:creationId xmlns:a16="http://schemas.microsoft.com/office/drawing/2014/main" id="{6A9835EA-1A05-4F88-BCA4-ACF6215CBCE4}"/>
              </a:ext>
            </a:extLst>
          </p:cNvPr>
          <p:cNvGraphicFramePr>
            <a:graphicFrameLocks noGrp="1"/>
          </p:cNvGraphicFramePr>
          <p:nvPr>
            <p:extLst>
              <p:ext uri="{D42A27DB-BD31-4B8C-83A1-F6EECF244321}">
                <p14:modId xmlns:p14="http://schemas.microsoft.com/office/powerpoint/2010/main" val="2671107367"/>
              </p:ext>
            </p:extLst>
          </p:nvPr>
        </p:nvGraphicFramePr>
        <p:xfrm>
          <a:off x="62822" y="8434988"/>
          <a:ext cx="12047592" cy="7757213"/>
        </p:xfrm>
        <a:graphic>
          <a:graphicData uri="http://schemas.openxmlformats.org/drawingml/2006/table">
            <a:tbl>
              <a:tblPr firstRow="1" bandRow="1">
                <a:tableStyleId>{5940675A-B579-460E-94D1-54222C63F5DA}</a:tableStyleId>
              </a:tblPr>
              <a:tblGrid>
                <a:gridCol w="6023796">
                  <a:extLst>
                    <a:ext uri="{9D8B030D-6E8A-4147-A177-3AD203B41FA5}">
                      <a16:colId xmlns:a16="http://schemas.microsoft.com/office/drawing/2014/main" val="1860250517"/>
                    </a:ext>
                  </a:extLst>
                </a:gridCol>
                <a:gridCol w="6023796">
                  <a:extLst>
                    <a:ext uri="{9D8B030D-6E8A-4147-A177-3AD203B41FA5}">
                      <a16:colId xmlns:a16="http://schemas.microsoft.com/office/drawing/2014/main" val="676446714"/>
                    </a:ext>
                  </a:extLst>
                </a:gridCol>
              </a:tblGrid>
              <a:tr h="7757213">
                <a:tc>
                  <a:txBody>
                    <a:bodyPr/>
                    <a:lstStyle/>
                    <a:p>
                      <a:r>
                        <a:rPr lang="en-GB" sz="3200" b="1" u="sng" dirty="0"/>
                        <a:t>Stages of a Quick Sort</a:t>
                      </a:r>
                    </a:p>
                    <a:p>
                      <a:pPr marL="514350" indent="-514350">
                        <a:lnSpc>
                          <a:spcPct val="150000"/>
                        </a:lnSpc>
                        <a:buFont typeface="+mj-lt"/>
                        <a:buAutoNum type="arabicPeriod"/>
                      </a:pPr>
                      <a:r>
                        <a:rPr lang="en-GB" sz="2800" b="0" u="none" dirty="0"/>
                        <a:t>Input an unsorted list</a:t>
                      </a:r>
                    </a:p>
                    <a:p>
                      <a:pPr marL="514350" indent="-514350">
                        <a:lnSpc>
                          <a:spcPct val="150000"/>
                        </a:lnSpc>
                        <a:buFont typeface="+mj-lt"/>
                        <a:buAutoNum type="arabicPeriod"/>
                      </a:pPr>
                      <a:r>
                        <a:rPr lang="en-GB" sz="2800" b="0" u="none" dirty="0"/>
                        <a:t>Choose a pivot</a:t>
                      </a:r>
                    </a:p>
                    <a:p>
                      <a:pPr marL="514350" indent="-514350">
                        <a:lnSpc>
                          <a:spcPct val="150000"/>
                        </a:lnSpc>
                        <a:buFont typeface="+mj-lt"/>
                        <a:buAutoNum type="arabicPeriod"/>
                      </a:pPr>
                      <a:r>
                        <a:rPr lang="en-GB" sz="2800" b="0" u="sng" dirty="0"/>
                        <a:t>Divide: </a:t>
                      </a:r>
                      <a:r>
                        <a:rPr lang="en-GB" sz="2800" b="0" u="none" dirty="0"/>
                        <a:t>Put elements  less than (&lt;) the pivot into a list (to the left of the pivot)</a:t>
                      </a:r>
                    </a:p>
                    <a:p>
                      <a:pPr marL="514350" indent="-514350">
                        <a:lnSpc>
                          <a:spcPct val="150000"/>
                        </a:lnSpc>
                        <a:buFont typeface="+mj-lt"/>
                        <a:buAutoNum type="arabicPeriod"/>
                      </a:pPr>
                      <a:r>
                        <a:rPr lang="en-GB" sz="2800" b="0" u="sng" dirty="0"/>
                        <a:t>Divide: </a:t>
                      </a:r>
                      <a:r>
                        <a:rPr lang="en-GB" sz="2800" b="0" u="none" dirty="0"/>
                        <a:t>Put elements that are greater than (&gt;) the pivot into a list (to the right of the pivot)</a:t>
                      </a:r>
                    </a:p>
                    <a:p>
                      <a:pPr marL="514350" indent="-514350">
                        <a:lnSpc>
                          <a:spcPct val="150000"/>
                        </a:lnSpc>
                        <a:buFont typeface="+mj-lt"/>
                        <a:buAutoNum type="arabicPeriod"/>
                      </a:pPr>
                      <a:r>
                        <a:rPr lang="en-GB" sz="2800" b="0" u="sng" dirty="0"/>
                        <a:t>Divide &amp; Conquer: </a:t>
                      </a:r>
                      <a:r>
                        <a:rPr lang="en-GB" sz="2800" b="0" u="none" dirty="0"/>
                        <a:t>Repeat the process (recursively by calling itself)</a:t>
                      </a:r>
                    </a:p>
                    <a:p>
                      <a:pPr marL="514350" indent="-514350">
                        <a:lnSpc>
                          <a:spcPct val="150000"/>
                        </a:lnSpc>
                        <a:buFont typeface="+mj-lt"/>
                        <a:buAutoNum type="arabicPeriod"/>
                      </a:pPr>
                      <a:r>
                        <a:rPr lang="en-GB" sz="2800" b="0" u="sng" dirty="0"/>
                        <a:t>Rebuild: </a:t>
                      </a:r>
                      <a:r>
                        <a:rPr lang="en-GB" sz="2800" b="0" u="none" dirty="0"/>
                        <a:t>Put the list back together</a:t>
                      </a:r>
                    </a:p>
                  </a:txBody>
                  <a:tcPr>
                    <a:solidFill>
                      <a:schemeClr val="accent2">
                        <a:lumMod val="40000"/>
                        <a:lumOff val="60000"/>
                      </a:schemeClr>
                    </a:solidFill>
                  </a:tcPr>
                </a:tc>
                <a:tc>
                  <a:txBody>
                    <a:bodyPr/>
                    <a:lstStyle/>
                    <a:p>
                      <a:r>
                        <a:rPr lang="en-GB" sz="3200" b="1" u="sng" dirty="0"/>
                        <a:t>Efficiency and pivot choice</a:t>
                      </a:r>
                    </a:p>
                    <a:p>
                      <a:pPr marL="0" indent="0">
                        <a:buFont typeface="+mj-lt"/>
                        <a:buNone/>
                      </a:pPr>
                      <a:r>
                        <a:rPr lang="en-GB" sz="2800" b="0" u="none" dirty="0"/>
                        <a:t>The quick sort algorithm is most efficient/effective when it uses a pivot that is the middle value in the list – You will see why this when you complete the bronze questions. </a:t>
                      </a:r>
                    </a:p>
                    <a:p>
                      <a:pPr marL="0" indent="0">
                        <a:buFont typeface="+mj-lt"/>
                        <a:buNone/>
                      </a:pPr>
                      <a:endParaRPr lang="en-GB" sz="2800" b="0" u="none" dirty="0"/>
                    </a:p>
                    <a:p>
                      <a:pPr marL="0" marR="0" lvl="0" indent="0" algn="l" defTabSz="1219170" rtl="0" eaLnBrk="1" fontAlgn="auto" latinLnBrk="0" hangingPunct="1">
                        <a:lnSpc>
                          <a:spcPct val="100000"/>
                        </a:lnSpc>
                        <a:spcBef>
                          <a:spcPts val="0"/>
                        </a:spcBef>
                        <a:spcAft>
                          <a:spcPts val="0"/>
                        </a:spcAft>
                        <a:buClrTx/>
                        <a:buSzTx/>
                        <a:buFont typeface="+mj-lt"/>
                        <a:buNone/>
                        <a:tabLst/>
                        <a:defRPr/>
                      </a:pPr>
                      <a:r>
                        <a:rPr lang="en-GB" sz="2800" b="1" u="sng" dirty="0"/>
                        <a:t>Methods of choosing a pivot</a:t>
                      </a:r>
                      <a:endParaRPr lang="en-GB" sz="2800" b="0" u="none" dirty="0"/>
                    </a:p>
                    <a:p>
                      <a:pPr marL="514350" indent="-514350">
                        <a:buFont typeface="+mj-lt"/>
                        <a:buAutoNum type="arabicPeriod"/>
                      </a:pPr>
                      <a:r>
                        <a:rPr lang="en-GB" sz="2800" b="0" u="none" dirty="0"/>
                        <a:t>Left Most Element</a:t>
                      </a:r>
                    </a:p>
                    <a:p>
                      <a:pPr marL="514350" indent="-514350">
                        <a:buFont typeface="+mj-lt"/>
                        <a:buAutoNum type="arabicPeriod"/>
                      </a:pPr>
                      <a:r>
                        <a:rPr lang="en-GB" sz="2800" b="0" u="none" dirty="0"/>
                        <a:t>Right Most Element</a:t>
                      </a:r>
                    </a:p>
                    <a:p>
                      <a:pPr marL="514350" indent="-514350">
                        <a:buFont typeface="+mj-lt"/>
                        <a:buAutoNum type="arabicPeriod"/>
                      </a:pPr>
                      <a:r>
                        <a:rPr lang="en-GB" sz="2800" b="0" u="none" dirty="0"/>
                        <a:t>Median</a:t>
                      </a:r>
                    </a:p>
                    <a:p>
                      <a:pPr marL="514350" indent="-514350">
                        <a:buFont typeface="+mj-lt"/>
                        <a:buAutoNum type="arabicPeriod"/>
                      </a:pPr>
                      <a:r>
                        <a:rPr lang="en-GB" sz="2800" b="0" u="none" dirty="0"/>
                        <a:t>Median of 3</a:t>
                      </a:r>
                    </a:p>
                    <a:p>
                      <a:pPr marL="514350" indent="-514350">
                        <a:buFont typeface="+mj-lt"/>
                        <a:buAutoNum type="arabicPeriod"/>
                      </a:pPr>
                      <a:endParaRPr lang="en-GB" sz="2800" b="0" u="none" dirty="0"/>
                    </a:p>
                    <a:p>
                      <a:pPr marL="0" indent="0">
                        <a:buFont typeface="+mj-lt"/>
                        <a:buNone/>
                      </a:pPr>
                      <a:r>
                        <a:rPr lang="en-GB" sz="2800" b="0" u="none" dirty="0"/>
                        <a:t>Remember any calculations needed to choose a pivot requires processing time</a:t>
                      </a:r>
                    </a:p>
                  </a:txBody>
                  <a:tcPr>
                    <a:solidFill>
                      <a:schemeClr val="accent3">
                        <a:lumMod val="20000"/>
                        <a:lumOff val="80000"/>
                      </a:schemeClr>
                    </a:solidFill>
                  </a:tcPr>
                </a:tc>
                <a:extLst>
                  <a:ext uri="{0D108BD9-81ED-4DB2-BD59-A6C34878D82A}">
                    <a16:rowId xmlns:a16="http://schemas.microsoft.com/office/drawing/2014/main" val="2462835735"/>
                  </a:ext>
                </a:extLst>
              </a:tr>
            </a:tbl>
          </a:graphicData>
        </a:graphic>
      </p:graphicFrame>
      <p:pic>
        <p:nvPicPr>
          <p:cNvPr id="3" name="Picture 2">
            <a:extLst>
              <a:ext uri="{FF2B5EF4-FFF2-40B4-BE49-F238E27FC236}">
                <a16:creationId xmlns:a16="http://schemas.microsoft.com/office/drawing/2014/main" id="{BA5E07D9-28CC-4600-B80A-1D6E510B1C70}"/>
              </a:ext>
            </a:extLst>
          </p:cNvPr>
          <p:cNvPicPr>
            <a:picLocks noChangeAspect="1"/>
          </p:cNvPicPr>
          <p:nvPr/>
        </p:nvPicPr>
        <p:blipFill>
          <a:blip r:embed="rId3"/>
          <a:stretch>
            <a:fillRect/>
          </a:stretch>
        </p:blipFill>
        <p:spPr>
          <a:xfrm>
            <a:off x="196934" y="3291841"/>
            <a:ext cx="5618650" cy="4716100"/>
          </a:xfrm>
          <a:prstGeom prst="rect">
            <a:avLst/>
          </a:prstGeom>
        </p:spPr>
      </p:pic>
      <p:pic>
        <p:nvPicPr>
          <p:cNvPr id="4" name="Picture 3">
            <a:extLst>
              <a:ext uri="{FF2B5EF4-FFF2-40B4-BE49-F238E27FC236}">
                <a16:creationId xmlns:a16="http://schemas.microsoft.com/office/drawing/2014/main" id="{0371EA5D-7AA4-46DA-8FCD-217F50CBAB51}"/>
              </a:ext>
            </a:extLst>
          </p:cNvPr>
          <p:cNvPicPr>
            <a:picLocks noChangeAspect="1"/>
          </p:cNvPicPr>
          <p:nvPr/>
        </p:nvPicPr>
        <p:blipFill>
          <a:blip r:embed="rId4"/>
          <a:stretch>
            <a:fillRect/>
          </a:stretch>
        </p:blipFill>
        <p:spPr>
          <a:xfrm>
            <a:off x="6217920" y="3291840"/>
            <a:ext cx="5823238" cy="3840480"/>
          </a:xfrm>
          <a:prstGeom prst="rect">
            <a:avLst/>
          </a:prstGeom>
        </p:spPr>
      </p:pic>
    </p:spTree>
    <p:extLst>
      <p:ext uri="{BB962C8B-B14F-4D97-AF65-F5344CB8AC3E}">
        <p14:creationId xmlns:p14="http://schemas.microsoft.com/office/powerpoint/2010/main" val="307923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5426BB-E61F-4A68-8E6D-1F0AC84B229B}"/>
              </a:ext>
            </a:extLst>
          </p:cNvPr>
          <p:cNvSpPr/>
          <p:nvPr/>
        </p:nvSpPr>
        <p:spPr>
          <a:xfrm>
            <a:off x="0" y="0"/>
            <a:ext cx="12192000" cy="16256000"/>
          </a:xfrm>
          <a:prstGeom prst="rect">
            <a:avLst/>
          </a:prstGeom>
          <a:solidFill>
            <a:schemeClr val="accent2">
              <a:lumMod val="20000"/>
              <a:lumOff val="80000"/>
            </a:schemeClr>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B8AD819-A3E0-4360-824A-F255B1BE187F}"/>
              </a:ext>
            </a:extLst>
          </p:cNvPr>
          <p:cNvSpPr txBox="1"/>
          <p:nvPr/>
        </p:nvSpPr>
        <p:spPr>
          <a:xfrm>
            <a:off x="0" y="182880"/>
            <a:ext cx="12192000" cy="830997"/>
          </a:xfrm>
          <a:prstGeom prst="rect">
            <a:avLst/>
          </a:prstGeom>
          <a:noFill/>
        </p:spPr>
        <p:txBody>
          <a:bodyPr wrap="square" rtlCol="0">
            <a:spAutoFit/>
          </a:bodyPr>
          <a:lstStyle/>
          <a:p>
            <a:pPr algn="ctr"/>
            <a:r>
              <a:rPr lang="en-GB" sz="4800" b="1" u="sng" dirty="0"/>
              <a:t>Exam Questions</a:t>
            </a:r>
          </a:p>
        </p:txBody>
      </p:sp>
      <p:sp>
        <p:nvSpPr>
          <p:cNvPr id="12" name="TextBox 11">
            <a:extLst>
              <a:ext uri="{FF2B5EF4-FFF2-40B4-BE49-F238E27FC236}">
                <a16:creationId xmlns:a16="http://schemas.microsoft.com/office/drawing/2014/main" id="{B970AFAA-FAC6-44E0-A73C-5B662E3A2878}"/>
              </a:ext>
            </a:extLst>
          </p:cNvPr>
          <p:cNvSpPr txBox="1"/>
          <p:nvPr/>
        </p:nvSpPr>
        <p:spPr>
          <a:xfrm>
            <a:off x="-148856" y="-186451"/>
            <a:ext cx="1502167" cy="461665"/>
          </a:xfrm>
          <a:prstGeom prst="rect">
            <a:avLst/>
          </a:prstGeom>
          <a:noFill/>
        </p:spPr>
        <p:txBody>
          <a:bodyPr wrap="square" rtlCol="0">
            <a:spAutoFit/>
          </a:bodyPr>
          <a:lstStyle/>
          <a:p>
            <a:r>
              <a:rPr lang="en-GB" sz="2400" b="1" dirty="0"/>
              <a:t>Bronze 1</a:t>
            </a:r>
          </a:p>
        </p:txBody>
      </p:sp>
      <p:pic>
        <p:nvPicPr>
          <p:cNvPr id="3" name="Picture 2">
            <a:extLst>
              <a:ext uri="{FF2B5EF4-FFF2-40B4-BE49-F238E27FC236}">
                <a16:creationId xmlns:a16="http://schemas.microsoft.com/office/drawing/2014/main" id="{1D548CEA-0466-44B0-A447-90A2AA7C120E}"/>
              </a:ext>
            </a:extLst>
          </p:cNvPr>
          <p:cNvPicPr>
            <a:picLocks noChangeAspect="1"/>
          </p:cNvPicPr>
          <p:nvPr/>
        </p:nvPicPr>
        <p:blipFill>
          <a:blip r:embed="rId2"/>
          <a:stretch>
            <a:fillRect/>
          </a:stretch>
        </p:blipFill>
        <p:spPr>
          <a:xfrm>
            <a:off x="1075507" y="1052379"/>
            <a:ext cx="10040982" cy="1661107"/>
          </a:xfrm>
          <a:prstGeom prst="rect">
            <a:avLst/>
          </a:prstGeom>
        </p:spPr>
      </p:pic>
      <p:graphicFrame>
        <p:nvGraphicFramePr>
          <p:cNvPr id="11" name="Table 10">
            <a:extLst>
              <a:ext uri="{FF2B5EF4-FFF2-40B4-BE49-F238E27FC236}">
                <a16:creationId xmlns:a16="http://schemas.microsoft.com/office/drawing/2014/main" id="{0E4EF475-D95B-48DC-994E-7846667B85D1}"/>
              </a:ext>
            </a:extLst>
          </p:cNvPr>
          <p:cNvGraphicFramePr>
            <a:graphicFrameLocks noGrp="1"/>
          </p:cNvGraphicFramePr>
          <p:nvPr>
            <p:extLst>
              <p:ext uri="{D42A27DB-BD31-4B8C-83A1-F6EECF244321}">
                <p14:modId xmlns:p14="http://schemas.microsoft.com/office/powerpoint/2010/main" val="490095379"/>
              </p:ext>
            </p:extLst>
          </p:nvPr>
        </p:nvGraphicFramePr>
        <p:xfrm>
          <a:off x="301143" y="2800114"/>
          <a:ext cx="11589710" cy="10668000"/>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105561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2400" dirty="0"/>
                        <a:t>Demonstrate how a quicksort algorithm would sort the array shown above using the a median element based pivot</a:t>
                      </a:r>
                    </a:p>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[5 mark]</a:t>
                      </a:r>
                    </a:p>
                  </a:txBody>
                  <a:tcPr>
                    <a:solidFill>
                      <a:schemeClr val="bg1"/>
                    </a:solidFill>
                  </a:tcPr>
                </a:tc>
                <a:extLst>
                  <a:ext uri="{0D108BD9-81ED-4DB2-BD59-A6C34878D82A}">
                    <a16:rowId xmlns:a16="http://schemas.microsoft.com/office/drawing/2014/main" val="6921275"/>
                  </a:ext>
                </a:extLst>
              </a:tr>
              <a:tr h="4274700">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800" b="1" dirty="0">
                          <a:solidFill>
                            <a:schemeClr val="accent2">
                              <a:lumMod val="75000"/>
                            </a:schemeClr>
                          </a:solidFill>
                        </a:rPr>
                        <a:t>STEP 1/2 – Choose the Pivot</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dirty="0"/>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800" dirty="0"/>
                        <a:t> 7</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800" b="1" dirty="0">
                          <a:solidFill>
                            <a:schemeClr val="accent2">
                              <a:lumMod val="75000"/>
                            </a:schemeClr>
                          </a:solidFill>
                        </a:rPr>
                        <a:t>STEP 3 – Divide – </a:t>
                      </a:r>
                      <a:r>
                        <a:rPr lang="en-GB" sz="2800" dirty="0"/>
                        <a:t>Starting from the left of the list, move the elements &lt; the pivot into a new list on the left of the pivot and move the elements &gt; the pivot into a new list to the right of the pivot </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dirty="0"/>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800" dirty="0"/>
                        <a:t>2, 1, 5, </a:t>
                      </a:r>
                      <a:r>
                        <a:rPr lang="en-GB" sz="2800" u="sng" dirty="0"/>
                        <a:t>7</a:t>
                      </a:r>
                      <a:r>
                        <a:rPr lang="en-GB" sz="2800" dirty="0"/>
                        <a:t>,9, 8, 10</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2800" b="1"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800" b="1" u="none" dirty="0">
                          <a:solidFill>
                            <a:schemeClr val="accent2">
                              <a:lumMod val="75000"/>
                            </a:schemeClr>
                          </a:solidFill>
                        </a:rPr>
                        <a:t>STEP 4 – Divide and Conquer – </a:t>
                      </a:r>
                      <a:r>
                        <a:rPr lang="en-GB" sz="2800" b="0" u="none" dirty="0"/>
                        <a:t>Recursively, repeat the process for the new lists</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b="0" u="none" dirty="0"/>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800" b="0" u="none" dirty="0"/>
                        <a:t> pivot = 2                            Pivot = 9</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800" b="0" u="none" dirty="0"/>
                        <a:t>1, 2, 5                                              8, 9, 10</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800" b="1" u="none" dirty="0">
                          <a:solidFill>
                            <a:schemeClr val="accent2">
                              <a:lumMod val="75000"/>
                            </a:schemeClr>
                          </a:solidFill>
                        </a:rPr>
                        <a:t>STEP 5 – Rebuild </a:t>
                      </a:r>
                      <a:r>
                        <a:rPr lang="en-GB" sz="2800" b="0" u="none" dirty="0">
                          <a:solidFill>
                            <a:schemeClr val="accent2">
                              <a:lumMod val="75000"/>
                            </a:schemeClr>
                          </a:solidFill>
                        </a:rPr>
                        <a:t>– </a:t>
                      </a:r>
                      <a:r>
                        <a:rPr lang="en-GB" sz="2800" b="0" u="none" dirty="0"/>
                        <a:t>Rebuild the list using the smaller lists that have now been sorted</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2800" b="0" u="none" dirty="0"/>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800" b="0" u="none" dirty="0"/>
                        <a:t>1, 2, 5, 7, 8, 9, 10</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b="0" u="none" dirty="0"/>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800" b="0" u="none" dirty="0"/>
                    </a:p>
                  </a:txBody>
                  <a:tcPr anchor="ctr">
                    <a:solidFill>
                      <a:schemeClr val="bg1"/>
                    </a:solidFill>
                  </a:tcPr>
                </a:tc>
                <a:extLst>
                  <a:ext uri="{0D108BD9-81ED-4DB2-BD59-A6C34878D82A}">
                    <a16:rowId xmlns:a16="http://schemas.microsoft.com/office/drawing/2014/main" val="283293767"/>
                  </a:ext>
                </a:extLst>
              </a:tr>
            </a:tbl>
          </a:graphicData>
        </a:graphic>
      </p:graphicFrame>
    </p:spTree>
    <p:extLst>
      <p:ext uri="{BB962C8B-B14F-4D97-AF65-F5344CB8AC3E}">
        <p14:creationId xmlns:p14="http://schemas.microsoft.com/office/powerpoint/2010/main" val="352597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5426BB-E61F-4A68-8E6D-1F0AC84B229B}"/>
              </a:ext>
            </a:extLst>
          </p:cNvPr>
          <p:cNvSpPr/>
          <p:nvPr/>
        </p:nvSpPr>
        <p:spPr>
          <a:xfrm>
            <a:off x="0" y="0"/>
            <a:ext cx="12192000" cy="16256000"/>
          </a:xfrm>
          <a:prstGeom prst="rect">
            <a:avLst/>
          </a:prstGeom>
          <a:solidFill>
            <a:schemeClr val="accent2">
              <a:lumMod val="20000"/>
              <a:lumOff val="80000"/>
            </a:schemeClr>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B8AD819-A3E0-4360-824A-F255B1BE187F}"/>
              </a:ext>
            </a:extLst>
          </p:cNvPr>
          <p:cNvSpPr txBox="1"/>
          <p:nvPr/>
        </p:nvSpPr>
        <p:spPr>
          <a:xfrm>
            <a:off x="0" y="182880"/>
            <a:ext cx="12192000" cy="830997"/>
          </a:xfrm>
          <a:prstGeom prst="rect">
            <a:avLst/>
          </a:prstGeom>
          <a:noFill/>
        </p:spPr>
        <p:txBody>
          <a:bodyPr wrap="square" rtlCol="0">
            <a:spAutoFit/>
          </a:bodyPr>
          <a:lstStyle/>
          <a:p>
            <a:pPr algn="ctr"/>
            <a:r>
              <a:rPr lang="en-GB" sz="4800" b="1" u="sng" dirty="0"/>
              <a:t>Exam Questions</a:t>
            </a:r>
          </a:p>
        </p:txBody>
      </p:sp>
      <p:sp>
        <p:nvSpPr>
          <p:cNvPr id="12" name="TextBox 11">
            <a:extLst>
              <a:ext uri="{FF2B5EF4-FFF2-40B4-BE49-F238E27FC236}">
                <a16:creationId xmlns:a16="http://schemas.microsoft.com/office/drawing/2014/main" id="{B970AFAA-FAC6-44E0-A73C-5B662E3A2878}"/>
              </a:ext>
            </a:extLst>
          </p:cNvPr>
          <p:cNvSpPr txBox="1"/>
          <p:nvPr/>
        </p:nvSpPr>
        <p:spPr>
          <a:xfrm>
            <a:off x="-148856" y="-186451"/>
            <a:ext cx="1502167" cy="461665"/>
          </a:xfrm>
          <a:prstGeom prst="rect">
            <a:avLst/>
          </a:prstGeom>
          <a:noFill/>
        </p:spPr>
        <p:txBody>
          <a:bodyPr wrap="square" rtlCol="0">
            <a:spAutoFit/>
          </a:bodyPr>
          <a:lstStyle/>
          <a:p>
            <a:r>
              <a:rPr lang="en-GB" sz="2400" b="1" dirty="0"/>
              <a:t>Bronze 2</a:t>
            </a:r>
          </a:p>
        </p:txBody>
      </p:sp>
      <p:graphicFrame>
        <p:nvGraphicFramePr>
          <p:cNvPr id="9" name="Table 8">
            <a:extLst>
              <a:ext uri="{FF2B5EF4-FFF2-40B4-BE49-F238E27FC236}">
                <a16:creationId xmlns:a16="http://schemas.microsoft.com/office/drawing/2014/main" id="{7F888647-65A7-43D2-98A8-2D63255E395F}"/>
              </a:ext>
            </a:extLst>
          </p:cNvPr>
          <p:cNvGraphicFramePr>
            <a:graphicFrameLocks noGrp="1"/>
          </p:cNvGraphicFramePr>
          <p:nvPr>
            <p:extLst>
              <p:ext uri="{D42A27DB-BD31-4B8C-83A1-F6EECF244321}">
                <p14:modId xmlns:p14="http://schemas.microsoft.com/office/powerpoint/2010/main" val="3247561778"/>
              </p:ext>
            </p:extLst>
          </p:nvPr>
        </p:nvGraphicFramePr>
        <p:xfrm>
          <a:off x="301143" y="3001040"/>
          <a:ext cx="11589710" cy="10546080"/>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105561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2400" dirty="0"/>
                        <a:t>Demonstrate how a quicksort algorithm would sort the array shown above using the right most element (RME) approach</a:t>
                      </a:r>
                    </a:p>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[7 mark]</a:t>
                      </a:r>
                    </a:p>
                  </a:txBody>
                  <a:tcPr>
                    <a:solidFill>
                      <a:schemeClr val="bg1"/>
                    </a:solidFill>
                  </a:tcPr>
                </a:tc>
                <a:extLst>
                  <a:ext uri="{0D108BD9-81ED-4DB2-BD59-A6C34878D82A}">
                    <a16:rowId xmlns:a16="http://schemas.microsoft.com/office/drawing/2014/main" val="6921275"/>
                  </a:ext>
                </a:extLst>
              </a:tr>
              <a:tr h="8601751">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b="0" dirty="0"/>
                        <a:t>Step 1/ 2</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dirty="0"/>
                        <a:t>2, 1, 9, 8, 10, 7, </a:t>
                      </a:r>
                      <a:r>
                        <a:rPr lang="en-GB" sz="3200" b="0" u="sng" dirty="0"/>
                        <a:t>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none" dirty="0"/>
                        <a:t> 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b="0" u="none" dirty="0"/>
                        <a:t>Step 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none" dirty="0"/>
                        <a:t>2, 1, </a:t>
                      </a:r>
                      <a:r>
                        <a:rPr lang="en-GB" sz="3200" b="0" u="sng" dirty="0"/>
                        <a:t>5</a:t>
                      </a:r>
                      <a:r>
                        <a:rPr lang="en-GB" sz="3200" b="0" u="none" dirty="0"/>
                        <a:t>, 9, 8, 10, 7</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32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b="0" u="none" dirty="0"/>
                        <a:t>Step 4</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none" dirty="0"/>
                        <a:t>2, </a:t>
                      </a:r>
                      <a:r>
                        <a:rPr lang="en-GB" sz="3200" b="0" u="sng" dirty="0"/>
                        <a:t>1</a:t>
                      </a:r>
                      <a:r>
                        <a:rPr lang="en-GB" sz="3200" b="0" u="none" dirty="0"/>
                        <a:t>, 5, 9, 8, 10, </a:t>
                      </a:r>
                      <a:r>
                        <a:rPr lang="en-GB" sz="3200" b="0" u="sng" dirty="0"/>
                        <a:t>7</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b="0" u="none" dirty="0"/>
                        <a:t> 1</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sng" dirty="0"/>
                        <a:t>1</a:t>
                      </a:r>
                      <a:r>
                        <a:rPr lang="en-GB" sz="3200" b="0" u="none" dirty="0"/>
                        <a:t>, 2</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none" dirty="0"/>
                        <a:t> 7</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sng" dirty="0"/>
                        <a:t>7</a:t>
                      </a:r>
                      <a:r>
                        <a:rPr lang="en-GB" sz="3200" b="0" u="none" dirty="0"/>
                        <a:t>, 9, 8, 10</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none" dirty="0"/>
                        <a:t>7, 8, 9, 10</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32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b="0" u="none" dirty="0"/>
                        <a:t>Step 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b="0" u="none" dirty="0"/>
                        <a:t>1, 2, 5, 7, 8, 9, 10</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b="1" u="none" dirty="0"/>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b="1" u="none" dirty="0"/>
                    </a:p>
                  </a:txBody>
                  <a:tcPr anchor="ctr">
                    <a:solidFill>
                      <a:schemeClr val="bg1"/>
                    </a:solidFill>
                  </a:tcPr>
                </a:tc>
                <a:extLst>
                  <a:ext uri="{0D108BD9-81ED-4DB2-BD59-A6C34878D82A}">
                    <a16:rowId xmlns:a16="http://schemas.microsoft.com/office/drawing/2014/main" val="283293767"/>
                  </a:ext>
                </a:extLst>
              </a:tr>
            </a:tbl>
          </a:graphicData>
        </a:graphic>
      </p:graphicFrame>
      <p:pic>
        <p:nvPicPr>
          <p:cNvPr id="3" name="Picture 2">
            <a:extLst>
              <a:ext uri="{FF2B5EF4-FFF2-40B4-BE49-F238E27FC236}">
                <a16:creationId xmlns:a16="http://schemas.microsoft.com/office/drawing/2014/main" id="{1D548CEA-0466-44B0-A447-90A2AA7C120E}"/>
              </a:ext>
            </a:extLst>
          </p:cNvPr>
          <p:cNvPicPr>
            <a:picLocks noChangeAspect="1"/>
          </p:cNvPicPr>
          <p:nvPr/>
        </p:nvPicPr>
        <p:blipFill>
          <a:blip r:embed="rId2"/>
          <a:stretch>
            <a:fillRect/>
          </a:stretch>
        </p:blipFill>
        <p:spPr>
          <a:xfrm>
            <a:off x="1075507" y="1052379"/>
            <a:ext cx="10040982" cy="1661107"/>
          </a:xfrm>
          <a:prstGeom prst="rect">
            <a:avLst/>
          </a:prstGeom>
        </p:spPr>
      </p:pic>
    </p:spTree>
    <p:extLst>
      <p:ext uri="{BB962C8B-B14F-4D97-AF65-F5344CB8AC3E}">
        <p14:creationId xmlns:p14="http://schemas.microsoft.com/office/powerpoint/2010/main" val="177131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5426BB-E61F-4A68-8E6D-1F0AC84B229B}"/>
              </a:ext>
            </a:extLst>
          </p:cNvPr>
          <p:cNvSpPr/>
          <p:nvPr/>
        </p:nvSpPr>
        <p:spPr>
          <a:xfrm>
            <a:off x="0" y="0"/>
            <a:ext cx="12192000" cy="16256000"/>
          </a:xfrm>
          <a:prstGeom prst="rect">
            <a:avLst/>
          </a:prstGeom>
          <a:solidFill>
            <a:schemeClr val="accent2">
              <a:lumMod val="20000"/>
              <a:lumOff val="80000"/>
            </a:schemeClr>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B8AD819-A3E0-4360-824A-F255B1BE187F}"/>
              </a:ext>
            </a:extLst>
          </p:cNvPr>
          <p:cNvSpPr txBox="1"/>
          <p:nvPr/>
        </p:nvSpPr>
        <p:spPr>
          <a:xfrm>
            <a:off x="0" y="182880"/>
            <a:ext cx="12192000" cy="830997"/>
          </a:xfrm>
          <a:prstGeom prst="rect">
            <a:avLst/>
          </a:prstGeom>
          <a:noFill/>
        </p:spPr>
        <p:txBody>
          <a:bodyPr wrap="square" rtlCol="0">
            <a:spAutoFit/>
          </a:bodyPr>
          <a:lstStyle/>
          <a:p>
            <a:pPr algn="ctr"/>
            <a:r>
              <a:rPr lang="en-GB" sz="4800" b="1" u="sng" dirty="0"/>
              <a:t>Exam Questions</a:t>
            </a:r>
          </a:p>
        </p:txBody>
      </p:sp>
      <p:sp>
        <p:nvSpPr>
          <p:cNvPr id="12" name="TextBox 11">
            <a:extLst>
              <a:ext uri="{FF2B5EF4-FFF2-40B4-BE49-F238E27FC236}">
                <a16:creationId xmlns:a16="http://schemas.microsoft.com/office/drawing/2014/main" id="{B970AFAA-FAC6-44E0-A73C-5B662E3A2878}"/>
              </a:ext>
            </a:extLst>
          </p:cNvPr>
          <p:cNvSpPr txBox="1"/>
          <p:nvPr/>
        </p:nvSpPr>
        <p:spPr>
          <a:xfrm>
            <a:off x="-148856" y="-186451"/>
            <a:ext cx="1502167" cy="461665"/>
          </a:xfrm>
          <a:prstGeom prst="rect">
            <a:avLst/>
          </a:prstGeom>
          <a:noFill/>
        </p:spPr>
        <p:txBody>
          <a:bodyPr wrap="square" rtlCol="0">
            <a:spAutoFit/>
          </a:bodyPr>
          <a:lstStyle/>
          <a:p>
            <a:r>
              <a:rPr lang="en-GB" sz="2400" b="1" dirty="0"/>
              <a:t>Bronze 3</a:t>
            </a:r>
          </a:p>
        </p:txBody>
      </p:sp>
      <p:graphicFrame>
        <p:nvGraphicFramePr>
          <p:cNvPr id="10" name="Table 9">
            <a:extLst>
              <a:ext uri="{FF2B5EF4-FFF2-40B4-BE49-F238E27FC236}">
                <a16:creationId xmlns:a16="http://schemas.microsoft.com/office/drawing/2014/main" id="{0A44B60F-DFB1-4B0D-A9BC-92031ECBA03D}"/>
              </a:ext>
            </a:extLst>
          </p:cNvPr>
          <p:cNvGraphicFramePr>
            <a:graphicFrameLocks noGrp="1"/>
          </p:cNvGraphicFramePr>
          <p:nvPr>
            <p:extLst>
              <p:ext uri="{D42A27DB-BD31-4B8C-83A1-F6EECF244321}">
                <p14:modId xmlns:p14="http://schemas.microsoft.com/office/powerpoint/2010/main" val="335492580"/>
              </p:ext>
            </p:extLst>
          </p:nvPr>
        </p:nvGraphicFramePr>
        <p:xfrm>
          <a:off x="301143" y="3286881"/>
          <a:ext cx="11589710" cy="11015918"/>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12318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2400" dirty="0"/>
                        <a:t>Demonstrate how a quicksort algorithm would sort the array shown above using the left most element (LME) approach</a:t>
                      </a:r>
                    </a:p>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[7 mark]</a:t>
                      </a:r>
                    </a:p>
                  </a:txBody>
                  <a:tcPr>
                    <a:solidFill>
                      <a:schemeClr val="bg1"/>
                    </a:solidFill>
                  </a:tcPr>
                </a:tc>
                <a:extLst>
                  <a:ext uri="{0D108BD9-81ED-4DB2-BD59-A6C34878D82A}">
                    <a16:rowId xmlns:a16="http://schemas.microsoft.com/office/drawing/2014/main" val="6921275"/>
                  </a:ext>
                </a:extLst>
              </a:tr>
              <a:tr h="9584143">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600" b="0" dirty="0"/>
                        <a:t>Step 1/ 2</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sng" dirty="0"/>
                        <a:t>2</a:t>
                      </a:r>
                      <a:r>
                        <a:rPr lang="en-GB" sz="3600" b="0" dirty="0"/>
                        <a:t>, 1, 9, 8, 10, 7, </a:t>
                      </a:r>
                      <a:r>
                        <a:rPr lang="en-GB" sz="3600" b="0" u="none" dirty="0"/>
                        <a:t>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 2</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6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600" b="0" u="none" dirty="0"/>
                        <a:t>Step 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1, </a:t>
                      </a:r>
                      <a:r>
                        <a:rPr lang="en-GB" sz="3600" b="0" u="sng" dirty="0"/>
                        <a:t>2,</a:t>
                      </a:r>
                      <a:r>
                        <a:rPr lang="en-GB" sz="3600" b="0" u="none" dirty="0"/>
                        <a:t> 9, 8, 10, 7, 5</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36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600" b="0" u="none" dirty="0"/>
                        <a:t>Step 4</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1, 2, 9, 8, 10, 7, 5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 1</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1, 2</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 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5, 9, 8, 10, 7</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5, 7, 8, 9, 10</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3600" b="0" u="none"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600" b="0" u="none" dirty="0"/>
                        <a:t>Step 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b="0" u="none" dirty="0"/>
                        <a:t>1, 2, 5, 7, 8, 9, 10</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2400" dirty="0"/>
                    </a:p>
                  </a:txBody>
                  <a:tcPr anchor="ctr">
                    <a:solidFill>
                      <a:schemeClr val="bg1"/>
                    </a:solidFill>
                  </a:tcPr>
                </a:tc>
                <a:extLst>
                  <a:ext uri="{0D108BD9-81ED-4DB2-BD59-A6C34878D82A}">
                    <a16:rowId xmlns:a16="http://schemas.microsoft.com/office/drawing/2014/main" val="283293767"/>
                  </a:ext>
                </a:extLst>
              </a:tr>
            </a:tbl>
          </a:graphicData>
        </a:graphic>
      </p:graphicFrame>
      <p:pic>
        <p:nvPicPr>
          <p:cNvPr id="3" name="Picture 2">
            <a:extLst>
              <a:ext uri="{FF2B5EF4-FFF2-40B4-BE49-F238E27FC236}">
                <a16:creationId xmlns:a16="http://schemas.microsoft.com/office/drawing/2014/main" id="{1D548CEA-0466-44B0-A447-90A2AA7C120E}"/>
              </a:ext>
            </a:extLst>
          </p:cNvPr>
          <p:cNvPicPr>
            <a:picLocks noChangeAspect="1"/>
          </p:cNvPicPr>
          <p:nvPr/>
        </p:nvPicPr>
        <p:blipFill>
          <a:blip r:embed="rId2"/>
          <a:stretch>
            <a:fillRect/>
          </a:stretch>
        </p:blipFill>
        <p:spPr>
          <a:xfrm>
            <a:off x="1075507" y="1052379"/>
            <a:ext cx="10040982" cy="1661107"/>
          </a:xfrm>
          <a:prstGeom prst="rect">
            <a:avLst/>
          </a:prstGeom>
        </p:spPr>
      </p:pic>
    </p:spTree>
    <p:extLst>
      <p:ext uri="{BB962C8B-B14F-4D97-AF65-F5344CB8AC3E}">
        <p14:creationId xmlns:p14="http://schemas.microsoft.com/office/powerpoint/2010/main" val="338856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5426BB-E61F-4A68-8E6D-1F0AC84B229B}"/>
              </a:ext>
            </a:extLst>
          </p:cNvPr>
          <p:cNvSpPr/>
          <p:nvPr/>
        </p:nvSpPr>
        <p:spPr>
          <a:xfrm>
            <a:off x="0" y="0"/>
            <a:ext cx="12192000" cy="16256000"/>
          </a:xfrm>
          <a:prstGeom prst="rect">
            <a:avLst/>
          </a:prstGeom>
          <a:solidFill>
            <a:schemeClr val="accent2">
              <a:lumMod val="20000"/>
              <a:lumOff val="80000"/>
            </a:schemeClr>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B8AD819-A3E0-4360-824A-F255B1BE187F}"/>
              </a:ext>
            </a:extLst>
          </p:cNvPr>
          <p:cNvSpPr txBox="1"/>
          <p:nvPr/>
        </p:nvSpPr>
        <p:spPr>
          <a:xfrm>
            <a:off x="0" y="182880"/>
            <a:ext cx="12192000" cy="830997"/>
          </a:xfrm>
          <a:prstGeom prst="rect">
            <a:avLst/>
          </a:prstGeom>
          <a:noFill/>
        </p:spPr>
        <p:txBody>
          <a:bodyPr wrap="square" rtlCol="0">
            <a:spAutoFit/>
          </a:bodyPr>
          <a:lstStyle/>
          <a:p>
            <a:pPr algn="ctr"/>
            <a:r>
              <a:rPr lang="en-GB" sz="4800" b="1" u="sng" dirty="0"/>
              <a:t>Exam Questions</a:t>
            </a:r>
          </a:p>
        </p:txBody>
      </p:sp>
      <p:sp>
        <p:nvSpPr>
          <p:cNvPr id="12" name="TextBox 11">
            <a:extLst>
              <a:ext uri="{FF2B5EF4-FFF2-40B4-BE49-F238E27FC236}">
                <a16:creationId xmlns:a16="http://schemas.microsoft.com/office/drawing/2014/main" id="{B970AFAA-FAC6-44E0-A73C-5B662E3A2878}"/>
              </a:ext>
            </a:extLst>
          </p:cNvPr>
          <p:cNvSpPr txBox="1"/>
          <p:nvPr/>
        </p:nvSpPr>
        <p:spPr>
          <a:xfrm>
            <a:off x="-148856" y="-186451"/>
            <a:ext cx="1502167" cy="461665"/>
          </a:xfrm>
          <a:prstGeom prst="rect">
            <a:avLst/>
          </a:prstGeom>
          <a:noFill/>
        </p:spPr>
        <p:txBody>
          <a:bodyPr wrap="square" rtlCol="0">
            <a:spAutoFit/>
          </a:bodyPr>
          <a:lstStyle/>
          <a:p>
            <a:r>
              <a:rPr lang="en-GB" sz="2400" b="1" dirty="0"/>
              <a:t>Bronze 4</a:t>
            </a:r>
          </a:p>
        </p:txBody>
      </p:sp>
      <p:graphicFrame>
        <p:nvGraphicFramePr>
          <p:cNvPr id="10" name="Table 9">
            <a:extLst>
              <a:ext uri="{FF2B5EF4-FFF2-40B4-BE49-F238E27FC236}">
                <a16:creationId xmlns:a16="http://schemas.microsoft.com/office/drawing/2014/main" id="{0A44B60F-DFB1-4B0D-A9BC-92031ECBA03D}"/>
              </a:ext>
            </a:extLst>
          </p:cNvPr>
          <p:cNvGraphicFramePr>
            <a:graphicFrameLocks noGrp="1"/>
          </p:cNvGraphicFramePr>
          <p:nvPr>
            <p:extLst>
              <p:ext uri="{D42A27DB-BD31-4B8C-83A1-F6EECF244321}">
                <p14:modId xmlns:p14="http://schemas.microsoft.com/office/powerpoint/2010/main" val="1113034618"/>
              </p:ext>
            </p:extLst>
          </p:nvPr>
        </p:nvGraphicFramePr>
        <p:xfrm>
          <a:off x="301143" y="3286882"/>
          <a:ext cx="11589710" cy="4980242"/>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6838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2400" dirty="0"/>
                        <a:t>Identify and describe 4 methods of choosing a pivot</a:t>
                      </a:r>
                    </a:p>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[8 mark]</a:t>
                      </a:r>
                    </a:p>
                  </a:txBody>
                  <a:tcPr>
                    <a:solidFill>
                      <a:schemeClr val="bg1"/>
                    </a:solidFill>
                  </a:tcPr>
                </a:tc>
                <a:extLst>
                  <a:ext uri="{0D108BD9-81ED-4DB2-BD59-A6C34878D82A}">
                    <a16:rowId xmlns:a16="http://schemas.microsoft.com/office/drawing/2014/main" val="6921275"/>
                  </a:ext>
                </a:extLst>
              </a:tr>
              <a:tr h="4157282">
                <a:tc>
                  <a:txBody>
                    <a:bodyPr/>
                    <a:lstStyle/>
                    <a:p>
                      <a:pPr marL="457200" marR="0" lvl="0" indent="-457200" algn="l" defTabSz="1219170" rtl="0" eaLnBrk="1" fontAlgn="auto" latinLnBrk="0" hangingPunct="1">
                        <a:lnSpc>
                          <a:spcPct val="100000"/>
                        </a:lnSpc>
                        <a:spcBef>
                          <a:spcPts val="0"/>
                        </a:spcBef>
                        <a:spcAft>
                          <a:spcPts val="0"/>
                        </a:spcAft>
                        <a:buClrTx/>
                        <a:buSzTx/>
                        <a:buFont typeface="+mj-lt"/>
                        <a:buAutoNum type="arabicPeriod"/>
                        <a:tabLst/>
                        <a:defRPr/>
                      </a:pPr>
                      <a:r>
                        <a:rPr lang="en-GB" sz="3200" dirty="0"/>
                        <a:t>Left Most Element. When position 0 in the array is used as a pivot in the quicksort.</a:t>
                      </a:r>
                    </a:p>
                    <a:p>
                      <a:pPr marL="457200" marR="0" lvl="0" indent="-457200" algn="l" defTabSz="1219170" rtl="0" eaLnBrk="1" fontAlgn="auto" latinLnBrk="0" hangingPunct="1">
                        <a:lnSpc>
                          <a:spcPct val="100000"/>
                        </a:lnSpc>
                        <a:spcBef>
                          <a:spcPts val="0"/>
                        </a:spcBef>
                        <a:spcAft>
                          <a:spcPts val="0"/>
                        </a:spcAft>
                        <a:buClrTx/>
                        <a:buSzTx/>
                        <a:buFont typeface="+mj-lt"/>
                        <a:buAutoNum type="arabicPeriod"/>
                        <a:tabLst/>
                        <a:defRPr/>
                      </a:pPr>
                      <a:r>
                        <a:rPr lang="en-GB" sz="3200" dirty="0"/>
                        <a:t>Right Most Element. When the largest position value in the array is used as a pivot in the quicksort.</a:t>
                      </a:r>
                    </a:p>
                    <a:p>
                      <a:pPr marL="457200" marR="0" lvl="0" indent="-457200" algn="l" defTabSz="1219170" rtl="0" eaLnBrk="1" fontAlgn="auto" latinLnBrk="0" hangingPunct="1">
                        <a:lnSpc>
                          <a:spcPct val="100000"/>
                        </a:lnSpc>
                        <a:spcBef>
                          <a:spcPts val="0"/>
                        </a:spcBef>
                        <a:spcAft>
                          <a:spcPts val="0"/>
                        </a:spcAft>
                        <a:buClrTx/>
                        <a:buSzTx/>
                        <a:buFont typeface="+mj-lt"/>
                        <a:buAutoNum type="arabicPeriod"/>
                        <a:tabLst/>
                        <a:defRPr/>
                      </a:pPr>
                      <a:r>
                        <a:rPr lang="en-GB" sz="3200" dirty="0"/>
                        <a:t>Median. The middle element in the array is used as the pivot value</a:t>
                      </a:r>
                    </a:p>
                    <a:p>
                      <a:pPr marL="457200" marR="0" lvl="0" indent="-457200" algn="l" defTabSz="1219170" rtl="0" eaLnBrk="1" fontAlgn="auto" latinLnBrk="0" hangingPunct="1">
                        <a:lnSpc>
                          <a:spcPct val="100000"/>
                        </a:lnSpc>
                        <a:spcBef>
                          <a:spcPts val="0"/>
                        </a:spcBef>
                        <a:spcAft>
                          <a:spcPts val="0"/>
                        </a:spcAft>
                        <a:buClrTx/>
                        <a:buSzTx/>
                        <a:buFont typeface="+mj-lt"/>
                        <a:buAutoNum type="arabicPeriod"/>
                        <a:tabLst/>
                        <a:defRPr/>
                      </a:pPr>
                      <a:r>
                        <a:rPr lang="en-GB" sz="3200" dirty="0"/>
                        <a:t>Median of 3. Three elements are chosen at random and the middle value of the three elements is used as the pivot.</a:t>
                      </a:r>
                    </a:p>
                  </a:txBody>
                  <a:tcPr anchor="ctr">
                    <a:solidFill>
                      <a:schemeClr val="bg1"/>
                    </a:solidFill>
                  </a:tcPr>
                </a:tc>
                <a:extLst>
                  <a:ext uri="{0D108BD9-81ED-4DB2-BD59-A6C34878D82A}">
                    <a16:rowId xmlns:a16="http://schemas.microsoft.com/office/drawing/2014/main" val="283293767"/>
                  </a:ext>
                </a:extLst>
              </a:tr>
            </a:tbl>
          </a:graphicData>
        </a:graphic>
      </p:graphicFrame>
      <p:pic>
        <p:nvPicPr>
          <p:cNvPr id="3" name="Picture 2">
            <a:extLst>
              <a:ext uri="{FF2B5EF4-FFF2-40B4-BE49-F238E27FC236}">
                <a16:creationId xmlns:a16="http://schemas.microsoft.com/office/drawing/2014/main" id="{1D548CEA-0466-44B0-A447-90A2AA7C120E}"/>
              </a:ext>
            </a:extLst>
          </p:cNvPr>
          <p:cNvPicPr>
            <a:picLocks noChangeAspect="1"/>
          </p:cNvPicPr>
          <p:nvPr/>
        </p:nvPicPr>
        <p:blipFill>
          <a:blip r:embed="rId2"/>
          <a:stretch>
            <a:fillRect/>
          </a:stretch>
        </p:blipFill>
        <p:spPr>
          <a:xfrm>
            <a:off x="1075507" y="1052379"/>
            <a:ext cx="10040982" cy="1661107"/>
          </a:xfrm>
          <a:prstGeom prst="rect">
            <a:avLst/>
          </a:prstGeom>
        </p:spPr>
      </p:pic>
      <p:graphicFrame>
        <p:nvGraphicFramePr>
          <p:cNvPr id="9" name="Table 8">
            <a:extLst>
              <a:ext uri="{FF2B5EF4-FFF2-40B4-BE49-F238E27FC236}">
                <a16:creationId xmlns:a16="http://schemas.microsoft.com/office/drawing/2014/main" id="{2CEC4893-1535-4ACC-B157-55AEA00FA3B5}"/>
              </a:ext>
            </a:extLst>
          </p:cNvPr>
          <p:cNvGraphicFramePr>
            <a:graphicFrameLocks noGrp="1"/>
          </p:cNvGraphicFramePr>
          <p:nvPr>
            <p:extLst>
              <p:ext uri="{D42A27DB-BD31-4B8C-83A1-F6EECF244321}">
                <p14:modId xmlns:p14="http://schemas.microsoft.com/office/powerpoint/2010/main" val="3191929628"/>
              </p:ext>
            </p:extLst>
          </p:nvPr>
        </p:nvGraphicFramePr>
        <p:xfrm>
          <a:off x="301143" y="8946027"/>
          <a:ext cx="11589710" cy="6563604"/>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92714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2400" dirty="0"/>
                        <a:t>How does the choice of pivot impact the operation of the quicksort</a:t>
                      </a:r>
                    </a:p>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[6 mark]</a:t>
                      </a:r>
                    </a:p>
                  </a:txBody>
                  <a:tcPr>
                    <a:solidFill>
                      <a:schemeClr val="bg1"/>
                    </a:solidFill>
                  </a:tcPr>
                </a:tc>
                <a:extLst>
                  <a:ext uri="{0D108BD9-81ED-4DB2-BD59-A6C34878D82A}">
                    <a16:rowId xmlns:a16="http://schemas.microsoft.com/office/drawing/2014/main" val="6921275"/>
                  </a:ext>
                </a:extLst>
              </a:tr>
              <a:tr h="5636457">
                <a:tc>
                  <a:txBody>
                    <a:bodyPr/>
                    <a:lstStyle/>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dirty="0"/>
                        <a:t>The quicksort algorithm is the quickest and most efficient sorting algorithm, however this depends on choosing a pivot value that is not too close to the largest.</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dirty="0"/>
                        <a:t>Choosing a pivot that is the middle value will improve the efficient. It is an even number of elements either side of the pivot.</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600" dirty="0"/>
                        <a:t>Choosing a value that is too close to the largest or smallest list will result in an uneven number which will increase the number of recursive calls needed and therefore increase the time needed for the algorithm to complete.</a:t>
                      </a:r>
                    </a:p>
                  </a:txBody>
                  <a:tcPr anchor="ctr">
                    <a:solidFill>
                      <a:schemeClr val="bg1"/>
                    </a:solidFill>
                  </a:tcPr>
                </a:tc>
                <a:extLst>
                  <a:ext uri="{0D108BD9-81ED-4DB2-BD59-A6C34878D82A}">
                    <a16:rowId xmlns:a16="http://schemas.microsoft.com/office/drawing/2014/main" val="283293767"/>
                  </a:ext>
                </a:extLst>
              </a:tr>
            </a:tbl>
          </a:graphicData>
        </a:graphic>
      </p:graphicFrame>
    </p:spTree>
    <p:extLst>
      <p:ext uri="{BB962C8B-B14F-4D97-AF65-F5344CB8AC3E}">
        <p14:creationId xmlns:p14="http://schemas.microsoft.com/office/powerpoint/2010/main" val="202589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5426BB-E61F-4A68-8E6D-1F0AC84B229B}"/>
              </a:ext>
            </a:extLst>
          </p:cNvPr>
          <p:cNvSpPr/>
          <p:nvPr/>
        </p:nvSpPr>
        <p:spPr>
          <a:xfrm>
            <a:off x="0" y="0"/>
            <a:ext cx="12192000" cy="16256000"/>
          </a:xfrm>
          <a:prstGeom prst="rect">
            <a:avLst/>
          </a:prstGeom>
          <a:solidFill>
            <a:schemeClr val="accent3">
              <a:lumMod val="20000"/>
              <a:lumOff val="80000"/>
            </a:schemeClr>
          </a:solidFill>
          <a:ln w="381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B8AD819-A3E0-4360-824A-F255B1BE187F}"/>
              </a:ext>
            </a:extLst>
          </p:cNvPr>
          <p:cNvSpPr txBox="1"/>
          <p:nvPr/>
        </p:nvSpPr>
        <p:spPr>
          <a:xfrm>
            <a:off x="0" y="182880"/>
            <a:ext cx="12192000" cy="830997"/>
          </a:xfrm>
          <a:prstGeom prst="rect">
            <a:avLst/>
          </a:prstGeom>
          <a:noFill/>
        </p:spPr>
        <p:txBody>
          <a:bodyPr wrap="square" rtlCol="0">
            <a:spAutoFit/>
          </a:bodyPr>
          <a:lstStyle/>
          <a:p>
            <a:pPr algn="ctr"/>
            <a:r>
              <a:rPr lang="en-GB" sz="4800" b="1" u="sng" dirty="0"/>
              <a:t>Exam Questions</a:t>
            </a:r>
          </a:p>
        </p:txBody>
      </p:sp>
      <p:sp>
        <p:nvSpPr>
          <p:cNvPr id="11" name="TextBox 10">
            <a:extLst>
              <a:ext uri="{FF2B5EF4-FFF2-40B4-BE49-F238E27FC236}">
                <a16:creationId xmlns:a16="http://schemas.microsoft.com/office/drawing/2014/main" id="{5511BA74-7AB3-4906-BF86-BECC888F7125}"/>
              </a:ext>
            </a:extLst>
          </p:cNvPr>
          <p:cNvSpPr txBox="1"/>
          <p:nvPr/>
        </p:nvSpPr>
        <p:spPr>
          <a:xfrm>
            <a:off x="-148855" y="-186452"/>
            <a:ext cx="1113125" cy="461665"/>
          </a:xfrm>
          <a:prstGeom prst="rect">
            <a:avLst/>
          </a:prstGeom>
          <a:noFill/>
        </p:spPr>
        <p:txBody>
          <a:bodyPr wrap="none" rtlCol="0">
            <a:spAutoFit/>
          </a:bodyPr>
          <a:lstStyle/>
          <a:p>
            <a:r>
              <a:rPr lang="en-GB" sz="2400" b="1" dirty="0"/>
              <a:t>Silver 1</a:t>
            </a:r>
          </a:p>
        </p:txBody>
      </p:sp>
      <p:graphicFrame>
        <p:nvGraphicFramePr>
          <p:cNvPr id="9" name="Table 8">
            <a:extLst>
              <a:ext uri="{FF2B5EF4-FFF2-40B4-BE49-F238E27FC236}">
                <a16:creationId xmlns:a16="http://schemas.microsoft.com/office/drawing/2014/main" id="{A6662704-91DB-4DF7-82B7-4C949600BD09}"/>
              </a:ext>
            </a:extLst>
          </p:cNvPr>
          <p:cNvGraphicFramePr>
            <a:graphicFrameLocks noGrp="1"/>
          </p:cNvGraphicFramePr>
          <p:nvPr>
            <p:extLst>
              <p:ext uri="{D42A27DB-BD31-4B8C-83A1-F6EECF244321}">
                <p14:modId xmlns:p14="http://schemas.microsoft.com/office/powerpoint/2010/main" val="98515238"/>
              </p:ext>
            </p:extLst>
          </p:nvPr>
        </p:nvGraphicFramePr>
        <p:xfrm>
          <a:off x="297734" y="5455797"/>
          <a:ext cx="11589710" cy="9437635"/>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567955">
                <a:tc>
                  <a: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[5 mark]</a:t>
                      </a:r>
                    </a:p>
                  </a:txBody>
                  <a:tcPr>
                    <a:solidFill>
                      <a:schemeClr val="bg1"/>
                    </a:solidFill>
                  </a:tcPr>
                </a:tc>
                <a:extLst>
                  <a:ext uri="{0D108BD9-81ED-4DB2-BD59-A6C34878D82A}">
                    <a16:rowId xmlns:a16="http://schemas.microsoft.com/office/drawing/2014/main" val="6921275"/>
                  </a:ext>
                </a:extLst>
              </a:tr>
              <a:tr h="6258510">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dirty="0"/>
                        <a:t>Step 1/ 2</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u="sng" dirty="0"/>
                        <a:t>44</a:t>
                      </a:r>
                      <a:r>
                        <a:rPr lang="en-GB" sz="3200" dirty="0"/>
                        <a:t>, 75, 23, 12, 55, 43, 33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LME is 44</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dirty="0"/>
                        <a:t>Step 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23, 12, 43, 33, </a:t>
                      </a:r>
                      <a:r>
                        <a:rPr lang="en-GB" sz="3200" u="sng" dirty="0"/>
                        <a:t>44</a:t>
                      </a:r>
                      <a:r>
                        <a:rPr lang="en-GB" sz="3200" u="none" dirty="0"/>
                        <a:t>, 75, 55</a:t>
                      </a:r>
                      <a:endParaRPr lang="en-GB" sz="3200" dirty="0"/>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dirty="0"/>
                        <a:t>Step 4</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23, 12, 43, 33, </a:t>
                      </a:r>
                      <a:r>
                        <a:rPr lang="en-GB" sz="3200" u="sng" dirty="0"/>
                        <a:t>44</a:t>
                      </a:r>
                      <a:r>
                        <a:rPr lang="en-GB" sz="3200" dirty="0"/>
                        <a:t>, 75, 55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LME is 23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12, 23, 43, 33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12, 23, 33, 43</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LME is 75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55, 75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dirty="0"/>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3200" dirty="0"/>
                        <a:t>Step 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12, 23, 33, 43, 55, 75</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200" dirty="0"/>
                    </a:p>
                  </a:txBody>
                  <a:tcPr anchor="ctr">
                    <a:solidFill>
                      <a:schemeClr val="bg1"/>
                    </a:solidFill>
                  </a:tcPr>
                </a:tc>
                <a:extLst>
                  <a:ext uri="{0D108BD9-81ED-4DB2-BD59-A6C34878D82A}">
                    <a16:rowId xmlns:a16="http://schemas.microsoft.com/office/drawing/2014/main" val="283293767"/>
                  </a:ext>
                </a:extLst>
              </a:tr>
            </a:tbl>
          </a:graphicData>
        </a:graphic>
      </p:graphicFrame>
      <p:pic>
        <p:nvPicPr>
          <p:cNvPr id="2" name="Picture 1">
            <a:extLst>
              <a:ext uri="{FF2B5EF4-FFF2-40B4-BE49-F238E27FC236}">
                <a16:creationId xmlns:a16="http://schemas.microsoft.com/office/drawing/2014/main" id="{A8328E64-640B-470E-AFAB-0360F0D18565}"/>
              </a:ext>
            </a:extLst>
          </p:cNvPr>
          <p:cNvPicPr>
            <a:picLocks noChangeAspect="1"/>
          </p:cNvPicPr>
          <p:nvPr/>
        </p:nvPicPr>
        <p:blipFill>
          <a:blip r:embed="rId3"/>
          <a:stretch>
            <a:fillRect/>
          </a:stretch>
        </p:blipFill>
        <p:spPr>
          <a:xfrm>
            <a:off x="297733" y="1130369"/>
            <a:ext cx="11604507" cy="4149583"/>
          </a:xfrm>
          <a:prstGeom prst="rect">
            <a:avLst/>
          </a:prstGeom>
        </p:spPr>
      </p:pic>
    </p:spTree>
    <p:extLst>
      <p:ext uri="{BB962C8B-B14F-4D97-AF65-F5344CB8AC3E}">
        <p14:creationId xmlns:p14="http://schemas.microsoft.com/office/powerpoint/2010/main" val="263564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5426BB-E61F-4A68-8E6D-1F0AC84B229B}"/>
              </a:ext>
            </a:extLst>
          </p:cNvPr>
          <p:cNvSpPr/>
          <p:nvPr/>
        </p:nvSpPr>
        <p:spPr>
          <a:xfrm>
            <a:off x="0" y="0"/>
            <a:ext cx="12192000" cy="16256000"/>
          </a:xfrm>
          <a:prstGeom prst="rect">
            <a:avLst/>
          </a:prstGeom>
          <a:solidFill>
            <a:schemeClr val="accent4">
              <a:lumMod val="20000"/>
              <a:lumOff val="80000"/>
            </a:schemeClr>
          </a:solidFill>
          <a:ln w="381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B8AD819-A3E0-4360-824A-F255B1BE187F}"/>
              </a:ext>
            </a:extLst>
          </p:cNvPr>
          <p:cNvSpPr txBox="1"/>
          <p:nvPr/>
        </p:nvSpPr>
        <p:spPr>
          <a:xfrm>
            <a:off x="0" y="182880"/>
            <a:ext cx="12192000" cy="830997"/>
          </a:xfrm>
          <a:prstGeom prst="rect">
            <a:avLst/>
          </a:prstGeom>
          <a:noFill/>
        </p:spPr>
        <p:txBody>
          <a:bodyPr wrap="square" rtlCol="0">
            <a:spAutoFit/>
          </a:bodyPr>
          <a:lstStyle/>
          <a:p>
            <a:pPr algn="ctr"/>
            <a:r>
              <a:rPr lang="en-GB" sz="4800" b="1" u="sng" dirty="0"/>
              <a:t>Exam Questions</a:t>
            </a:r>
          </a:p>
        </p:txBody>
      </p:sp>
      <p:sp>
        <p:nvSpPr>
          <p:cNvPr id="10" name="TextBox 9">
            <a:extLst>
              <a:ext uri="{FF2B5EF4-FFF2-40B4-BE49-F238E27FC236}">
                <a16:creationId xmlns:a16="http://schemas.microsoft.com/office/drawing/2014/main" id="{68A00BD0-33E5-49BF-80C2-D26F001AB3E0}"/>
              </a:ext>
            </a:extLst>
          </p:cNvPr>
          <p:cNvSpPr txBox="1"/>
          <p:nvPr/>
        </p:nvSpPr>
        <p:spPr>
          <a:xfrm>
            <a:off x="-148855" y="-186452"/>
            <a:ext cx="1010213" cy="461665"/>
          </a:xfrm>
          <a:prstGeom prst="rect">
            <a:avLst/>
          </a:prstGeom>
          <a:noFill/>
        </p:spPr>
        <p:txBody>
          <a:bodyPr wrap="none" rtlCol="0">
            <a:spAutoFit/>
          </a:bodyPr>
          <a:lstStyle/>
          <a:p>
            <a:r>
              <a:rPr lang="en-GB" sz="2400" b="1" dirty="0"/>
              <a:t>Gold 1</a:t>
            </a:r>
          </a:p>
        </p:txBody>
      </p:sp>
      <p:graphicFrame>
        <p:nvGraphicFramePr>
          <p:cNvPr id="5" name="Table 4">
            <a:extLst>
              <a:ext uri="{FF2B5EF4-FFF2-40B4-BE49-F238E27FC236}">
                <a16:creationId xmlns:a16="http://schemas.microsoft.com/office/drawing/2014/main" id="{1A72B0EB-F161-4367-89B4-E352DF65C97C}"/>
              </a:ext>
            </a:extLst>
          </p:cNvPr>
          <p:cNvGraphicFramePr>
            <a:graphicFrameLocks noGrp="1"/>
          </p:cNvGraphicFramePr>
          <p:nvPr>
            <p:extLst>
              <p:ext uri="{D42A27DB-BD31-4B8C-83A1-F6EECF244321}">
                <p14:modId xmlns:p14="http://schemas.microsoft.com/office/powerpoint/2010/main" val="3775694129"/>
              </p:ext>
            </p:extLst>
          </p:nvPr>
        </p:nvGraphicFramePr>
        <p:xfrm>
          <a:off x="356251" y="4983049"/>
          <a:ext cx="11589710" cy="9730778"/>
        </p:xfrm>
        <a:graphic>
          <a:graphicData uri="http://schemas.openxmlformats.org/drawingml/2006/table">
            <a:tbl>
              <a:tblPr firstRow="1" bandRow="1">
                <a:tableStyleId>{5940675A-B579-460E-94D1-54222C63F5DA}</a:tableStyleId>
              </a:tblPr>
              <a:tblGrid>
                <a:gridCol w="11589710">
                  <a:extLst>
                    <a:ext uri="{9D8B030D-6E8A-4147-A177-3AD203B41FA5}">
                      <a16:colId xmlns:a16="http://schemas.microsoft.com/office/drawing/2014/main" val="679222346"/>
                    </a:ext>
                  </a:extLst>
                </a:gridCol>
              </a:tblGrid>
              <a:tr h="644028">
                <a:tc>
                  <a: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lang="en-GB" sz="2400" dirty="0"/>
                        <a:t>Write below [8 mark]</a:t>
                      </a:r>
                    </a:p>
                  </a:txBody>
                  <a:tcPr>
                    <a:solidFill>
                      <a:schemeClr val="bg1"/>
                    </a:solidFill>
                  </a:tcPr>
                </a:tc>
                <a:extLst>
                  <a:ext uri="{0D108BD9-81ED-4DB2-BD59-A6C34878D82A}">
                    <a16:rowId xmlns:a16="http://schemas.microsoft.com/office/drawing/2014/main" val="6921275"/>
                  </a:ext>
                </a:extLst>
              </a:tr>
              <a:tr h="9086750">
                <a:tc>
                  <a:txBody>
                    <a:bodyPr/>
                    <a:lstStyle/>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A quick sort is the quickest technique however it is dependent on choosing a pivot that is not close to the lowest or largest elements in the list.</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The most efficient pivot will be a value somewhere in the middle of the list. The least efficient pivot will be the lowest or highest value in the list.</a:t>
                      </a:r>
                    </a:p>
                    <a:p>
                      <a:pPr marL="457200" marR="0" lvl="0" indent="-4572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This means choosing the first element in this list </a:t>
                      </a:r>
                      <a:r>
                        <a:rPr lang="en-GB" sz="3200"/>
                        <a:t>for example 25</a:t>
                      </a:r>
                      <a:endParaRPr lang="en-GB" sz="3200" dirty="0"/>
                    </a:p>
                  </a:txBody>
                  <a:tcPr anchor="ctr">
                    <a:solidFill>
                      <a:schemeClr val="bg1"/>
                    </a:solidFill>
                  </a:tcPr>
                </a:tc>
                <a:extLst>
                  <a:ext uri="{0D108BD9-81ED-4DB2-BD59-A6C34878D82A}">
                    <a16:rowId xmlns:a16="http://schemas.microsoft.com/office/drawing/2014/main" val="283293767"/>
                  </a:ext>
                </a:extLst>
              </a:tr>
            </a:tbl>
          </a:graphicData>
        </a:graphic>
      </p:graphicFrame>
      <p:pic>
        <p:nvPicPr>
          <p:cNvPr id="2" name="Picture 1">
            <a:extLst>
              <a:ext uri="{FF2B5EF4-FFF2-40B4-BE49-F238E27FC236}">
                <a16:creationId xmlns:a16="http://schemas.microsoft.com/office/drawing/2014/main" id="{572DAF27-43C0-4500-A1ED-40613E63F35F}"/>
              </a:ext>
            </a:extLst>
          </p:cNvPr>
          <p:cNvPicPr>
            <a:picLocks noChangeAspect="1"/>
          </p:cNvPicPr>
          <p:nvPr/>
        </p:nvPicPr>
        <p:blipFill>
          <a:blip r:embed="rId2"/>
          <a:stretch>
            <a:fillRect/>
          </a:stretch>
        </p:blipFill>
        <p:spPr>
          <a:xfrm>
            <a:off x="352425" y="1013877"/>
            <a:ext cx="11589710" cy="3863237"/>
          </a:xfrm>
          <a:prstGeom prst="rect">
            <a:avLst/>
          </a:prstGeom>
        </p:spPr>
      </p:pic>
    </p:spTree>
    <p:extLst>
      <p:ext uri="{BB962C8B-B14F-4D97-AF65-F5344CB8AC3E}">
        <p14:creationId xmlns:p14="http://schemas.microsoft.com/office/powerpoint/2010/main" val="4005288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3090</TotalTime>
  <Words>1401</Words>
  <Application>Microsoft Office PowerPoint</Application>
  <PresentationFormat>Custom</PresentationFormat>
  <Paragraphs>196</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Standard Algorithms Sorting Algorithm 2: The Quicksort</vt:lpstr>
      <vt:lpstr>The Quicksort Example:  -Using a median pivot element</vt:lpstr>
      <vt:lpstr>Standard Algorithms Sorting Algorithm 2: The Quicksort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Livesey</dc:creator>
  <cp:lastModifiedBy>HUSNAIN AHMED</cp:lastModifiedBy>
  <cp:revision>168</cp:revision>
  <dcterms:created xsi:type="dcterms:W3CDTF">2019-10-30T09:53:11Z</dcterms:created>
  <dcterms:modified xsi:type="dcterms:W3CDTF">2020-03-17T14:00:38Z</dcterms:modified>
</cp:coreProperties>
</file>