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9" r:id="rId3"/>
    <p:sldId id="262" r:id="rId4"/>
    <p:sldId id="261" r:id="rId5"/>
    <p:sldId id="260" r:id="rId6"/>
    <p:sldId id="263" r:id="rId7"/>
    <p:sldId id="264" r:id="rId8"/>
    <p:sldId id="265" r:id="rId9"/>
    <p:sldId id="266" r:id="rId10"/>
    <p:sldId id="257" r:id="rId11"/>
    <p:sldId id="267" r:id="rId12"/>
    <p:sldId id="268" r:id="rId13"/>
    <p:sldId id="269" r:id="rId14"/>
    <p:sldId id="271" r:id="rId15"/>
    <p:sldId id="270" r:id="rId1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73D952-D474-B88C-4483-64386F9388F0}" v="3044" dt="2019-10-07T22:54:11.277"/>
    <p1510:client id="{4A674A30-5516-F0F8-5246-4159B05CE9FF}" v="965" dt="2019-10-08T09:06:42.008"/>
    <p1510:client id="{FD44339B-A91A-4E63-8938-26AB763A7087}" v="34" dt="2019-10-08T07:10:52.7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57" d="100"/>
          <a:sy n="57" d="100"/>
        </p:scale>
        <p:origin x="78" y="1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62A1157B-19FE-49BA-BA05-5293958F3B7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7667D2BB-C751-4AB0-9B1A-771C3395AFF1}">
      <dgm:prSet/>
      <dgm:spPr/>
      <dgm:t>
        <a:bodyPr/>
        <a:lstStyle/>
        <a:p>
          <a:r>
            <a:rPr lang="en-GB" b="1" dirty="0"/>
            <a:t>von Neumann</a:t>
          </a:r>
          <a:endParaRPr lang="en-US" dirty="0"/>
        </a:p>
      </dgm:t>
    </dgm:pt>
    <dgm:pt modelId="{53C28415-A0C1-4FB3-B4B8-E3525642EBF9}" type="parTrans" cxnId="{42FDDCC9-EE6E-4668-8DC9-D0A27EACACA5}">
      <dgm:prSet/>
      <dgm:spPr/>
      <dgm:t>
        <a:bodyPr/>
        <a:lstStyle/>
        <a:p>
          <a:endParaRPr lang="en-US"/>
        </a:p>
      </dgm:t>
    </dgm:pt>
    <dgm:pt modelId="{4655B1B0-BA5C-4CD8-A04C-EE4E054A04A8}" type="sibTrans" cxnId="{42FDDCC9-EE6E-4668-8DC9-D0A27EACACA5}">
      <dgm:prSet/>
      <dgm:spPr/>
      <dgm:t>
        <a:bodyPr/>
        <a:lstStyle/>
        <a:p>
          <a:endParaRPr lang="en-US"/>
        </a:p>
      </dgm:t>
    </dgm:pt>
    <dgm:pt modelId="{2AF01DC8-8EA7-4AFB-8DC6-DEB31AFC0A36}">
      <dgm:prSet/>
      <dgm:spPr/>
      <dgm:t>
        <a:bodyPr/>
        <a:lstStyle/>
        <a:p>
          <a:r>
            <a:rPr lang="en-GB" dirty="0"/>
            <a:t>Same memory holds data, instructions.</a:t>
          </a:r>
          <a:endParaRPr lang="en-US" dirty="0"/>
        </a:p>
      </dgm:t>
    </dgm:pt>
    <dgm:pt modelId="{092A8B50-B156-4B87-A690-FB693CDA3757}" type="parTrans" cxnId="{9D70B616-6D99-4A0D-8C90-2BF394723CA7}">
      <dgm:prSet/>
      <dgm:spPr/>
      <dgm:t>
        <a:bodyPr/>
        <a:lstStyle/>
        <a:p>
          <a:endParaRPr lang="en-US"/>
        </a:p>
      </dgm:t>
    </dgm:pt>
    <dgm:pt modelId="{643EFA36-3DB7-461E-834C-21996696F6A3}" type="sibTrans" cxnId="{9D70B616-6D99-4A0D-8C90-2BF394723CA7}">
      <dgm:prSet/>
      <dgm:spPr/>
      <dgm:t>
        <a:bodyPr/>
        <a:lstStyle/>
        <a:p>
          <a:endParaRPr lang="en-US"/>
        </a:p>
      </dgm:t>
    </dgm:pt>
    <dgm:pt modelId="{4526B934-A2FF-4CF2-B745-0CA4805175D5}">
      <dgm:prSet/>
      <dgm:spPr/>
      <dgm:t>
        <a:bodyPr/>
        <a:lstStyle/>
        <a:p>
          <a:r>
            <a:rPr lang="en-GB" dirty="0"/>
            <a:t>A single set of address/data buses between CPU and memory</a:t>
          </a:r>
          <a:endParaRPr lang="en-US" dirty="0"/>
        </a:p>
      </dgm:t>
    </dgm:pt>
    <dgm:pt modelId="{8D9A5332-20A8-4672-93C0-F08E87792CAC}" type="parTrans" cxnId="{A76532D9-C9EB-405F-951C-ED75B539F2F3}">
      <dgm:prSet/>
      <dgm:spPr/>
      <dgm:t>
        <a:bodyPr/>
        <a:lstStyle/>
        <a:p>
          <a:endParaRPr lang="en-US"/>
        </a:p>
      </dgm:t>
    </dgm:pt>
    <dgm:pt modelId="{FEEF4CA2-2028-4F85-9AAC-2E6F7E09F2F7}" type="sibTrans" cxnId="{A76532D9-C9EB-405F-951C-ED75B539F2F3}">
      <dgm:prSet/>
      <dgm:spPr/>
      <dgm:t>
        <a:bodyPr/>
        <a:lstStyle/>
        <a:p>
          <a:endParaRPr lang="en-US"/>
        </a:p>
      </dgm:t>
    </dgm:pt>
    <dgm:pt modelId="{B2A1FC97-A755-4A5A-A8A0-61825A5A82F1}">
      <dgm:prSet/>
      <dgm:spPr/>
      <dgm:t>
        <a:bodyPr/>
        <a:lstStyle/>
        <a:p>
          <a:r>
            <a:rPr lang="en-GB" b="1" dirty="0"/>
            <a:t>Harvard</a:t>
          </a:r>
          <a:endParaRPr lang="en-US" dirty="0"/>
        </a:p>
      </dgm:t>
    </dgm:pt>
    <dgm:pt modelId="{AF174511-F787-45BA-964B-2B5E521D7DCD}" type="parTrans" cxnId="{A08FA1D9-A714-4DB6-95CF-79AA1E77916D}">
      <dgm:prSet/>
      <dgm:spPr/>
      <dgm:t>
        <a:bodyPr/>
        <a:lstStyle/>
        <a:p>
          <a:endParaRPr lang="en-US"/>
        </a:p>
      </dgm:t>
    </dgm:pt>
    <dgm:pt modelId="{DE318729-D39A-4993-A0CF-4BE5A0F10200}" type="sibTrans" cxnId="{A08FA1D9-A714-4DB6-95CF-79AA1E77916D}">
      <dgm:prSet/>
      <dgm:spPr/>
      <dgm:t>
        <a:bodyPr/>
        <a:lstStyle/>
        <a:p>
          <a:endParaRPr lang="en-US"/>
        </a:p>
      </dgm:t>
    </dgm:pt>
    <dgm:pt modelId="{2265315F-8906-4FE8-A11F-FF29C5EC7CF0}">
      <dgm:prSet/>
      <dgm:spPr/>
      <dgm:t>
        <a:bodyPr/>
        <a:lstStyle/>
        <a:p>
          <a:r>
            <a:rPr lang="en-GB" dirty="0"/>
            <a:t>Separate memories for data and instructions.</a:t>
          </a:r>
          <a:endParaRPr lang="en-US" dirty="0"/>
        </a:p>
      </dgm:t>
    </dgm:pt>
    <dgm:pt modelId="{CC60043A-69F2-40CB-8835-7C3B1D40D44C}" type="parTrans" cxnId="{DB84CA81-3251-4C76-9314-9E0A03E7763B}">
      <dgm:prSet/>
      <dgm:spPr/>
      <dgm:t>
        <a:bodyPr/>
        <a:lstStyle/>
        <a:p>
          <a:endParaRPr lang="en-US"/>
        </a:p>
      </dgm:t>
    </dgm:pt>
    <dgm:pt modelId="{D065EA41-BADD-4E59-9D70-7B9552D5E8D2}" type="sibTrans" cxnId="{DB84CA81-3251-4C76-9314-9E0A03E7763B}">
      <dgm:prSet/>
      <dgm:spPr/>
      <dgm:t>
        <a:bodyPr/>
        <a:lstStyle/>
        <a:p>
          <a:endParaRPr lang="en-US"/>
        </a:p>
      </dgm:t>
    </dgm:pt>
    <dgm:pt modelId="{9B3E98C0-1DA2-4A6F-912B-370BA3652015}">
      <dgm:prSet/>
      <dgm:spPr/>
      <dgm:t>
        <a:bodyPr/>
        <a:lstStyle/>
        <a:p>
          <a:r>
            <a:rPr lang="en-GB" dirty="0"/>
            <a:t>Two sets of address/data buses between CPU and memory</a:t>
          </a:r>
          <a:endParaRPr lang="en-US" dirty="0"/>
        </a:p>
      </dgm:t>
    </dgm:pt>
    <dgm:pt modelId="{811FB160-47BC-46F9-B208-86C5C1823B6D}" type="parTrans" cxnId="{F4E1E767-A901-4106-8EBE-DF8E395D148A}">
      <dgm:prSet/>
      <dgm:spPr/>
      <dgm:t>
        <a:bodyPr/>
        <a:lstStyle/>
        <a:p>
          <a:endParaRPr lang="en-US"/>
        </a:p>
      </dgm:t>
    </dgm:pt>
    <dgm:pt modelId="{C4E7DF9B-5084-482F-BCA2-594390F611A5}" type="sibTrans" cxnId="{F4E1E767-A901-4106-8EBE-DF8E395D148A}">
      <dgm:prSet/>
      <dgm:spPr/>
      <dgm:t>
        <a:bodyPr/>
        <a:lstStyle/>
        <a:p>
          <a:endParaRPr lang="en-US"/>
        </a:p>
      </dgm:t>
    </dgm:pt>
    <dgm:pt modelId="{DC013F18-F08F-4A0E-A825-5B1AFD139B34}">
      <dgm:prSet/>
      <dgm:spPr/>
      <dgm:t>
        <a:bodyPr/>
        <a:lstStyle/>
        <a:p>
          <a:r>
            <a:rPr lang="en-GB" dirty="0"/>
            <a:t>Harvard allows two simultaneous memory fetches.</a:t>
          </a:r>
          <a:endParaRPr lang="en-US" dirty="0"/>
        </a:p>
      </dgm:t>
    </dgm:pt>
    <dgm:pt modelId="{DE287143-19E7-459B-B258-49779235D969}" type="parTrans" cxnId="{AEE765CC-1772-4DCF-86E0-CCFBB6682A19}">
      <dgm:prSet/>
      <dgm:spPr/>
      <dgm:t>
        <a:bodyPr/>
        <a:lstStyle/>
        <a:p>
          <a:endParaRPr lang="en-US"/>
        </a:p>
      </dgm:t>
    </dgm:pt>
    <dgm:pt modelId="{9B62E76F-E5D0-4EA4-9875-D06EC70136FC}" type="sibTrans" cxnId="{AEE765CC-1772-4DCF-86E0-CCFBB6682A19}">
      <dgm:prSet/>
      <dgm:spPr/>
      <dgm:t>
        <a:bodyPr/>
        <a:lstStyle/>
        <a:p>
          <a:endParaRPr lang="en-US"/>
        </a:p>
      </dgm:t>
    </dgm:pt>
    <dgm:pt modelId="{B93BD519-E279-44E5-BEAB-B58B33EE95E2}">
      <dgm:prSet phldr="0"/>
      <dgm:spPr/>
      <dgm:t>
        <a:bodyPr/>
        <a:lstStyle/>
        <a:p>
          <a:endParaRPr lang="en-GB" b="0" dirty="0">
            <a:latin typeface="Calibri Light" panose="020F0302020204030204"/>
          </a:endParaRPr>
        </a:p>
      </dgm:t>
    </dgm:pt>
    <dgm:pt modelId="{8A96DFCF-61DA-4453-A720-0BBE415B2565}" type="parTrans" cxnId="{4AA65297-B998-4BB2-865D-3481DA9D97CF}">
      <dgm:prSet/>
      <dgm:spPr/>
    </dgm:pt>
    <dgm:pt modelId="{6568F495-0C5C-472B-9D40-988195ABC099}" type="sibTrans" cxnId="{4AA65297-B998-4BB2-865D-3481DA9D97CF}">
      <dgm:prSet/>
      <dgm:spPr/>
    </dgm:pt>
    <dgm:pt modelId="{DDB964B8-E9DD-45BC-905A-7F99ECDC5CD1}" type="pres">
      <dgm:prSet presAssocID="{62A1157B-19FE-49BA-BA05-5293958F3B7E}" presName="linear" presStyleCnt="0">
        <dgm:presLayoutVars>
          <dgm:animLvl val="lvl"/>
          <dgm:resizeHandles val="exact"/>
        </dgm:presLayoutVars>
      </dgm:prSet>
      <dgm:spPr/>
    </dgm:pt>
    <dgm:pt modelId="{A14CA8F0-B84F-4282-B3A4-075918FE08A6}" type="pres">
      <dgm:prSet presAssocID="{7667D2BB-C751-4AB0-9B1A-771C3395AFF1}" presName="parentText" presStyleLbl="node1" presStyleIdx="0" presStyleCnt="8">
        <dgm:presLayoutVars>
          <dgm:chMax val="0"/>
          <dgm:bulletEnabled val="1"/>
        </dgm:presLayoutVars>
      </dgm:prSet>
      <dgm:spPr/>
    </dgm:pt>
    <dgm:pt modelId="{D9CD64C1-30AD-4BA7-904F-6BECFFD27721}" type="pres">
      <dgm:prSet presAssocID="{4655B1B0-BA5C-4CD8-A04C-EE4E054A04A8}" presName="spacer" presStyleCnt="0"/>
      <dgm:spPr/>
    </dgm:pt>
    <dgm:pt modelId="{D74D6B11-6523-4E77-8D67-21BE5D25CFF1}" type="pres">
      <dgm:prSet presAssocID="{2AF01DC8-8EA7-4AFB-8DC6-DEB31AFC0A36}" presName="parentText" presStyleLbl="node1" presStyleIdx="1" presStyleCnt="8">
        <dgm:presLayoutVars>
          <dgm:chMax val="0"/>
          <dgm:bulletEnabled val="1"/>
        </dgm:presLayoutVars>
      </dgm:prSet>
      <dgm:spPr/>
    </dgm:pt>
    <dgm:pt modelId="{33AC616A-8392-4B65-887D-EF79F9C297F7}" type="pres">
      <dgm:prSet presAssocID="{643EFA36-3DB7-461E-834C-21996696F6A3}" presName="spacer" presStyleCnt="0"/>
      <dgm:spPr/>
    </dgm:pt>
    <dgm:pt modelId="{CD091136-EACA-4F12-B920-77B2DB2356ED}" type="pres">
      <dgm:prSet presAssocID="{4526B934-A2FF-4CF2-B745-0CA4805175D5}" presName="parentText" presStyleLbl="node1" presStyleIdx="2" presStyleCnt="8">
        <dgm:presLayoutVars>
          <dgm:chMax val="0"/>
          <dgm:bulletEnabled val="1"/>
        </dgm:presLayoutVars>
      </dgm:prSet>
      <dgm:spPr/>
    </dgm:pt>
    <dgm:pt modelId="{FBB4DAE7-4EAB-4ACE-9EB2-5FAB20B6846A}" type="pres">
      <dgm:prSet presAssocID="{FEEF4CA2-2028-4F85-9AAC-2E6F7E09F2F7}" presName="spacer" presStyleCnt="0"/>
      <dgm:spPr/>
    </dgm:pt>
    <dgm:pt modelId="{683D1463-03CE-4AA6-B7DE-A09709B5F9CA}" type="pres">
      <dgm:prSet presAssocID="{B93BD519-E279-44E5-BEAB-B58B33EE95E2}" presName="parentText" presStyleLbl="node1" presStyleIdx="3" presStyleCnt="8">
        <dgm:presLayoutVars>
          <dgm:chMax val="0"/>
          <dgm:bulletEnabled val="1"/>
        </dgm:presLayoutVars>
      </dgm:prSet>
      <dgm:spPr/>
    </dgm:pt>
    <dgm:pt modelId="{3E670470-1D4E-4293-8A42-676EEB904D40}" type="pres">
      <dgm:prSet presAssocID="{6568F495-0C5C-472B-9D40-988195ABC099}" presName="spacer" presStyleCnt="0"/>
      <dgm:spPr/>
    </dgm:pt>
    <dgm:pt modelId="{CC424F8B-175B-4464-8039-9788F4E5B4B3}" type="pres">
      <dgm:prSet presAssocID="{B2A1FC97-A755-4A5A-A8A0-61825A5A82F1}" presName="parentText" presStyleLbl="node1" presStyleIdx="4" presStyleCnt="8">
        <dgm:presLayoutVars>
          <dgm:chMax val="0"/>
          <dgm:bulletEnabled val="1"/>
        </dgm:presLayoutVars>
      </dgm:prSet>
      <dgm:spPr/>
    </dgm:pt>
    <dgm:pt modelId="{65D90328-E6B2-4B9A-BFE8-BE3469FE3631}" type="pres">
      <dgm:prSet presAssocID="{DE318729-D39A-4993-A0CF-4BE5A0F10200}" presName="spacer" presStyleCnt="0"/>
      <dgm:spPr/>
    </dgm:pt>
    <dgm:pt modelId="{2CF50BC4-A760-4453-B6C5-776A0C40C5DC}" type="pres">
      <dgm:prSet presAssocID="{2265315F-8906-4FE8-A11F-FF29C5EC7CF0}" presName="parentText" presStyleLbl="node1" presStyleIdx="5" presStyleCnt="8">
        <dgm:presLayoutVars>
          <dgm:chMax val="0"/>
          <dgm:bulletEnabled val="1"/>
        </dgm:presLayoutVars>
      </dgm:prSet>
      <dgm:spPr/>
    </dgm:pt>
    <dgm:pt modelId="{01FE0C35-1FBA-47EE-A9AD-DFB0F542A60C}" type="pres">
      <dgm:prSet presAssocID="{D065EA41-BADD-4E59-9D70-7B9552D5E8D2}" presName="spacer" presStyleCnt="0"/>
      <dgm:spPr/>
    </dgm:pt>
    <dgm:pt modelId="{9D28F3B7-E44B-45F6-885D-D1ECDEA9BE39}" type="pres">
      <dgm:prSet presAssocID="{9B3E98C0-1DA2-4A6F-912B-370BA3652015}" presName="parentText" presStyleLbl="node1" presStyleIdx="6" presStyleCnt="8">
        <dgm:presLayoutVars>
          <dgm:chMax val="0"/>
          <dgm:bulletEnabled val="1"/>
        </dgm:presLayoutVars>
      </dgm:prSet>
      <dgm:spPr/>
    </dgm:pt>
    <dgm:pt modelId="{37BD6744-C1B4-4EB2-9195-1629BE377DE9}" type="pres">
      <dgm:prSet presAssocID="{C4E7DF9B-5084-482F-BCA2-594390F611A5}" presName="spacer" presStyleCnt="0"/>
      <dgm:spPr/>
    </dgm:pt>
    <dgm:pt modelId="{D9BA285F-916F-435A-B374-A76F878D2C94}" type="pres">
      <dgm:prSet presAssocID="{DC013F18-F08F-4A0E-A825-5B1AFD139B34}" presName="parentText" presStyleLbl="node1" presStyleIdx="7" presStyleCnt="8">
        <dgm:presLayoutVars>
          <dgm:chMax val="0"/>
          <dgm:bulletEnabled val="1"/>
        </dgm:presLayoutVars>
      </dgm:prSet>
      <dgm:spPr/>
    </dgm:pt>
  </dgm:ptLst>
  <dgm:cxnLst>
    <dgm:cxn modelId="{59BFB214-CF93-4A0D-B762-E614B2B189E2}" type="presOf" srcId="{62A1157B-19FE-49BA-BA05-5293958F3B7E}" destId="{DDB964B8-E9DD-45BC-905A-7F99ECDC5CD1}" srcOrd="0" destOrd="0" presId="urn:microsoft.com/office/officeart/2005/8/layout/vList2"/>
    <dgm:cxn modelId="{780E3215-D7F5-4CB7-BBF3-AB19B37898AD}" type="presOf" srcId="{4526B934-A2FF-4CF2-B745-0CA4805175D5}" destId="{CD091136-EACA-4F12-B920-77B2DB2356ED}" srcOrd="0" destOrd="0" presId="urn:microsoft.com/office/officeart/2005/8/layout/vList2"/>
    <dgm:cxn modelId="{9D70B616-6D99-4A0D-8C90-2BF394723CA7}" srcId="{62A1157B-19FE-49BA-BA05-5293958F3B7E}" destId="{2AF01DC8-8EA7-4AFB-8DC6-DEB31AFC0A36}" srcOrd="1" destOrd="0" parTransId="{092A8B50-B156-4B87-A690-FB693CDA3757}" sibTransId="{643EFA36-3DB7-461E-834C-21996696F6A3}"/>
    <dgm:cxn modelId="{ADE6DB23-51F9-4A01-8ACF-696F6AE2A1C7}" type="presOf" srcId="{B2A1FC97-A755-4A5A-A8A0-61825A5A82F1}" destId="{CC424F8B-175B-4464-8039-9788F4E5B4B3}" srcOrd="0" destOrd="0" presId="urn:microsoft.com/office/officeart/2005/8/layout/vList2"/>
    <dgm:cxn modelId="{1468EF33-908F-4B73-B518-1CCD5687CF7D}" type="presOf" srcId="{7667D2BB-C751-4AB0-9B1A-771C3395AFF1}" destId="{A14CA8F0-B84F-4282-B3A4-075918FE08A6}" srcOrd="0" destOrd="0" presId="urn:microsoft.com/office/officeart/2005/8/layout/vList2"/>
    <dgm:cxn modelId="{6C83393E-D797-47EC-BB15-B67D0E459930}" type="presOf" srcId="{B93BD519-E279-44E5-BEAB-B58B33EE95E2}" destId="{683D1463-03CE-4AA6-B7DE-A09709B5F9CA}" srcOrd="0" destOrd="0" presId="urn:microsoft.com/office/officeart/2005/8/layout/vList2"/>
    <dgm:cxn modelId="{905AA83E-AD90-42DF-A142-85FCEEC26E58}" type="presOf" srcId="{2AF01DC8-8EA7-4AFB-8DC6-DEB31AFC0A36}" destId="{D74D6B11-6523-4E77-8D67-21BE5D25CFF1}" srcOrd="0" destOrd="0" presId="urn:microsoft.com/office/officeart/2005/8/layout/vList2"/>
    <dgm:cxn modelId="{82E30B5D-F40A-4B92-BB97-50B05F5B2B60}" type="presOf" srcId="{2265315F-8906-4FE8-A11F-FF29C5EC7CF0}" destId="{2CF50BC4-A760-4453-B6C5-776A0C40C5DC}" srcOrd="0" destOrd="0" presId="urn:microsoft.com/office/officeart/2005/8/layout/vList2"/>
    <dgm:cxn modelId="{F4E1E767-A901-4106-8EBE-DF8E395D148A}" srcId="{62A1157B-19FE-49BA-BA05-5293958F3B7E}" destId="{9B3E98C0-1DA2-4A6F-912B-370BA3652015}" srcOrd="6" destOrd="0" parTransId="{811FB160-47BC-46F9-B208-86C5C1823B6D}" sibTransId="{C4E7DF9B-5084-482F-BCA2-594390F611A5}"/>
    <dgm:cxn modelId="{DB84CA81-3251-4C76-9314-9E0A03E7763B}" srcId="{62A1157B-19FE-49BA-BA05-5293958F3B7E}" destId="{2265315F-8906-4FE8-A11F-FF29C5EC7CF0}" srcOrd="5" destOrd="0" parTransId="{CC60043A-69F2-40CB-8835-7C3B1D40D44C}" sibTransId="{D065EA41-BADD-4E59-9D70-7B9552D5E8D2}"/>
    <dgm:cxn modelId="{4AA65297-B998-4BB2-865D-3481DA9D97CF}" srcId="{62A1157B-19FE-49BA-BA05-5293958F3B7E}" destId="{B93BD519-E279-44E5-BEAB-B58B33EE95E2}" srcOrd="3" destOrd="0" parTransId="{8A96DFCF-61DA-4453-A720-0BBE415B2565}" sibTransId="{6568F495-0C5C-472B-9D40-988195ABC099}"/>
    <dgm:cxn modelId="{2CB65598-0C60-4FAD-ACBD-B7DFAD723E0F}" type="presOf" srcId="{DC013F18-F08F-4A0E-A825-5B1AFD139B34}" destId="{D9BA285F-916F-435A-B374-A76F878D2C94}" srcOrd="0" destOrd="0" presId="urn:microsoft.com/office/officeart/2005/8/layout/vList2"/>
    <dgm:cxn modelId="{42FDDCC9-EE6E-4668-8DC9-D0A27EACACA5}" srcId="{62A1157B-19FE-49BA-BA05-5293958F3B7E}" destId="{7667D2BB-C751-4AB0-9B1A-771C3395AFF1}" srcOrd="0" destOrd="0" parTransId="{53C28415-A0C1-4FB3-B4B8-E3525642EBF9}" sibTransId="{4655B1B0-BA5C-4CD8-A04C-EE4E054A04A8}"/>
    <dgm:cxn modelId="{AEE765CC-1772-4DCF-86E0-CCFBB6682A19}" srcId="{62A1157B-19FE-49BA-BA05-5293958F3B7E}" destId="{DC013F18-F08F-4A0E-A825-5B1AFD139B34}" srcOrd="7" destOrd="0" parTransId="{DE287143-19E7-459B-B258-49779235D969}" sibTransId="{9B62E76F-E5D0-4EA4-9875-D06EC70136FC}"/>
    <dgm:cxn modelId="{A76532D9-C9EB-405F-951C-ED75B539F2F3}" srcId="{62A1157B-19FE-49BA-BA05-5293958F3B7E}" destId="{4526B934-A2FF-4CF2-B745-0CA4805175D5}" srcOrd="2" destOrd="0" parTransId="{8D9A5332-20A8-4672-93C0-F08E87792CAC}" sibTransId="{FEEF4CA2-2028-4F85-9AAC-2E6F7E09F2F7}"/>
    <dgm:cxn modelId="{A08FA1D9-A714-4DB6-95CF-79AA1E77916D}" srcId="{62A1157B-19FE-49BA-BA05-5293958F3B7E}" destId="{B2A1FC97-A755-4A5A-A8A0-61825A5A82F1}" srcOrd="4" destOrd="0" parTransId="{AF174511-F787-45BA-964B-2B5E521D7DCD}" sibTransId="{DE318729-D39A-4993-A0CF-4BE5A0F10200}"/>
    <dgm:cxn modelId="{F44F6BDF-8DFD-4669-96BC-96FC2A3979E1}" type="presOf" srcId="{9B3E98C0-1DA2-4A6F-912B-370BA3652015}" destId="{9D28F3B7-E44B-45F6-885D-D1ECDEA9BE39}" srcOrd="0" destOrd="0" presId="urn:microsoft.com/office/officeart/2005/8/layout/vList2"/>
    <dgm:cxn modelId="{23194B94-ADEB-4E0E-80BD-02D773101969}" type="presParOf" srcId="{DDB964B8-E9DD-45BC-905A-7F99ECDC5CD1}" destId="{A14CA8F0-B84F-4282-B3A4-075918FE08A6}" srcOrd="0" destOrd="0" presId="urn:microsoft.com/office/officeart/2005/8/layout/vList2"/>
    <dgm:cxn modelId="{DADDCF48-CBFC-41CD-B45F-654157ADD262}" type="presParOf" srcId="{DDB964B8-E9DD-45BC-905A-7F99ECDC5CD1}" destId="{D9CD64C1-30AD-4BA7-904F-6BECFFD27721}" srcOrd="1" destOrd="0" presId="urn:microsoft.com/office/officeart/2005/8/layout/vList2"/>
    <dgm:cxn modelId="{1265E5F4-65B8-4E16-BFDB-13F4DB1B435C}" type="presParOf" srcId="{DDB964B8-E9DD-45BC-905A-7F99ECDC5CD1}" destId="{D74D6B11-6523-4E77-8D67-21BE5D25CFF1}" srcOrd="2" destOrd="0" presId="urn:microsoft.com/office/officeart/2005/8/layout/vList2"/>
    <dgm:cxn modelId="{33593091-6F4B-4357-89A5-989A46EA4CD2}" type="presParOf" srcId="{DDB964B8-E9DD-45BC-905A-7F99ECDC5CD1}" destId="{33AC616A-8392-4B65-887D-EF79F9C297F7}" srcOrd="3" destOrd="0" presId="urn:microsoft.com/office/officeart/2005/8/layout/vList2"/>
    <dgm:cxn modelId="{7FE8A122-AE52-4876-9B47-DB54E0F97535}" type="presParOf" srcId="{DDB964B8-E9DD-45BC-905A-7F99ECDC5CD1}" destId="{CD091136-EACA-4F12-B920-77B2DB2356ED}" srcOrd="4" destOrd="0" presId="urn:microsoft.com/office/officeart/2005/8/layout/vList2"/>
    <dgm:cxn modelId="{6A4C9C5F-6295-4F87-8082-CC584C1EE432}" type="presParOf" srcId="{DDB964B8-E9DD-45BC-905A-7F99ECDC5CD1}" destId="{FBB4DAE7-4EAB-4ACE-9EB2-5FAB20B6846A}" srcOrd="5" destOrd="0" presId="urn:microsoft.com/office/officeart/2005/8/layout/vList2"/>
    <dgm:cxn modelId="{9A4EC17B-4955-489C-AA34-242312DA9060}" type="presParOf" srcId="{DDB964B8-E9DD-45BC-905A-7F99ECDC5CD1}" destId="{683D1463-03CE-4AA6-B7DE-A09709B5F9CA}" srcOrd="6" destOrd="0" presId="urn:microsoft.com/office/officeart/2005/8/layout/vList2"/>
    <dgm:cxn modelId="{001F0DC9-2C50-44D9-B998-D216CE700489}" type="presParOf" srcId="{DDB964B8-E9DD-45BC-905A-7F99ECDC5CD1}" destId="{3E670470-1D4E-4293-8A42-676EEB904D40}" srcOrd="7" destOrd="0" presId="urn:microsoft.com/office/officeart/2005/8/layout/vList2"/>
    <dgm:cxn modelId="{F1F13371-1778-4955-880B-F292C2F5530B}" type="presParOf" srcId="{DDB964B8-E9DD-45BC-905A-7F99ECDC5CD1}" destId="{CC424F8B-175B-4464-8039-9788F4E5B4B3}" srcOrd="8" destOrd="0" presId="urn:microsoft.com/office/officeart/2005/8/layout/vList2"/>
    <dgm:cxn modelId="{30DE6E7B-11A1-4E59-9E7C-094F9209A00C}" type="presParOf" srcId="{DDB964B8-E9DD-45BC-905A-7F99ECDC5CD1}" destId="{65D90328-E6B2-4B9A-BFE8-BE3469FE3631}" srcOrd="9" destOrd="0" presId="urn:microsoft.com/office/officeart/2005/8/layout/vList2"/>
    <dgm:cxn modelId="{FA950AF6-F5AE-4FD7-B329-A2D9C31001C6}" type="presParOf" srcId="{DDB964B8-E9DD-45BC-905A-7F99ECDC5CD1}" destId="{2CF50BC4-A760-4453-B6C5-776A0C40C5DC}" srcOrd="10" destOrd="0" presId="urn:microsoft.com/office/officeart/2005/8/layout/vList2"/>
    <dgm:cxn modelId="{7694CC07-A31C-4DED-B099-11974A38DD44}" type="presParOf" srcId="{DDB964B8-E9DD-45BC-905A-7F99ECDC5CD1}" destId="{01FE0C35-1FBA-47EE-A9AD-DFB0F542A60C}" srcOrd="11" destOrd="0" presId="urn:microsoft.com/office/officeart/2005/8/layout/vList2"/>
    <dgm:cxn modelId="{A79510E3-EDCE-4EDA-8810-33907A4F98FA}" type="presParOf" srcId="{DDB964B8-E9DD-45BC-905A-7F99ECDC5CD1}" destId="{9D28F3B7-E44B-45F6-885D-D1ECDEA9BE39}" srcOrd="12" destOrd="0" presId="urn:microsoft.com/office/officeart/2005/8/layout/vList2"/>
    <dgm:cxn modelId="{E42B9A85-7F9C-4D10-919C-BA345CBE3817}" type="presParOf" srcId="{DDB964B8-E9DD-45BC-905A-7F99ECDC5CD1}" destId="{37BD6744-C1B4-4EB2-9195-1629BE377DE9}" srcOrd="13" destOrd="0" presId="urn:microsoft.com/office/officeart/2005/8/layout/vList2"/>
    <dgm:cxn modelId="{21BDC37B-C740-496F-8228-667E9FD436A0}" type="presParOf" srcId="{DDB964B8-E9DD-45BC-905A-7F99ECDC5CD1}" destId="{D9BA285F-916F-435A-B374-A76F878D2C94}"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3E6C4D-69CA-4C15-A835-67E6A91C975F}"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A7AB5AF-43E5-4A9D-9B33-4847CC2C03B6}">
      <dgm:prSet/>
      <dgm:spPr/>
      <dgm:t>
        <a:bodyPr/>
        <a:lstStyle/>
        <a:p>
          <a:r>
            <a:rPr lang="en-GB"/>
            <a:t>Uniformed Access Memory – sharing the RAM between Mutiple processors and having the ability to access any part of the Memory. The same memory bus is use by both CPUs and can have their own shared cache memory allocated in the RAM.</a:t>
          </a:r>
          <a:endParaRPr lang="en-US"/>
        </a:p>
      </dgm:t>
    </dgm:pt>
    <dgm:pt modelId="{04305AD9-F7A8-4895-906D-C555C9556B22}" type="parTrans" cxnId="{96A19C8C-4B8C-46E5-AE74-648474DD4552}">
      <dgm:prSet/>
      <dgm:spPr/>
      <dgm:t>
        <a:bodyPr/>
        <a:lstStyle/>
        <a:p>
          <a:endParaRPr lang="en-US"/>
        </a:p>
      </dgm:t>
    </dgm:pt>
    <dgm:pt modelId="{DCCD045D-FA53-487E-B206-7C1C3B46DFB1}" type="sibTrans" cxnId="{96A19C8C-4B8C-46E5-AE74-648474DD4552}">
      <dgm:prSet/>
      <dgm:spPr/>
      <dgm:t>
        <a:bodyPr/>
        <a:lstStyle/>
        <a:p>
          <a:endParaRPr lang="en-US"/>
        </a:p>
      </dgm:t>
    </dgm:pt>
    <dgm:pt modelId="{56350D97-3F43-4F3B-A38A-3F8154F9E8CD}">
      <dgm:prSet/>
      <dgm:spPr/>
      <dgm:t>
        <a:bodyPr/>
        <a:lstStyle/>
        <a:p>
          <a:r>
            <a:rPr lang="en-GB"/>
            <a:t>Non-Uniformed Access Memory – an alternative technique to share RAM whereby each CPU can have some RAM Memory allocated as local memory as well as share other parts with the other CPU.</a:t>
          </a:r>
          <a:endParaRPr lang="en-US"/>
        </a:p>
      </dgm:t>
    </dgm:pt>
    <dgm:pt modelId="{AE7F964A-0E5C-4772-B410-A6ECD645D6D0}" type="parTrans" cxnId="{FD88EAF5-0A42-4DC7-85C0-FDCDB6B4991C}">
      <dgm:prSet/>
      <dgm:spPr/>
      <dgm:t>
        <a:bodyPr/>
        <a:lstStyle/>
        <a:p>
          <a:endParaRPr lang="en-US"/>
        </a:p>
      </dgm:t>
    </dgm:pt>
    <dgm:pt modelId="{1D28CB9C-86AD-4A79-9C39-D2FF65A83B6A}" type="sibTrans" cxnId="{FD88EAF5-0A42-4DC7-85C0-FDCDB6B4991C}">
      <dgm:prSet/>
      <dgm:spPr/>
      <dgm:t>
        <a:bodyPr/>
        <a:lstStyle/>
        <a:p>
          <a:endParaRPr lang="en-US"/>
        </a:p>
      </dgm:t>
    </dgm:pt>
    <dgm:pt modelId="{1DB8CA45-343F-4910-9622-59E8A5F0F680}" type="pres">
      <dgm:prSet presAssocID="{413E6C4D-69CA-4C15-A835-67E6A91C975F}" presName="linear" presStyleCnt="0">
        <dgm:presLayoutVars>
          <dgm:animLvl val="lvl"/>
          <dgm:resizeHandles val="exact"/>
        </dgm:presLayoutVars>
      </dgm:prSet>
      <dgm:spPr/>
    </dgm:pt>
    <dgm:pt modelId="{5AB5964C-D73D-4430-860E-675958DB4E5E}" type="pres">
      <dgm:prSet presAssocID="{3A7AB5AF-43E5-4A9D-9B33-4847CC2C03B6}" presName="parentText" presStyleLbl="node1" presStyleIdx="0" presStyleCnt="2">
        <dgm:presLayoutVars>
          <dgm:chMax val="0"/>
          <dgm:bulletEnabled val="1"/>
        </dgm:presLayoutVars>
      </dgm:prSet>
      <dgm:spPr/>
    </dgm:pt>
    <dgm:pt modelId="{52C73F97-7F1B-4295-B911-99A32416AF00}" type="pres">
      <dgm:prSet presAssocID="{DCCD045D-FA53-487E-B206-7C1C3B46DFB1}" presName="spacer" presStyleCnt="0"/>
      <dgm:spPr/>
    </dgm:pt>
    <dgm:pt modelId="{AB599A84-D0B7-41D5-9294-5E19E6E76123}" type="pres">
      <dgm:prSet presAssocID="{56350D97-3F43-4F3B-A38A-3F8154F9E8CD}" presName="parentText" presStyleLbl="node1" presStyleIdx="1" presStyleCnt="2">
        <dgm:presLayoutVars>
          <dgm:chMax val="0"/>
          <dgm:bulletEnabled val="1"/>
        </dgm:presLayoutVars>
      </dgm:prSet>
      <dgm:spPr/>
    </dgm:pt>
  </dgm:ptLst>
  <dgm:cxnLst>
    <dgm:cxn modelId="{1FBECF85-B65E-41BC-89A0-BB6A36214D97}" type="presOf" srcId="{56350D97-3F43-4F3B-A38A-3F8154F9E8CD}" destId="{AB599A84-D0B7-41D5-9294-5E19E6E76123}" srcOrd="0" destOrd="0" presId="urn:microsoft.com/office/officeart/2005/8/layout/vList2"/>
    <dgm:cxn modelId="{96A19C8C-4B8C-46E5-AE74-648474DD4552}" srcId="{413E6C4D-69CA-4C15-A835-67E6A91C975F}" destId="{3A7AB5AF-43E5-4A9D-9B33-4847CC2C03B6}" srcOrd="0" destOrd="0" parTransId="{04305AD9-F7A8-4895-906D-C555C9556B22}" sibTransId="{DCCD045D-FA53-487E-B206-7C1C3B46DFB1}"/>
    <dgm:cxn modelId="{89EEF7B0-A267-4EB4-9E1B-A7B923DE7A56}" type="presOf" srcId="{3A7AB5AF-43E5-4A9D-9B33-4847CC2C03B6}" destId="{5AB5964C-D73D-4430-860E-675958DB4E5E}" srcOrd="0" destOrd="0" presId="urn:microsoft.com/office/officeart/2005/8/layout/vList2"/>
    <dgm:cxn modelId="{EAC7D7B3-F481-4C06-8E9C-768594F26F39}" type="presOf" srcId="{413E6C4D-69CA-4C15-A835-67E6A91C975F}" destId="{1DB8CA45-343F-4910-9622-59E8A5F0F680}" srcOrd="0" destOrd="0" presId="urn:microsoft.com/office/officeart/2005/8/layout/vList2"/>
    <dgm:cxn modelId="{FD88EAF5-0A42-4DC7-85C0-FDCDB6B4991C}" srcId="{413E6C4D-69CA-4C15-A835-67E6A91C975F}" destId="{56350D97-3F43-4F3B-A38A-3F8154F9E8CD}" srcOrd="1" destOrd="0" parTransId="{AE7F964A-0E5C-4772-B410-A6ECD645D6D0}" sibTransId="{1D28CB9C-86AD-4A79-9C39-D2FF65A83B6A}"/>
    <dgm:cxn modelId="{C9CB0DE1-7219-4C85-AB6E-E653783B040B}" type="presParOf" srcId="{1DB8CA45-343F-4910-9622-59E8A5F0F680}" destId="{5AB5964C-D73D-4430-860E-675958DB4E5E}" srcOrd="0" destOrd="0" presId="urn:microsoft.com/office/officeart/2005/8/layout/vList2"/>
    <dgm:cxn modelId="{2FBAE81E-C3BE-4CA7-93AE-2139C2971180}" type="presParOf" srcId="{1DB8CA45-343F-4910-9622-59E8A5F0F680}" destId="{52C73F97-7F1B-4295-B911-99A32416AF00}" srcOrd="1" destOrd="0" presId="urn:microsoft.com/office/officeart/2005/8/layout/vList2"/>
    <dgm:cxn modelId="{FC63AE19-6045-4E55-9409-14EB2FF9A628}" type="presParOf" srcId="{1DB8CA45-343F-4910-9622-59E8A5F0F680}" destId="{AB599A84-D0B7-41D5-9294-5E19E6E7612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46F75B-FB02-42DD-AAF0-09CDB179FEE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52A24DD-BC22-4670-A429-133C7B6A675D}">
      <dgm:prSet/>
      <dgm:spPr/>
      <dgm:t>
        <a:bodyPr/>
        <a:lstStyle/>
        <a:p>
          <a:r>
            <a:rPr lang="en-GB"/>
            <a:t>Processors are designed in families (8086 (intel) or 8088 (IBM)) and use </a:t>
          </a:r>
          <a:r>
            <a:rPr lang="en-GB" b="1"/>
            <a:t>Low Level program</a:t>
          </a:r>
          <a:r>
            <a:rPr lang="en-GB"/>
            <a:t> (binary replaced by mnemonics) commands.</a:t>
          </a:r>
          <a:endParaRPr lang="en-US"/>
        </a:p>
      </dgm:t>
    </dgm:pt>
    <dgm:pt modelId="{B8AE4E3B-88AC-4F38-85F0-4DA1C74CA202}" type="parTrans" cxnId="{35DD993E-2969-4887-B9CA-61B92C20AEE9}">
      <dgm:prSet/>
      <dgm:spPr/>
      <dgm:t>
        <a:bodyPr/>
        <a:lstStyle/>
        <a:p>
          <a:endParaRPr lang="en-US"/>
        </a:p>
      </dgm:t>
    </dgm:pt>
    <dgm:pt modelId="{832E05BF-8261-4B78-B1A1-DAA2CB4ECAFA}" type="sibTrans" cxnId="{35DD993E-2969-4887-B9CA-61B92C20AEE9}">
      <dgm:prSet/>
      <dgm:spPr/>
      <dgm:t>
        <a:bodyPr/>
        <a:lstStyle/>
        <a:p>
          <a:endParaRPr lang="en-US"/>
        </a:p>
      </dgm:t>
    </dgm:pt>
    <dgm:pt modelId="{B21EC997-84C9-491E-8FA9-42047A12C93B}">
      <dgm:prSet/>
      <dgm:spPr/>
      <dgm:t>
        <a:bodyPr/>
        <a:lstStyle/>
        <a:p>
          <a:r>
            <a:rPr lang="en-GB"/>
            <a:t>Apps use an </a:t>
          </a:r>
          <a:r>
            <a:rPr lang="en-GB" b="1"/>
            <a:t>API </a:t>
          </a:r>
          <a:r>
            <a:rPr lang="en-GB"/>
            <a:t>(Application Program Interface) to instruct or send </a:t>
          </a:r>
          <a:r>
            <a:rPr lang="en-GB" b="1"/>
            <a:t>requests </a:t>
          </a:r>
          <a:r>
            <a:rPr lang="en-GB"/>
            <a:t>to the OS to get the hardware to do something. They will not usually run on an OS from a different family.</a:t>
          </a:r>
          <a:endParaRPr lang="en-US"/>
        </a:p>
      </dgm:t>
    </dgm:pt>
    <dgm:pt modelId="{A1B03A49-C9AF-4979-A236-291A9EE0148C}" type="parTrans" cxnId="{C95B66B1-4DE8-4141-ADCC-AEFD9F6A95F1}">
      <dgm:prSet/>
      <dgm:spPr/>
      <dgm:t>
        <a:bodyPr/>
        <a:lstStyle/>
        <a:p>
          <a:endParaRPr lang="en-US"/>
        </a:p>
      </dgm:t>
    </dgm:pt>
    <dgm:pt modelId="{DAE360B9-739F-4DA9-BE04-D169DEC7CE41}" type="sibTrans" cxnId="{C95B66B1-4DE8-4141-ADCC-AEFD9F6A95F1}">
      <dgm:prSet/>
      <dgm:spPr/>
      <dgm:t>
        <a:bodyPr/>
        <a:lstStyle/>
        <a:p>
          <a:endParaRPr lang="en-US"/>
        </a:p>
      </dgm:t>
    </dgm:pt>
    <dgm:pt modelId="{CB9853F1-0C70-4456-B2F1-8199E1106C84}">
      <dgm:prSet/>
      <dgm:spPr/>
      <dgm:t>
        <a:bodyPr/>
        <a:lstStyle/>
        <a:p>
          <a:r>
            <a:rPr lang="en-GB"/>
            <a:t>This is where </a:t>
          </a:r>
          <a:r>
            <a:rPr lang="en-GB" b="1"/>
            <a:t>Emulation </a:t>
          </a:r>
          <a:r>
            <a:rPr lang="en-GB"/>
            <a:t>occurs as it will allow a software program to run on another processor family allowing an OS to run a program designed for another processor.</a:t>
          </a:r>
          <a:endParaRPr lang="en-US"/>
        </a:p>
      </dgm:t>
    </dgm:pt>
    <dgm:pt modelId="{6F174C3A-426D-4F97-B41D-959207FD6E2D}" type="parTrans" cxnId="{8F638C01-37F4-4325-B99C-C1F715809E4E}">
      <dgm:prSet/>
      <dgm:spPr/>
      <dgm:t>
        <a:bodyPr/>
        <a:lstStyle/>
        <a:p>
          <a:endParaRPr lang="en-US"/>
        </a:p>
      </dgm:t>
    </dgm:pt>
    <dgm:pt modelId="{94A3BA3D-95DD-4BC0-A5F6-D3D33B969552}" type="sibTrans" cxnId="{8F638C01-37F4-4325-B99C-C1F715809E4E}">
      <dgm:prSet/>
      <dgm:spPr/>
      <dgm:t>
        <a:bodyPr/>
        <a:lstStyle/>
        <a:p>
          <a:endParaRPr lang="en-US"/>
        </a:p>
      </dgm:t>
    </dgm:pt>
    <dgm:pt modelId="{B148CAE7-1128-43D0-96BA-791B6FAB509B}" type="pres">
      <dgm:prSet presAssocID="{5246F75B-FB02-42DD-AAF0-09CDB179FEE3}" presName="root" presStyleCnt="0">
        <dgm:presLayoutVars>
          <dgm:dir/>
          <dgm:resizeHandles val="exact"/>
        </dgm:presLayoutVars>
      </dgm:prSet>
      <dgm:spPr/>
    </dgm:pt>
    <dgm:pt modelId="{C5B80BC5-304E-4400-B10D-9BEC8F125074}" type="pres">
      <dgm:prSet presAssocID="{852A24DD-BC22-4670-A429-133C7B6A675D}" presName="compNode" presStyleCnt="0"/>
      <dgm:spPr/>
    </dgm:pt>
    <dgm:pt modelId="{2A3952D7-9D5C-4897-AAD4-2D710242A0D5}" type="pres">
      <dgm:prSet presAssocID="{852A24DD-BC22-4670-A429-133C7B6A675D}" presName="bgRect" presStyleLbl="bgShp" presStyleIdx="0" presStyleCnt="3"/>
      <dgm:spPr/>
    </dgm:pt>
    <dgm:pt modelId="{7E1F8860-CC30-42EE-8EDC-344F148A0510}" type="pres">
      <dgm:prSet presAssocID="{852A24DD-BC22-4670-A429-133C7B6A675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6E6C1C20-4778-4286-A1C9-441063FF0D54}" type="pres">
      <dgm:prSet presAssocID="{852A24DD-BC22-4670-A429-133C7B6A675D}" presName="spaceRect" presStyleCnt="0"/>
      <dgm:spPr/>
    </dgm:pt>
    <dgm:pt modelId="{F9B8F65E-9647-4257-AA89-252B22ADA7E8}" type="pres">
      <dgm:prSet presAssocID="{852A24DD-BC22-4670-A429-133C7B6A675D}" presName="parTx" presStyleLbl="revTx" presStyleIdx="0" presStyleCnt="3">
        <dgm:presLayoutVars>
          <dgm:chMax val="0"/>
          <dgm:chPref val="0"/>
        </dgm:presLayoutVars>
      </dgm:prSet>
      <dgm:spPr/>
    </dgm:pt>
    <dgm:pt modelId="{FF63B9AC-B820-4FA5-A265-A889E59B1846}" type="pres">
      <dgm:prSet presAssocID="{832E05BF-8261-4B78-B1A1-DAA2CB4ECAFA}" presName="sibTrans" presStyleCnt="0"/>
      <dgm:spPr/>
    </dgm:pt>
    <dgm:pt modelId="{DCD66124-8F92-4525-A3E0-98F05FD02C84}" type="pres">
      <dgm:prSet presAssocID="{B21EC997-84C9-491E-8FA9-42047A12C93B}" presName="compNode" presStyleCnt="0"/>
      <dgm:spPr/>
    </dgm:pt>
    <dgm:pt modelId="{DEDC2D09-893B-4EA0-9645-94D6A7DA8A98}" type="pres">
      <dgm:prSet presAssocID="{B21EC997-84C9-491E-8FA9-42047A12C93B}" presName="bgRect" presStyleLbl="bgShp" presStyleIdx="1" presStyleCnt="3"/>
      <dgm:spPr/>
    </dgm:pt>
    <dgm:pt modelId="{C30FE254-FF26-4FFF-A97A-72BA2DE4D7AB}" type="pres">
      <dgm:prSet presAssocID="{B21EC997-84C9-491E-8FA9-42047A12C93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Secure"/>
        </a:ext>
      </dgm:extLst>
    </dgm:pt>
    <dgm:pt modelId="{3286DFD1-84A9-4B98-A453-A6EBB1A63A2A}" type="pres">
      <dgm:prSet presAssocID="{B21EC997-84C9-491E-8FA9-42047A12C93B}" presName="spaceRect" presStyleCnt="0"/>
      <dgm:spPr/>
    </dgm:pt>
    <dgm:pt modelId="{124BB5E3-0755-477F-BBA1-239C50DBB866}" type="pres">
      <dgm:prSet presAssocID="{B21EC997-84C9-491E-8FA9-42047A12C93B}" presName="parTx" presStyleLbl="revTx" presStyleIdx="1" presStyleCnt="3">
        <dgm:presLayoutVars>
          <dgm:chMax val="0"/>
          <dgm:chPref val="0"/>
        </dgm:presLayoutVars>
      </dgm:prSet>
      <dgm:spPr/>
    </dgm:pt>
    <dgm:pt modelId="{2E1108C1-5189-4BCE-99AC-8BA7527F2B4F}" type="pres">
      <dgm:prSet presAssocID="{DAE360B9-739F-4DA9-BE04-D169DEC7CE41}" presName="sibTrans" presStyleCnt="0"/>
      <dgm:spPr/>
    </dgm:pt>
    <dgm:pt modelId="{53CA1B68-DA25-44BB-BA6A-022CD4AC9426}" type="pres">
      <dgm:prSet presAssocID="{CB9853F1-0C70-4456-B2F1-8199E1106C84}" presName="compNode" presStyleCnt="0"/>
      <dgm:spPr/>
    </dgm:pt>
    <dgm:pt modelId="{A265F7CC-1AFF-4112-B826-2FBD6EBD8C8F}" type="pres">
      <dgm:prSet presAssocID="{CB9853F1-0C70-4456-B2F1-8199E1106C84}" presName="bgRect" presStyleLbl="bgShp" presStyleIdx="2" presStyleCnt="3"/>
      <dgm:spPr/>
    </dgm:pt>
    <dgm:pt modelId="{2CA32776-CF51-412E-B0B0-138E182064C2}" type="pres">
      <dgm:prSet presAssocID="{CB9853F1-0C70-4456-B2F1-8199E1106C8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C"/>
        </a:ext>
      </dgm:extLst>
    </dgm:pt>
    <dgm:pt modelId="{AEACB1A5-53F2-4EA2-BC06-0897604D5D85}" type="pres">
      <dgm:prSet presAssocID="{CB9853F1-0C70-4456-B2F1-8199E1106C84}" presName="spaceRect" presStyleCnt="0"/>
      <dgm:spPr/>
    </dgm:pt>
    <dgm:pt modelId="{5170DB33-9DED-44C1-AF08-34463CBBD7A8}" type="pres">
      <dgm:prSet presAssocID="{CB9853F1-0C70-4456-B2F1-8199E1106C84}" presName="parTx" presStyleLbl="revTx" presStyleIdx="2" presStyleCnt="3">
        <dgm:presLayoutVars>
          <dgm:chMax val="0"/>
          <dgm:chPref val="0"/>
        </dgm:presLayoutVars>
      </dgm:prSet>
      <dgm:spPr/>
    </dgm:pt>
  </dgm:ptLst>
  <dgm:cxnLst>
    <dgm:cxn modelId="{8F638C01-37F4-4325-B99C-C1F715809E4E}" srcId="{5246F75B-FB02-42DD-AAF0-09CDB179FEE3}" destId="{CB9853F1-0C70-4456-B2F1-8199E1106C84}" srcOrd="2" destOrd="0" parTransId="{6F174C3A-426D-4F97-B41D-959207FD6E2D}" sibTransId="{94A3BA3D-95DD-4BC0-A5F6-D3D33B969552}"/>
    <dgm:cxn modelId="{4A545E31-4D6F-419E-A050-84A61046DDC4}" type="presOf" srcId="{CB9853F1-0C70-4456-B2F1-8199E1106C84}" destId="{5170DB33-9DED-44C1-AF08-34463CBBD7A8}" srcOrd="0" destOrd="0" presId="urn:microsoft.com/office/officeart/2018/2/layout/IconVerticalSolidList"/>
    <dgm:cxn modelId="{35DD993E-2969-4887-B9CA-61B92C20AEE9}" srcId="{5246F75B-FB02-42DD-AAF0-09CDB179FEE3}" destId="{852A24DD-BC22-4670-A429-133C7B6A675D}" srcOrd="0" destOrd="0" parTransId="{B8AE4E3B-88AC-4F38-85F0-4DA1C74CA202}" sibTransId="{832E05BF-8261-4B78-B1A1-DAA2CB4ECAFA}"/>
    <dgm:cxn modelId="{3B58F042-DCF7-4BBE-9B67-816E572D35A6}" type="presOf" srcId="{5246F75B-FB02-42DD-AAF0-09CDB179FEE3}" destId="{B148CAE7-1128-43D0-96BA-791B6FAB509B}" srcOrd="0" destOrd="0" presId="urn:microsoft.com/office/officeart/2018/2/layout/IconVerticalSolidList"/>
    <dgm:cxn modelId="{CC69FF66-5E8F-460B-BB1C-9ADAAEC240D5}" type="presOf" srcId="{852A24DD-BC22-4670-A429-133C7B6A675D}" destId="{F9B8F65E-9647-4257-AA89-252B22ADA7E8}" srcOrd="0" destOrd="0" presId="urn:microsoft.com/office/officeart/2018/2/layout/IconVerticalSolidList"/>
    <dgm:cxn modelId="{C95B66B1-4DE8-4141-ADCC-AEFD9F6A95F1}" srcId="{5246F75B-FB02-42DD-AAF0-09CDB179FEE3}" destId="{B21EC997-84C9-491E-8FA9-42047A12C93B}" srcOrd="1" destOrd="0" parTransId="{A1B03A49-C9AF-4979-A236-291A9EE0148C}" sibTransId="{DAE360B9-739F-4DA9-BE04-D169DEC7CE41}"/>
    <dgm:cxn modelId="{4D7D72C0-29AC-4867-BCB3-AD2DA9917E7A}" type="presOf" srcId="{B21EC997-84C9-491E-8FA9-42047A12C93B}" destId="{124BB5E3-0755-477F-BBA1-239C50DBB866}" srcOrd="0" destOrd="0" presId="urn:microsoft.com/office/officeart/2018/2/layout/IconVerticalSolidList"/>
    <dgm:cxn modelId="{2FF353CC-4BC7-4C5F-BD1B-636E42B7CB18}" type="presParOf" srcId="{B148CAE7-1128-43D0-96BA-791B6FAB509B}" destId="{C5B80BC5-304E-4400-B10D-9BEC8F125074}" srcOrd="0" destOrd="0" presId="urn:microsoft.com/office/officeart/2018/2/layout/IconVerticalSolidList"/>
    <dgm:cxn modelId="{26113D47-E451-4149-B085-612BA8086724}" type="presParOf" srcId="{C5B80BC5-304E-4400-B10D-9BEC8F125074}" destId="{2A3952D7-9D5C-4897-AAD4-2D710242A0D5}" srcOrd="0" destOrd="0" presId="urn:microsoft.com/office/officeart/2018/2/layout/IconVerticalSolidList"/>
    <dgm:cxn modelId="{7AEE7FE3-0725-4735-B5CF-ABDA3A152ABF}" type="presParOf" srcId="{C5B80BC5-304E-4400-B10D-9BEC8F125074}" destId="{7E1F8860-CC30-42EE-8EDC-344F148A0510}" srcOrd="1" destOrd="0" presId="urn:microsoft.com/office/officeart/2018/2/layout/IconVerticalSolidList"/>
    <dgm:cxn modelId="{01BA91E8-06A5-4016-8E64-E84ADE09D624}" type="presParOf" srcId="{C5B80BC5-304E-4400-B10D-9BEC8F125074}" destId="{6E6C1C20-4778-4286-A1C9-441063FF0D54}" srcOrd="2" destOrd="0" presId="urn:microsoft.com/office/officeart/2018/2/layout/IconVerticalSolidList"/>
    <dgm:cxn modelId="{DE8C4F04-4D42-4AB4-B404-723D9ABE4C7F}" type="presParOf" srcId="{C5B80BC5-304E-4400-B10D-9BEC8F125074}" destId="{F9B8F65E-9647-4257-AA89-252B22ADA7E8}" srcOrd="3" destOrd="0" presId="urn:microsoft.com/office/officeart/2018/2/layout/IconVerticalSolidList"/>
    <dgm:cxn modelId="{43A99041-C03C-4130-BEBD-01E45AF45A09}" type="presParOf" srcId="{B148CAE7-1128-43D0-96BA-791B6FAB509B}" destId="{FF63B9AC-B820-4FA5-A265-A889E59B1846}" srcOrd="1" destOrd="0" presId="urn:microsoft.com/office/officeart/2018/2/layout/IconVerticalSolidList"/>
    <dgm:cxn modelId="{EEC45371-F8F5-47BB-A19A-DC4A0E723B93}" type="presParOf" srcId="{B148CAE7-1128-43D0-96BA-791B6FAB509B}" destId="{DCD66124-8F92-4525-A3E0-98F05FD02C84}" srcOrd="2" destOrd="0" presId="urn:microsoft.com/office/officeart/2018/2/layout/IconVerticalSolidList"/>
    <dgm:cxn modelId="{570DC684-7DBC-4D6F-A781-5252972E1718}" type="presParOf" srcId="{DCD66124-8F92-4525-A3E0-98F05FD02C84}" destId="{DEDC2D09-893B-4EA0-9645-94D6A7DA8A98}" srcOrd="0" destOrd="0" presId="urn:microsoft.com/office/officeart/2018/2/layout/IconVerticalSolidList"/>
    <dgm:cxn modelId="{540634F5-9831-4364-80A9-586DA98805E3}" type="presParOf" srcId="{DCD66124-8F92-4525-A3E0-98F05FD02C84}" destId="{C30FE254-FF26-4FFF-A97A-72BA2DE4D7AB}" srcOrd="1" destOrd="0" presId="urn:microsoft.com/office/officeart/2018/2/layout/IconVerticalSolidList"/>
    <dgm:cxn modelId="{74F35EB9-6C30-4757-9F14-13593F0FC441}" type="presParOf" srcId="{DCD66124-8F92-4525-A3E0-98F05FD02C84}" destId="{3286DFD1-84A9-4B98-A453-A6EBB1A63A2A}" srcOrd="2" destOrd="0" presId="urn:microsoft.com/office/officeart/2018/2/layout/IconVerticalSolidList"/>
    <dgm:cxn modelId="{75182321-78D7-4A90-B777-BCD8188FE019}" type="presParOf" srcId="{DCD66124-8F92-4525-A3E0-98F05FD02C84}" destId="{124BB5E3-0755-477F-BBA1-239C50DBB866}" srcOrd="3" destOrd="0" presId="urn:microsoft.com/office/officeart/2018/2/layout/IconVerticalSolidList"/>
    <dgm:cxn modelId="{D3989499-BAF2-4112-8E82-481C1F3AA7F8}" type="presParOf" srcId="{B148CAE7-1128-43D0-96BA-791B6FAB509B}" destId="{2E1108C1-5189-4BCE-99AC-8BA7527F2B4F}" srcOrd="3" destOrd="0" presId="urn:microsoft.com/office/officeart/2018/2/layout/IconVerticalSolidList"/>
    <dgm:cxn modelId="{AEAB94EA-BF98-4692-BE6D-B58023B928BD}" type="presParOf" srcId="{B148CAE7-1128-43D0-96BA-791B6FAB509B}" destId="{53CA1B68-DA25-44BB-BA6A-022CD4AC9426}" srcOrd="4" destOrd="0" presId="urn:microsoft.com/office/officeart/2018/2/layout/IconVerticalSolidList"/>
    <dgm:cxn modelId="{5CEB0211-B0CA-4E90-A002-220AE1E650F3}" type="presParOf" srcId="{53CA1B68-DA25-44BB-BA6A-022CD4AC9426}" destId="{A265F7CC-1AFF-4112-B826-2FBD6EBD8C8F}" srcOrd="0" destOrd="0" presId="urn:microsoft.com/office/officeart/2018/2/layout/IconVerticalSolidList"/>
    <dgm:cxn modelId="{57A577DC-0FD4-4EC2-B5AA-DD4113B118DC}" type="presParOf" srcId="{53CA1B68-DA25-44BB-BA6A-022CD4AC9426}" destId="{2CA32776-CF51-412E-B0B0-138E182064C2}" srcOrd="1" destOrd="0" presId="urn:microsoft.com/office/officeart/2018/2/layout/IconVerticalSolidList"/>
    <dgm:cxn modelId="{06776CFC-692F-44A5-921C-D01CE688E3B4}" type="presParOf" srcId="{53CA1B68-DA25-44BB-BA6A-022CD4AC9426}" destId="{AEACB1A5-53F2-4EA2-BC06-0897604D5D85}" srcOrd="2" destOrd="0" presId="urn:microsoft.com/office/officeart/2018/2/layout/IconVerticalSolidList"/>
    <dgm:cxn modelId="{50F7475D-7A56-47B5-832F-1AAC6DAB52A8}" type="presParOf" srcId="{53CA1B68-DA25-44BB-BA6A-022CD4AC9426}" destId="{5170DB33-9DED-44C1-AF08-34463CBBD7A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4CA8F0-B84F-4282-B3A4-075918FE08A6}">
      <dsp:nvSpPr>
        <dsp:cNvPr id="0" name=""/>
        <dsp:cNvSpPr/>
      </dsp:nvSpPr>
      <dsp:spPr>
        <a:xfrm>
          <a:off x="0" y="928333"/>
          <a:ext cx="6513603" cy="4557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b="1" kern="1200" dirty="0"/>
            <a:t>von Neumann</a:t>
          </a:r>
          <a:endParaRPr lang="en-US" sz="1900" kern="1200" dirty="0"/>
        </a:p>
      </dsp:txBody>
      <dsp:txXfrm>
        <a:off x="22246" y="950579"/>
        <a:ext cx="6469111" cy="411223"/>
      </dsp:txXfrm>
    </dsp:sp>
    <dsp:sp modelId="{D74D6B11-6523-4E77-8D67-21BE5D25CFF1}">
      <dsp:nvSpPr>
        <dsp:cNvPr id="0" name=""/>
        <dsp:cNvSpPr/>
      </dsp:nvSpPr>
      <dsp:spPr>
        <a:xfrm>
          <a:off x="0" y="1438768"/>
          <a:ext cx="6513603" cy="455715"/>
        </a:xfrm>
        <a:prstGeom prst="roundRect">
          <a:avLst/>
        </a:prstGeom>
        <a:solidFill>
          <a:schemeClr val="accent2">
            <a:hueOff val="-207909"/>
            <a:satOff val="-11990"/>
            <a:lumOff val="12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dirty="0"/>
            <a:t>Same memory holds data, instructions.</a:t>
          </a:r>
          <a:endParaRPr lang="en-US" sz="1900" kern="1200" dirty="0"/>
        </a:p>
      </dsp:txBody>
      <dsp:txXfrm>
        <a:off x="22246" y="1461014"/>
        <a:ext cx="6469111" cy="411223"/>
      </dsp:txXfrm>
    </dsp:sp>
    <dsp:sp modelId="{CD091136-EACA-4F12-B920-77B2DB2356ED}">
      <dsp:nvSpPr>
        <dsp:cNvPr id="0" name=""/>
        <dsp:cNvSpPr/>
      </dsp:nvSpPr>
      <dsp:spPr>
        <a:xfrm>
          <a:off x="0" y="1949203"/>
          <a:ext cx="6513603" cy="455715"/>
        </a:xfrm>
        <a:prstGeom prst="roundRect">
          <a:avLst/>
        </a:prstGeom>
        <a:solidFill>
          <a:schemeClr val="accent2">
            <a:hueOff val="-415818"/>
            <a:satOff val="-23979"/>
            <a:lumOff val="24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dirty="0"/>
            <a:t>A single set of address/data buses between CPU and memory</a:t>
          </a:r>
          <a:endParaRPr lang="en-US" sz="1900" kern="1200" dirty="0"/>
        </a:p>
      </dsp:txBody>
      <dsp:txXfrm>
        <a:off x="22246" y="1971449"/>
        <a:ext cx="6469111" cy="411223"/>
      </dsp:txXfrm>
    </dsp:sp>
    <dsp:sp modelId="{683D1463-03CE-4AA6-B7DE-A09709B5F9CA}">
      <dsp:nvSpPr>
        <dsp:cNvPr id="0" name=""/>
        <dsp:cNvSpPr/>
      </dsp:nvSpPr>
      <dsp:spPr>
        <a:xfrm>
          <a:off x="0" y="2459638"/>
          <a:ext cx="6513603" cy="455715"/>
        </a:xfrm>
        <a:prstGeom prst="roundRect">
          <a:avLst/>
        </a:prstGeom>
        <a:solidFill>
          <a:schemeClr val="accent2">
            <a:hueOff val="-623727"/>
            <a:satOff val="-35969"/>
            <a:lumOff val="36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endParaRPr lang="en-GB" sz="1900" b="0" kern="1200" dirty="0">
            <a:latin typeface="Calibri Light" panose="020F0302020204030204"/>
          </a:endParaRPr>
        </a:p>
      </dsp:txBody>
      <dsp:txXfrm>
        <a:off x="22246" y="2481884"/>
        <a:ext cx="6469111" cy="411223"/>
      </dsp:txXfrm>
    </dsp:sp>
    <dsp:sp modelId="{CC424F8B-175B-4464-8039-9788F4E5B4B3}">
      <dsp:nvSpPr>
        <dsp:cNvPr id="0" name=""/>
        <dsp:cNvSpPr/>
      </dsp:nvSpPr>
      <dsp:spPr>
        <a:xfrm>
          <a:off x="0" y="2970073"/>
          <a:ext cx="6513603" cy="455715"/>
        </a:xfrm>
        <a:prstGeom prst="roundRect">
          <a:avLst/>
        </a:prstGeom>
        <a:solidFill>
          <a:schemeClr val="accent2">
            <a:hueOff val="-831636"/>
            <a:satOff val="-47959"/>
            <a:lumOff val="49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b="1" kern="1200" dirty="0"/>
            <a:t>Harvard</a:t>
          </a:r>
          <a:endParaRPr lang="en-US" sz="1900" kern="1200" dirty="0"/>
        </a:p>
      </dsp:txBody>
      <dsp:txXfrm>
        <a:off x="22246" y="2992319"/>
        <a:ext cx="6469111" cy="411223"/>
      </dsp:txXfrm>
    </dsp:sp>
    <dsp:sp modelId="{2CF50BC4-A760-4453-B6C5-776A0C40C5DC}">
      <dsp:nvSpPr>
        <dsp:cNvPr id="0" name=""/>
        <dsp:cNvSpPr/>
      </dsp:nvSpPr>
      <dsp:spPr>
        <a:xfrm>
          <a:off x="0" y="3480508"/>
          <a:ext cx="6513603" cy="455715"/>
        </a:xfrm>
        <a:prstGeom prst="roundRect">
          <a:avLst/>
        </a:prstGeom>
        <a:solidFill>
          <a:schemeClr val="accent2">
            <a:hueOff val="-1039545"/>
            <a:satOff val="-59949"/>
            <a:lumOff val="61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dirty="0"/>
            <a:t>Separate memories for data and instructions.</a:t>
          </a:r>
          <a:endParaRPr lang="en-US" sz="1900" kern="1200" dirty="0"/>
        </a:p>
      </dsp:txBody>
      <dsp:txXfrm>
        <a:off x="22246" y="3502754"/>
        <a:ext cx="6469111" cy="411223"/>
      </dsp:txXfrm>
    </dsp:sp>
    <dsp:sp modelId="{9D28F3B7-E44B-45F6-885D-D1ECDEA9BE39}">
      <dsp:nvSpPr>
        <dsp:cNvPr id="0" name=""/>
        <dsp:cNvSpPr/>
      </dsp:nvSpPr>
      <dsp:spPr>
        <a:xfrm>
          <a:off x="0" y="3990943"/>
          <a:ext cx="6513603" cy="455715"/>
        </a:xfrm>
        <a:prstGeom prst="roundRect">
          <a:avLst/>
        </a:prstGeom>
        <a:solidFill>
          <a:schemeClr val="accent2">
            <a:hueOff val="-1247454"/>
            <a:satOff val="-71938"/>
            <a:lumOff val="73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dirty="0"/>
            <a:t>Two sets of address/data buses between CPU and memory</a:t>
          </a:r>
          <a:endParaRPr lang="en-US" sz="1900" kern="1200" dirty="0"/>
        </a:p>
      </dsp:txBody>
      <dsp:txXfrm>
        <a:off x="22246" y="4013189"/>
        <a:ext cx="6469111" cy="411223"/>
      </dsp:txXfrm>
    </dsp:sp>
    <dsp:sp modelId="{D9BA285F-916F-435A-B374-A76F878D2C94}">
      <dsp:nvSpPr>
        <dsp:cNvPr id="0" name=""/>
        <dsp:cNvSpPr/>
      </dsp:nvSpPr>
      <dsp:spPr>
        <a:xfrm>
          <a:off x="0" y="4501378"/>
          <a:ext cx="6513603" cy="45571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dirty="0"/>
            <a:t>Harvard allows two simultaneous memory fetches.</a:t>
          </a:r>
          <a:endParaRPr lang="en-US" sz="1900" kern="1200" dirty="0"/>
        </a:p>
      </dsp:txBody>
      <dsp:txXfrm>
        <a:off x="22246" y="4523624"/>
        <a:ext cx="6469111" cy="4112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B5964C-D73D-4430-860E-675958DB4E5E}">
      <dsp:nvSpPr>
        <dsp:cNvPr id="0" name=""/>
        <dsp:cNvSpPr/>
      </dsp:nvSpPr>
      <dsp:spPr>
        <a:xfrm>
          <a:off x="0" y="123913"/>
          <a:ext cx="6513603" cy="27799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a:t>Uniformed Access Memory – sharing the RAM between Mutiple processors and having the ability to access any part of the Memory. The same memory bus is use by both CPUs and can have their own shared cache memory allocated in the RAM.</a:t>
          </a:r>
          <a:endParaRPr lang="en-US" sz="2700" kern="1200"/>
        </a:p>
      </dsp:txBody>
      <dsp:txXfrm>
        <a:off x="135705" y="259618"/>
        <a:ext cx="6242193" cy="2508510"/>
      </dsp:txXfrm>
    </dsp:sp>
    <dsp:sp modelId="{AB599A84-D0B7-41D5-9294-5E19E6E76123}">
      <dsp:nvSpPr>
        <dsp:cNvPr id="0" name=""/>
        <dsp:cNvSpPr/>
      </dsp:nvSpPr>
      <dsp:spPr>
        <a:xfrm>
          <a:off x="0" y="2981593"/>
          <a:ext cx="6513603" cy="27799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a:t>Non-Uniformed Access Memory – an alternative technique to share RAM whereby each CPU can have some RAM Memory allocated as local memory as well as share other parts with the other CPU.</a:t>
          </a:r>
          <a:endParaRPr lang="en-US" sz="2700" kern="1200"/>
        </a:p>
      </dsp:txBody>
      <dsp:txXfrm>
        <a:off x="135705" y="3117298"/>
        <a:ext cx="6242193" cy="25085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3952D7-9D5C-4897-AAD4-2D710242A0D5}">
      <dsp:nvSpPr>
        <dsp:cNvPr id="0" name=""/>
        <dsp:cNvSpPr/>
      </dsp:nvSpPr>
      <dsp:spPr>
        <a:xfrm>
          <a:off x="0" y="718"/>
          <a:ext cx="6513603" cy="16811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1F8860-CC30-42EE-8EDC-344F148A0510}">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B8F65E-9647-4257-AA89-252B22ADA7E8}">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800100">
            <a:lnSpc>
              <a:spcPct val="90000"/>
            </a:lnSpc>
            <a:spcBef>
              <a:spcPct val="0"/>
            </a:spcBef>
            <a:spcAft>
              <a:spcPct val="35000"/>
            </a:spcAft>
            <a:buNone/>
          </a:pPr>
          <a:r>
            <a:rPr lang="en-GB" sz="1800" kern="1200"/>
            <a:t>Processors are designed in families (8086 (intel) or 8088 (IBM)) and use </a:t>
          </a:r>
          <a:r>
            <a:rPr lang="en-GB" sz="1800" b="1" kern="1200"/>
            <a:t>Low Level program</a:t>
          </a:r>
          <a:r>
            <a:rPr lang="en-GB" sz="1800" kern="1200"/>
            <a:t> (binary replaced by mnemonics) commands.</a:t>
          </a:r>
          <a:endParaRPr lang="en-US" sz="1800" kern="1200"/>
        </a:p>
      </dsp:txBody>
      <dsp:txXfrm>
        <a:off x="1941716" y="718"/>
        <a:ext cx="4571887" cy="1681139"/>
      </dsp:txXfrm>
    </dsp:sp>
    <dsp:sp modelId="{DEDC2D09-893B-4EA0-9645-94D6A7DA8A98}">
      <dsp:nvSpPr>
        <dsp:cNvPr id="0" name=""/>
        <dsp:cNvSpPr/>
      </dsp:nvSpPr>
      <dsp:spPr>
        <a:xfrm>
          <a:off x="0" y="2102143"/>
          <a:ext cx="6513603" cy="16811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0FE254-FF26-4FFF-A97A-72BA2DE4D7AB}">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4BB5E3-0755-477F-BBA1-239C50DBB866}">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800100">
            <a:lnSpc>
              <a:spcPct val="90000"/>
            </a:lnSpc>
            <a:spcBef>
              <a:spcPct val="0"/>
            </a:spcBef>
            <a:spcAft>
              <a:spcPct val="35000"/>
            </a:spcAft>
            <a:buNone/>
          </a:pPr>
          <a:r>
            <a:rPr lang="en-GB" sz="1800" kern="1200"/>
            <a:t>Apps use an </a:t>
          </a:r>
          <a:r>
            <a:rPr lang="en-GB" sz="1800" b="1" kern="1200"/>
            <a:t>API </a:t>
          </a:r>
          <a:r>
            <a:rPr lang="en-GB" sz="1800" kern="1200"/>
            <a:t>(Application Program Interface) to instruct or send </a:t>
          </a:r>
          <a:r>
            <a:rPr lang="en-GB" sz="1800" b="1" kern="1200"/>
            <a:t>requests </a:t>
          </a:r>
          <a:r>
            <a:rPr lang="en-GB" sz="1800" kern="1200"/>
            <a:t>to the OS to get the hardware to do something. They will not usually run on an OS from a different family.</a:t>
          </a:r>
          <a:endParaRPr lang="en-US" sz="1800" kern="1200"/>
        </a:p>
      </dsp:txBody>
      <dsp:txXfrm>
        <a:off x="1941716" y="2102143"/>
        <a:ext cx="4571887" cy="1681139"/>
      </dsp:txXfrm>
    </dsp:sp>
    <dsp:sp modelId="{A265F7CC-1AFF-4112-B826-2FBD6EBD8C8F}">
      <dsp:nvSpPr>
        <dsp:cNvPr id="0" name=""/>
        <dsp:cNvSpPr/>
      </dsp:nvSpPr>
      <dsp:spPr>
        <a:xfrm>
          <a:off x="0" y="4203567"/>
          <a:ext cx="6513603" cy="16811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A32776-CF51-412E-B0B0-138E182064C2}">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70DB33-9DED-44C1-AF08-34463CBBD7A8}">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800100">
            <a:lnSpc>
              <a:spcPct val="90000"/>
            </a:lnSpc>
            <a:spcBef>
              <a:spcPct val="0"/>
            </a:spcBef>
            <a:spcAft>
              <a:spcPct val="35000"/>
            </a:spcAft>
            <a:buNone/>
          </a:pPr>
          <a:r>
            <a:rPr lang="en-GB" sz="1800" kern="1200"/>
            <a:t>This is where </a:t>
          </a:r>
          <a:r>
            <a:rPr lang="en-GB" sz="1800" b="1" kern="1200"/>
            <a:t>Emulation </a:t>
          </a:r>
          <a:r>
            <a:rPr lang="en-GB" sz="1800" kern="1200"/>
            <a:t>occurs as it will allow a software program to run on another processor family allowing an OS to run a program designed for another processor.</a:t>
          </a:r>
          <a:endParaRPr lang="en-US" sz="1800" kern="1200"/>
        </a:p>
      </dsp:txBody>
      <dsp:txXfrm>
        <a:off x="1941716" y="4203567"/>
        <a:ext cx="4571887" cy="16811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226F7-9346-416A-80FE-C742184F918A}" type="datetimeFigureOut">
              <a:rPr lang="en-GB"/>
              <a:t>08/10/2019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BFD877-EE6B-4CF6-9C92-56538777D9D1}" type="slidenum">
              <a:rPr lang="en-GB"/>
              <a:t>‹#›</a:t>
            </a:fld>
            <a:endParaRPr lang="en-GB"/>
          </a:p>
        </p:txBody>
      </p:sp>
    </p:spTree>
    <p:extLst>
      <p:ext uri="{BB962C8B-B14F-4D97-AF65-F5344CB8AC3E}">
        <p14:creationId xmlns:p14="http://schemas.microsoft.com/office/powerpoint/2010/main" val="3660103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60F22E0-59F9-4D92-8C87-3BC9F233F69A}" type="slidenum">
              <a:rPr lang="en-GB" smtClean="0"/>
              <a:t>3</a:t>
            </a:fld>
            <a:endParaRPr lang="en-GB"/>
          </a:p>
        </p:txBody>
      </p:sp>
    </p:spTree>
    <p:extLst>
      <p:ext uri="{BB962C8B-B14F-4D97-AF65-F5344CB8AC3E}">
        <p14:creationId xmlns:p14="http://schemas.microsoft.com/office/powerpoint/2010/main" val="1913010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08/10/2019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08/10/2019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08/10/2019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08/10/2019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08/10/2019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08/10/2019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08/10/2019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08/10/2019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reativecommons.org/licenses/by-sa/3.0/"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4">
            <a:extLst>
              <a:ext uri="{FF2B5EF4-FFF2-40B4-BE49-F238E27FC236}">
                <a16:creationId xmlns:a16="http://schemas.microsoft.com/office/drawing/2014/main" id="{682E7926-2D94-4321-B4B4-25CC49D5C5E3}"/>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57DB0ECD-BBE2-4E9C-9F65-4687DC1BA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2846144"/>
            <a:ext cx="10883900" cy="272007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832104" y="3118212"/>
            <a:ext cx="9832583" cy="1716712"/>
          </a:xfrm>
        </p:spPr>
        <p:txBody>
          <a:bodyPr>
            <a:normAutofit/>
          </a:bodyPr>
          <a:lstStyle/>
          <a:p>
            <a:pPr algn="l"/>
            <a:r>
              <a:rPr lang="en-GB">
                <a:cs typeface="Calibri Light"/>
              </a:rPr>
              <a:t>Computer Architecture </a:t>
            </a:r>
            <a:endParaRPr lang="en-GB"/>
          </a:p>
        </p:txBody>
      </p:sp>
      <p:sp>
        <p:nvSpPr>
          <p:cNvPr id="3" name="Subtitle 2"/>
          <p:cNvSpPr>
            <a:spLocks noGrp="1"/>
          </p:cNvSpPr>
          <p:nvPr>
            <p:ph type="subTitle" idx="1"/>
          </p:nvPr>
        </p:nvSpPr>
        <p:spPr>
          <a:xfrm>
            <a:off x="106975" y="4788614"/>
            <a:ext cx="10348777" cy="476973"/>
          </a:xfrm>
        </p:spPr>
        <p:txBody>
          <a:bodyPr vert="horz" lIns="91440" tIns="45720" rIns="91440" bIns="45720" rtlCol="0" anchor="t">
            <a:noAutofit/>
          </a:bodyPr>
          <a:lstStyle/>
          <a:p>
            <a:pPr algn="l"/>
            <a:r>
              <a:rPr lang="en-GB" sz="2600" dirty="0">
                <a:latin typeface="Verdana"/>
                <a:ea typeface="Verdana"/>
                <a:cs typeface="Verdana"/>
              </a:rPr>
              <a:t>The implications of computer architecture models and the impact of the relationships between </a:t>
            </a:r>
            <a:r>
              <a:rPr lang="en-GB" sz="2600">
                <a:latin typeface="Verdana"/>
                <a:ea typeface="Verdana"/>
                <a:cs typeface="Verdana"/>
              </a:rPr>
              <a:t>their component parts.</a:t>
            </a:r>
            <a:endParaRPr lang="en-GB" sz="2600">
              <a:cs typeface="Calibri"/>
            </a:endParaRPr>
          </a:p>
          <a:p>
            <a:pPr algn="l"/>
            <a:endParaRPr lang="en-GB" dirty="0">
              <a:cs typeface="Calibri"/>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dirty="0"/>
              <a:t>Factors affecting the choice of different architecture models</a:t>
            </a:r>
          </a:p>
        </p:txBody>
      </p:sp>
      <p:sp>
        <p:nvSpPr>
          <p:cNvPr id="3" name="Content Placeholder 2"/>
          <p:cNvSpPr>
            <a:spLocks noGrp="1"/>
          </p:cNvSpPr>
          <p:nvPr>
            <p:ph idx="1"/>
          </p:nvPr>
        </p:nvSpPr>
        <p:spPr>
          <a:xfrm>
            <a:off x="756557" y="1462768"/>
            <a:ext cx="10515600" cy="4777695"/>
          </a:xfrm>
        </p:spPr>
        <p:txBody>
          <a:bodyPr vert="horz" lIns="91440" tIns="45720" rIns="91440" bIns="45720" rtlCol="0" anchor="t">
            <a:normAutofit fontScale="92500" lnSpcReduction="20000"/>
          </a:bodyPr>
          <a:lstStyle/>
          <a:p>
            <a:pPr marL="285750" indent="0">
              <a:buNone/>
            </a:pPr>
            <a:r>
              <a:rPr lang="en-GB" b="1" dirty="0"/>
              <a:t>Suitability </a:t>
            </a:r>
            <a:r>
              <a:rPr lang="en-GB" dirty="0"/>
              <a:t>of a computer architecture model is a complex mixture of the user experience, the apps currently available for the architecture and how well the platform integrates with other systems run by an organisation.</a:t>
            </a:r>
          </a:p>
          <a:p>
            <a:pPr marL="285750" indent="0">
              <a:buNone/>
            </a:pPr>
            <a:r>
              <a:rPr lang="en-GB" b="1" dirty="0"/>
              <a:t>Cost of ownership</a:t>
            </a:r>
            <a:r>
              <a:rPr lang="en-GB" dirty="0"/>
              <a:t> is calculated from the initial cost plus the ongoing expenses, which includes any licenses that require regular payment, and support cost.</a:t>
            </a:r>
          </a:p>
          <a:p>
            <a:pPr marL="285750" indent="0">
              <a:buNone/>
            </a:pPr>
            <a:r>
              <a:rPr lang="en-GB" b="1" dirty="0">
                <a:cs typeface="Calibri"/>
              </a:rPr>
              <a:t>Von Neumann with UMA</a:t>
            </a:r>
            <a:r>
              <a:rPr lang="en-GB" dirty="0">
                <a:cs typeface="Calibri"/>
              </a:rPr>
              <a:t> – default choice for modern single user running one or more apps</a:t>
            </a:r>
          </a:p>
          <a:p>
            <a:pPr marL="285750" indent="0">
              <a:buNone/>
            </a:pPr>
            <a:r>
              <a:rPr lang="en-GB" b="1" dirty="0">
                <a:cs typeface="Calibri"/>
              </a:rPr>
              <a:t>Hardvard </a:t>
            </a:r>
            <a:r>
              <a:rPr lang="en-GB" dirty="0">
                <a:cs typeface="Calibri"/>
              </a:rPr>
              <a:t>– default for small dedicated devices as code burnt on to ROM and a separate RAM used for change but small instruction/data.</a:t>
            </a:r>
          </a:p>
          <a:p>
            <a:pPr marL="285750" indent="0">
              <a:buNone/>
            </a:pPr>
            <a:r>
              <a:rPr lang="en-GB" b="1" dirty="0">
                <a:cs typeface="Calibri"/>
              </a:rPr>
              <a:t>Cluster computing with NUMA</a:t>
            </a:r>
            <a:r>
              <a:rPr lang="en-GB" dirty="0">
                <a:cs typeface="Calibri"/>
              </a:rPr>
              <a:t> – goo for big data processing where data coming in for multiple sources.</a:t>
            </a:r>
          </a:p>
          <a:p>
            <a:pPr marL="285750" indent="0">
              <a:buNone/>
            </a:pPr>
            <a:r>
              <a:rPr lang="en-GB" b="1" dirty="0">
                <a:cs typeface="Calibri"/>
              </a:rPr>
              <a:t>UMA </a:t>
            </a:r>
            <a:r>
              <a:rPr lang="en-GB" dirty="0">
                <a:cs typeface="Calibri"/>
              </a:rPr>
              <a:t>– Where a computer has 2 processors on a motherboard (networked server computer).</a:t>
            </a:r>
          </a:p>
        </p:txBody>
      </p:sp>
    </p:spTree>
    <p:extLst>
      <p:ext uri="{BB962C8B-B14F-4D97-AF65-F5344CB8AC3E}">
        <p14:creationId xmlns:p14="http://schemas.microsoft.com/office/powerpoint/2010/main" val="177426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7DBAD99-5736-43E5-888D-C60979AEE8DF}"/>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CPU Performance Factors</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A screenshot of a cell phone&#10;&#10;Description generated with very high confidence">
            <a:extLst>
              <a:ext uri="{FF2B5EF4-FFF2-40B4-BE49-F238E27FC236}">
                <a16:creationId xmlns:a16="http://schemas.microsoft.com/office/drawing/2014/main" id="{0EEE7EC4-5AAF-4804-9451-CCA3AA32969A}"/>
              </a:ext>
            </a:extLst>
          </p:cNvPr>
          <p:cNvPicPr>
            <a:picLocks noGrp="1" noChangeAspect="1"/>
          </p:cNvPicPr>
          <p:nvPr>
            <p:ph idx="1"/>
          </p:nvPr>
        </p:nvPicPr>
        <p:blipFill>
          <a:blip r:embed="rId2"/>
          <a:stretch>
            <a:fillRect/>
          </a:stretch>
        </p:blipFill>
        <p:spPr>
          <a:xfrm>
            <a:off x="975920" y="2509911"/>
            <a:ext cx="10185061" cy="3997637"/>
          </a:xfrm>
          <a:prstGeom prst="rect">
            <a:avLst/>
          </a:prstGeom>
        </p:spPr>
      </p:pic>
    </p:spTree>
    <p:extLst>
      <p:ext uri="{BB962C8B-B14F-4D97-AF65-F5344CB8AC3E}">
        <p14:creationId xmlns:p14="http://schemas.microsoft.com/office/powerpoint/2010/main" val="376675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A03C5-3EDA-44A1-A403-7EDE7D47B518}"/>
              </a:ext>
            </a:extLst>
          </p:cNvPr>
          <p:cNvSpPr>
            <a:spLocks noGrp="1"/>
          </p:cNvSpPr>
          <p:nvPr>
            <p:ph type="title"/>
          </p:nvPr>
        </p:nvSpPr>
        <p:spPr/>
        <p:txBody>
          <a:bodyPr/>
          <a:lstStyle/>
          <a:p>
            <a:r>
              <a:rPr lang="en-GB" dirty="0">
                <a:cs typeface="Calibri Light"/>
              </a:rPr>
              <a:t>Activity – Chop and Change</a:t>
            </a:r>
            <a:endParaRPr lang="en-GB" dirty="0"/>
          </a:p>
        </p:txBody>
      </p:sp>
      <p:sp>
        <p:nvSpPr>
          <p:cNvPr id="3" name="Content Placeholder 2">
            <a:extLst>
              <a:ext uri="{FF2B5EF4-FFF2-40B4-BE49-F238E27FC236}">
                <a16:creationId xmlns:a16="http://schemas.microsoft.com/office/drawing/2014/main" id="{76DEAB9A-0714-4EB1-8947-4A739C59ACB5}"/>
              </a:ext>
            </a:extLst>
          </p:cNvPr>
          <p:cNvSpPr>
            <a:spLocks noGrp="1"/>
          </p:cNvSpPr>
          <p:nvPr>
            <p:ph idx="1"/>
          </p:nvPr>
        </p:nvSpPr>
        <p:spPr>
          <a:xfrm>
            <a:off x="838200" y="1825625"/>
            <a:ext cx="10257504" cy="4351338"/>
          </a:xfrm>
        </p:spPr>
        <p:txBody>
          <a:bodyPr vert="horz" lIns="91440" tIns="45720" rIns="91440" bIns="45720" rtlCol="0" anchor="t">
            <a:normAutofit/>
          </a:bodyPr>
          <a:lstStyle/>
          <a:p>
            <a:r>
              <a:rPr lang="en-GB" dirty="0">
                <a:cs typeface="Calibri"/>
              </a:rPr>
              <a:t>Going through the pdf file (</a:t>
            </a:r>
            <a:r>
              <a:rPr lang="en-GB" i="1" dirty="0">
                <a:solidFill>
                  <a:srgbClr val="FF0000"/>
                </a:solidFill>
                <a:cs typeface="Calibri"/>
              </a:rPr>
              <a:t>LA B – Computer Architecture</a:t>
            </a:r>
            <a:r>
              <a:rPr lang="en-GB" dirty="0">
                <a:cs typeface="Calibri"/>
              </a:rPr>
              <a:t>) provided edit the above slides either by adding to or replacing information.</a:t>
            </a:r>
          </a:p>
          <a:p>
            <a:endParaRPr lang="en-GB" dirty="0">
              <a:cs typeface="Calibri"/>
            </a:endParaRPr>
          </a:p>
          <a:p>
            <a:endParaRPr lang="en-GB" dirty="0">
              <a:cs typeface="Calibri"/>
            </a:endParaRPr>
          </a:p>
          <a:p>
            <a:endParaRPr lang="en-GB" dirty="0">
              <a:cs typeface="Calibri"/>
            </a:endParaRPr>
          </a:p>
          <a:p>
            <a:r>
              <a:rPr lang="en-GB" dirty="0">
                <a:cs typeface="Calibri"/>
              </a:rPr>
              <a:t>Add to the PowerPoint; the next 2 slides have a list of features which need to be expanded on.</a:t>
            </a:r>
          </a:p>
        </p:txBody>
      </p:sp>
      <p:sp>
        <p:nvSpPr>
          <p:cNvPr id="4" name="Arrow: Up 3">
            <a:extLst>
              <a:ext uri="{FF2B5EF4-FFF2-40B4-BE49-F238E27FC236}">
                <a16:creationId xmlns:a16="http://schemas.microsoft.com/office/drawing/2014/main" id="{EFA8838A-C41B-4EE7-BF6D-01461AA65746}"/>
              </a:ext>
            </a:extLst>
          </p:cNvPr>
          <p:cNvSpPr/>
          <p:nvPr/>
        </p:nvSpPr>
        <p:spPr>
          <a:xfrm>
            <a:off x="10364232" y="1956569"/>
            <a:ext cx="479322" cy="98322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Arrow: Down 4">
            <a:extLst>
              <a:ext uri="{FF2B5EF4-FFF2-40B4-BE49-F238E27FC236}">
                <a16:creationId xmlns:a16="http://schemas.microsoft.com/office/drawing/2014/main" id="{775ED397-93CC-41E5-B6C5-01B8F88BC13E}"/>
              </a:ext>
            </a:extLst>
          </p:cNvPr>
          <p:cNvSpPr/>
          <p:nvPr/>
        </p:nvSpPr>
        <p:spPr>
          <a:xfrm>
            <a:off x="10359624" y="4508347"/>
            <a:ext cx="479322" cy="9832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8120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8C8DE-A42D-46A3-8871-7AAEEB65D283}"/>
              </a:ext>
            </a:extLst>
          </p:cNvPr>
          <p:cNvSpPr>
            <a:spLocks noGrp="1"/>
          </p:cNvSpPr>
          <p:nvPr>
            <p:ph type="title"/>
          </p:nvPr>
        </p:nvSpPr>
        <p:spPr/>
        <p:txBody>
          <a:bodyPr/>
          <a:lstStyle/>
          <a:p>
            <a:r>
              <a:rPr lang="en-GB" dirty="0">
                <a:cs typeface="Calibri Light"/>
              </a:rPr>
              <a:t>Concepts of Microarchitecture</a:t>
            </a:r>
          </a:p>
        </p:txBody>
      </p:sp>
      <p:sp>
        <p:nvSpPr>
          <p:cNvPr id="3" name="Content Placeholder 2">
            <a:extLst>
              <a:ext uri="{FF2B5EF4-FFF2-40B4-BE49-F238E27FC236}">
                <a16:creationId xmlns:a16="http://schemas.microsoft.com/office/drawing/2014/main" id="{91C2F6D2-3BEA-4024-B188-9C8E9AD1C590}"/>
              </a:ext>
            </a:extLst>
          </p:cNvPr>
          <p:cNvSpPr>
            <a:spLocks noGrp="1"/>
          </p:cNvSpPr>
          <p:nvPr>
            <p:ph idx="1"/>
          </p:nvPr>
        </p:nvSpPr>
        <p:spPr>
          <a:xfrm>
            <a:off x="838200" y="1825625"/>
            <a:ext cx="10515600" cy="4351338"/>
          </a:xfrm>
        </p:spPr>
        <p:txBody>
          <a:bodyPr vert="horz" lIns="91440" tIns="45720" rIns="91440" bIns="45720" rtlCol="0" anchor="t">
            <a:normAutofit/>
          </a:bodyPr>
          <a:lstStyle/>
          <a:p>
            <a:r>
              <a:rPr lang="en-GB" dirty="0">
                <a:ea typeface="+mn-lt"/>
                <a:cs typeface="+mn-lt"/>
              </a:rPr>
              <a:t> </a:t>
            </a:r>
            <a:r>
              <a:rPr lang="en-GB" sz="2400" dirty="0">
                <a:latin typeface="Verdana"/>
                <a:ea typeface="Verdana"/>
                <a:cs typeface="Verdana"/>
              </a:rPr>
              <a:t>Instruction cycles.</a:t>
            </a:r>
            <a:endParaRPr lang="en-GB" sz="2400">
              <a:cs typeface="Calibri"/>
            </a:endParaRPr>
          </a:p>
          <a:p>
            <a:r>
              <a:rPr lang="en-GB" sz="2400" dirty="0">
                <a:ea typeface="+mn-lt"/>
                <a:cs typeface="+mn-lt"/>
              </a:rPr>
              <a:t> </a:t>
            </a:r>
            <a:r>
              <a:rPr lang="en-GB" sz="2400" dirty="0">
                <a:latin typeface="Verdana"/>
                <a:ea typeface="Verdana"/>
                <a:cs typeface="Verdana"/>
              </a:rPr>
              <a:t>Execution speeds:</a:t>
            </a:r>
            <a:endParaRPr lang="en-GB" sz="2400">
              <a:cs typeface="Calibri" panose="020F0502020204030204"/>
            </a:endParaRPr>
          </a:p>
          <a:p>
            <a:pPr marL="0" indent="0">
              <a:buNone/>
            </a:pPr>
            <a:r>
              <a:rPr lang="en-GB" sz="2400" dirty="0">
                <a:ea typeface="+mn-lt"/>
                <a:cs typeface="+mn-lt"/>
              </a:rPr>
              <a:t>        o </a:t>
            </a:r>
            <a:r>
              <a:rPr lang="en-GB" sz="2400" dirty="0">
                <a:latin typeface="Verdana"/>
                <a:ea typeface="Verdana"/>
                <a:cs typeface="Verdana"/>
              </a:rPr>
              <a:t>factors affecting execution speeds</a:t>
            </a:r>
            <a:endParaRPr lang="en-GB" sz="2400">
              <a:cs typeface="Calibri" panose="020F0502020204030204"/>
            </a:endParaRPr>
          </a:p>
          <a:p>
            <a:pPr marL="0" indent="0">
              <a:buNone/>
            </a:pPr>
            <a:r>
              <a:rPr lang="en-GB" sz="2400" dirty="0">
                <a:ea typeface="+mn-lt"/>
                <a:cs typeface="+mn-lt"/>
              </a:rPr>
              <a:t>        o </a:t>
            </a:r>
            <a:r>
              <a:rPr lang="en-GB" sz="2400" dirty="0">
                <a:latin typeface="Verdana"/>
                <a:ea typeface="Verdana"/>
                <a:cs typeface="Verdana"/>
              </a:rPr>
              <a:t>methods of increasing execution speed</a:t>
            </a:r>
          </a:p>
          <a:p>
            <a:pPr marL="0" indent="0">
              <a:buNone/>
            </a:pPr>
            <a:r>
              <a:rPr lang="en-GB" sz="2400" dirty="0">
                <a:ea typeface="+mn-lt"/>
                <a:cs typeface="+mn-lt"/>
              </a:rPr>
              <a:t>        o </a:t>
            </a:r>
            <a:r>
              <a:rPr lang="en-GB" sz="2400" dirty="0">
                <a:latin typeface="Verdana"/>
                <a:ea typeface="Verdana"/>
                <a:cs typeface="Verdana"/>
              </a:rPr>
              <a:t>implications of execution speeds.</a:t>
            </a:r>
            <a:endParaRPr lang="en-GB" sz="2400">
              <a:cs typeface="Calibri" panose="020F0502020204030204"/>
            </a:endParaRPr>
          </a:p>
          <a:p>
            <a:r>
              <a:rPr lang="en-GB" sz="2400" dirty="0">
                <a:ea typeface="+mn-lt"/>
                <a:cs typeface="+mn-lt"/>
              </a:rPr>
              <a:t> </a:t>
            </a:r>
            <a:r>
              <a:rPr lang="en-GB" sz="2400" dirty="0">
                <a:latin typeface="Verdana"/>
                <a:ea typeface="Verdana"/>
                <a:cs typeface="Verdana"/>
              </a:rPr>
              <a:t>Pipelining.</a:t>
            </a:r>
            <a:endParaRPr lang="en-GB" sz="2400">
              <a:cs typeface="Calibri" panose="020F0502020204030204"/>
            </a:endParaRPr>
          </a:p>
          <a:p>
            <a:r>
              <a:rPr lang="en-GB" sz="2400" dirty="0">
                <a:ea typeface="+mn-lt"/>
                <a:cs typeface="+mn-lt"/>
              </a:rPr>
              <a:t> </a:t>
            </a:r>
            <a:r>
              <a:rPr lang="en-GB" sz="2400" dirty="0">
                <a:latin typeface="Verdana"/>
                <a:ea typeface="Verdana"/>
                <a:cs typeface="Verdana"/>
              </a:rPr>
              <a:t>Cache.</a:t>
            </a:r>
            <a:endParaRPr lang="en-GB" sz="2400">
              <a:cs typeface="Calibri" panose="020F0502020204030204"/>
            </a:endParaRPr>
          </a:p>
          <a:p>
            <a:r>
              <a:rPr lang="en-GB" sz="2400" dirty="0">
                <a:ea typeface="+mn-lt"/>
                <a:cs typeface="+mn-lt"/>
              </a:rPr>
              <a:t> </a:t>
            </a:r>
            <a:r>
              <a:rPr lang="en-GB" sz="2400" dirty="0">
                <a:latin typeface="Verdana"/>
                <a:ea typeface="Verdana"/>
                <a:cs typeface="Verdana"/>
              </a:rPr>
              <a:t>Registers.</a:t>
            </a:r>
            <a:endParaRPr lang="en-GB" sz="2400">
              <a:cs typeface="Calibri" panose="020F0502020204030204"/>
            </a:endParaRPr>
          </a:p>
          <a:p>
            <a:r>
              <a:rPr lang="en-GB" sz="2400" dirty="0">
                <a:ea typeface="+mn-lt"/>
                <a:cs typeface="+mn-lt"/>
              </a:rPr>
              <a:t> </a:t>
            </a:r>
            <a:r>
              <a:rPr lang="en-GB" sz="2400" dirty="0">
                <a:latin typeface="Verdana"/>
                <a:ea typeface="Verdana"/>
                <a:cs typeface="Verdana"/>
              </a:rPr>
              <a:t>Multi-processing and multi-threading.</a:t>
            </a:r>
            <a:endParaRPr lang="en-GB" sz="2400">
              <a:cs typeface="Calibri" panose="020F0502020204030204"/>
            </a:endParaRPr>
          </a:p>
          <a:p>
            <a:endParaRPr lang="en-GB" dirty="0">
              <a:latin typeface="Calibri" panose="020F0502020204030204"/>
              <a:ea typeface="Verdana"/>
              <a:cs typeface="Calibri"/>
            </a:endParaRPr>
          </a:p>
          <a:p>
            <a:pPr lvl="1"/>
            <a:endParaRPr lang="en-GB" dirty="0">
              <a:cs typeface="Calibri"/>
            </a:endParaRPr>
          </a:p>
        </p:txBody>
      </p:sp>
      <p:sp>
        <p:nvSpPr>
          <p:cNvPr id="4" name="TextBox 3">
            <a:extLst>
              <a:ext uri="{FF2B5EF4-FFF2-40B4-BE49-F238E27FC236}">
                <a16:creationId xmlns:a16="http://schemas.microsoft.com/office/drawing/2014/main" id="{99118D59-7F68-43E8-A7A8-F46F5714D19D}"/>
              </a:ext>
            </a:extLst>
          </p:cNvPr>
          <p:cNvSpPr txBox="1"/>
          <p:nvPr/>
        </p:nvSpPr>
        <p:spPr>
          <a:xfrm rot="2820000">
            <a:off x="7542464" y="3060735"/>
            <a:ext cx="439010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t>What am I?</a:t>
            </a:r>
            <a:endParaRPr lang="en-GB" sz="2400" dirty="0">
              <a:cs typeface="Calibri"/>
            </a:endParaRPr>
          </a:p>
          <a:p>
            <a:r>
              <a:rPr lang="en-GB" sz="2400" dirty="0">
                <a:cs typeface="Calibri"/>
              </a:rPr>
              <a:t>How do I work?</a:t>
            </a:r>
          </a:p>
          <a:p>
            <a:r>
              <a:rPr lang="en-GB" sz="2400" dirty="0">
                <a:cs typeface="Calibri"/>
              </a:rPr>
              <a:t>What's the Impact?</a:t>
            </a:r>
          </a:p>
          <a:p>
            <a:r>
              <a:rPr lang="en-GB" sz="2400" dirty="0">
                <a:cs typeface="Calibri"/>
              </a:rPr>
              <a:t>Pictures, pictures and more pic's</a:t>
            </a:r>
          </a:p>
        </p:txBody>
      </p:sp>
    </p:spTree>
    <p:extLst>
      <p:ext uri="{BB962C8B-B14F-4D97-AF65-F5344CB8AC3E}">
        <p14:creationId xmlns:p14="http://schemas.microsoft.com/office/powerpoint/2010/main" val="1898454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8C8DE-A42D-46A3-8871-7AAEEB65D283}"/>
              </a:ext>
            </a:extLst>
          </p:cNvPr>
          <p:cNvSpPr>
            <a:spLocks noGrp="1"/>
          </p:cNvSpPr>
          <p:nvPr>
            <p:ph type="title"/>
          </p:nvPr>
        </p:nvSpPr>
        <p:spPr/>
        <p:txBody>
          <a:bodyPr/>
          <a:lstStyle/>
          <a:p>
            <a:r>
              <a:rPr lang="en-GB" dirty="0">
                <a:cs typeface="Calibri Light"/>
              </a:rPr>
              <a:t>Registers and Register Handling</a:t>
            </a:r>
          </a:p>
        </p:txBody>
      </p:sp>
      <p:sp>
        <p:nvSpPr>
          <p:cNvPr id="3" name="Content Placeholder 2">
            <a:extLst>
              <a:ext uri="{FF2B5EF4-FFF2-40B4-BE49-F238E27FC236}">
                <a16:creationId xmlns:a16="http://schemas.microsoft.com/office/drawing/2014/main" id="{91C2F6D2-3BEA-4024-B188-9C8E9AD1C590}"/>
              </a:ext>
            </a:extLst>
          </p:cNvPr>
          <p:cNvSpPr>
            <a:spLocks noGrp="1"/>
          </p:cNvSpPr>
          <p:nvPr>
            <p:ph idx="1"/>
          </p:nvPr>
        </p:nvSpPr>
        <p:spPr>
          <a:xfrm>
            <a:off x="838200" y="1825625"/>
            <a:ext cx="10306664" cy="4658596"/>
          </a:xfrm>
        </p:spPr>
        <p:txBody>
          <a:bodyPr vert="horz" lIns="91440" tIns="45720" rIns="91440" bIns="45720" rtlCol="0" anchor="t">
            <a:normAutofit fontScale="92500" lnSpcReduction="20000"/>
          </a:bodyPr>
          <a:lstStyle/>
          <a:p>
            <a:r>
              <a:rPr lang="en-GB" dirty="0">
                <a:latin typeface="Verdana"/>
                <a:ea typeface="Verdana"/>
                <a:cs typeface="Verdana"/>
              </a:rPr>
              <a:t>Types of register:</a:t>
            </a:r>
          </a:p>
          <a:p>
            <a:pPr marL="0" indent="0">
              <a:buNone/>
            </a:pPr>
            <a:r>
              <a:rPr lang="en-GB" dirty="0">
                <a:ea typeface="+mn-lt"/>
                <a:cs typeface="+mn-lt"/>
              </a:rPr>
              <a:t>         o </a:t>
            </a:r>
            <a:r>
              <a:rPr lang="en-GB" dirty="0">
                <a:latin typeface="Verdana"/>
                <a:ea typeface="Verdana"/>
                <a:cs typeface="Verdana"/>
              </a:rPr>
              <a:t>general purpose register</a:t>
            </a:r>
            <a:endParaRPr lang="en-GB" dirty="0">
              <a:cs typeface="Calibri" panose="020F0502020204030204"/>
            </a:endParaRPr>
          </a:p>
          <a:p>
            <a:pPr marL="0" indent="0">
              <a:buNone/>
            </a:pPr>
            <a:r>
              <a:rPr lang="en-GB" dirty="0">
                <a:ea typeface="+mn-lt"/>
                <a:cs typeface="+mn-lt"/>
              </a:rPr>
              <a:t>         o </a:t>
            </a:r>
            <a:r>
              <a:rPr lang="en-GB" dirty="0">
                <a:latin typeface="Verdana"/>
                <a:ea typeface="Verdana"/>
                <a:cs typeface="Verdana"/>
              </a:rPr>
              <a:t>special registers:</a:t>
            </a:r>
            <a:endParaRPr lang="en-GB" dirty="0">
              <a:cs typeface="Calibri" panose="020F0502020204030204"/>
            </a:endParaRPr>
          </a:p>
          <a:p>
            <a:pPr marL="0" indent="0">
              <a:buNone/>
            </a:pPr>
            <a:r>
              <a:rPr lang="en-GB" dirty="0">
                <a:latin typeface="Verdana"/>
                <a:ea typeface="Verdana"/>
                <a:cs typeface="Verdana"/>
              </a:rPr>
              <a:t>         – accumulator</a:t>
            </a:r>
            <a:endParaRPr lang="en-GB" dirty="0">
              <a:cs typeface="Calibri" panose="020F0502020204030204"/>
            </a:endParaRPr>
          </a:p>
          <a:p>
            <a:pPr marL="0" indent="0">
              <a:buNone/>
            </a:pPr>
            <a:r>
              <a:rPr lang="en-GB" dirty="0">
                <a:latin typeface="Verdana"/>
                <a:ea typeface="Verdana"/>
                <a:cs typeface="Verdana"/>
              </a:rPr>
              <a:t>         – instruction register</a:t>
            </a:r>
            <a:endParaRPr lang="en-GB" dirty="0">
              <a:cs typeface="Calibri" panose="020F0502020204030204"/>
            </a:endParaRPr>
          </a:p>
          <a:p>
            <a:pPr marL="0" indent="0">
              <a:buNone/>
            </a:pPr>
            <a:r>
              <a:rPr lang="en-GB" dirty="0">
                <a:latin typeface="Verdana"/>
                <a:ea typeface="Verdana"/>
                <a:cs typeface="Verdana"/>
              </a:rPr>
              <a:t>         – memory address register (MAR)</a:t>
            </a:r>
            <a:endParaRPr lang="en-GB" dirty="0">
              <a:cs typeface="Calibri" panose="020F0502020204030204"/>
            </a:endParaRPr>
          </a:p>
          <a:p>
            <a:pPr marL="0" indent="0">
              <a:buNone/>
            </a:pPr>
            <a:r>
              <a:rPr lang="en-GB" dirty="0">
                <a:latin typeface="Verdana"/>
                <a:ea typeface="Verdana"/>
                <a:cs typeface="Verdana"/>
              </a:rPr>
              <a:t>         – memory data register (MDR)</a:t>
            </a:r>
            <a:endParaRPr lang="en-GB">
              <a:cs typeface="Calibri" panose="020F0502020204030204"/>
            </a:endParaRPr>
          </a:p>
          <a:p>
            <a:pPr marL="0" indent="0">
              <a:buNone/>
            </a:pPr>
            <a:r>
              <a:rPr lang="en-GB" dirty="0">
                <a:latin typeface="Verdana"/>
                <a:ea typeface="Verdana"/>
                <a:cs typeface="Verdana"/>
              </a:rPr>
              <a:t>         – program counter.</a:t>
            </a:r>
            <a:endParaRPr lang="en-GB" dirty="0">
              <a:cs typeface="Calibri" panose="020F0502020204030204"/>
            </a:endParaRPr>
          </a:p>
          <a:p>
            <a:r>
              <a:rPr lang="en-GB" dirty="0">
                <a:ea typeface="+mn-lt"/>
                <a:cs typeface="+mn-lt"/>
              </a:rPr>
              <a:t> </a:t>
            </a:r>
            <a:r>
              <a:rPr lang="en-GB" dirty="0">
                <a:latin typeface="Verdana"/>
                <a:ea typeface="Verdana"/>
                <a:cs typeface="Verdana"/>
              </a:rPr>
              <a:t>The function and purpose of general and special registers and their impact on the way computer systems perform.</a:t>
            </a:r>
            <a:endParaRPr lang="en-GB" dirty="0">
              <a:cs typeface="Calibri" panose="020F0502020204030204"/>
            </a:endParaRPr>
          </a:p>
          <a:p>
            <a:r>
              <a:rPr lang="en-GB" dirty="0">
                <a:ea typeface="+mn-lt"/>
                <a:cs typeface="+mn-lt"/>
              </a:rPr>
              <a:t> </a:t>
            </a:r>
            <a:r>
              <a:rPr lang="en-GB" dirty="0">
                <a:latin typeface="Verdana"/>
                <a:ea typeface="Verdana"/>
                <a:cs typeface="Verdana"/>
              </a:rPr>
              <a:t>The role of interrupts in a computer system.</a:t>
            </a:r>
            <a:endParaRPr lang="en-GB" dirty="0"/>
          </a:p>
          <a:p>
            <a:endParaRPr lang="en-GB" dirty="0">
              <a:cs typeface="Calibri" panose="020F0502020204030204"/>
            </a:endParaRPr>
          </a:p>
          <a:p>
            <a:endParaRPr lang="en-GB" dirty="0">
              <a:latin typeface="Calibri" panose="020F0502020204030204"/>
              <a:ea typeface="Verdana"/>
              <a:cs typeface="Calibri"/>
            </a:endParaRPr>
          </a:p>
          <a:p>
            <a:pPr lvl="1"/>
            <a:endParaRPr lang="en-GB" dirty="0">
              <a:cs typeface="Calibri"/>
            </a:endParaRPr>
          </a:p>
        </p:txBody>
      </p:sp>
      <p:sp>
        <p:nvSpPr>
          <p:cNvPr id="5" name="TextBox 4">
            <a:extLst>
              <a:ext uri="{FF2B5EF4-FFF2-40B4-BE49-F238E27FC236}">
                <a16:creationId xmlns:a16="http://schemas.microsoft.com/office/drawing/2014/main" id="{C8D9BBD7-569E-49F8-A13D-FC33D1F84F6E}"/>
              </a:ext>
            </a:extLst>
          </p:cNvPr>
          <p:cNvSpPr txBox="1"/>
          <p:nvPr/>
        </p:nvSpPr>
        <p:spPr>
          <a:xfrm rot="2820000">
            <a:off x="7800561" y="2384767"/>
            <a:ext cx="439010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t>What am I?</a:t>
            </a:r>
            <a:endParaRPr lang="en-GB" sz="2400" dirty="0">
              <a:cs typeface="Calibri"/>
            </a:endParaRPr>
          </a:p>
          <a:p>
            <a:r>
              <a:rPr lang="en-GB" sz="2400" dirty="0">
                <a:cs typeface="Calibri"/>
              </a:rPr>
              <a:t>How do I work?</a:t>
            </a:r>
          </a:p>
          <a:p>
            <a:r>
              <a:rPr lang="en-GB" sz="2400" dirty="0">
                <a:cs typeface="Calibri"/>
              </a:rPr>
              <a:t>What's the Impact?</a:t>
            </a:r>
          </a:p>
          <a:p>
            <a:r>
              <a:rPr lang="en-GB" sz="2400" dirty="0">
                <a:cs typeface="Calibri"/>
              </a:rPr>
              <a:t>Pictures, pictures and more pic's</a:t>
            </a:r>
          </a:p>
        </p:txBody>
      </p:sp>
    </p:spTree>
    <p:extLst>
      <p:ext uri="{BB962C8B-B14F-4D97-AF65-F5344CB8AC3E}">
        <p14:creationId xmlns:p14="http://schemas.microsoft.com/office/powerpoint/2010/main" val="1837344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65866-14C6-4E89-BD47-78D3289947C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0A77601-0195-4C56-8918-0A64B4EBF866}"/>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903160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GB" sz="2600" b="1">
                <a:solidFill>
                  <a:srgbClr val="FFFFFF"/>
                </a:solidFill>
              </a:rPr>
              <a:t>The Stored Program Concept</a:t>
            </a:r>
            <a:endParaRPr lang="en-GB" sz="2600">
              <a:solidFill>
                <a:srgbClr val="FFFFFF"/>
              </a:solidFill>
            </a:endParaRPr>
          </a:p>
        </p:txBody>
      </p:sp>
      <p:sp>
        <p:nvSpPr>
          <p:cNvPr id="3" name="Content Placeholder 2"/>
          <p:cNvSpPr>
            <a:spLocks noGrp="1"/>
          </p:cNvSpPr>
          <p:nvPr>
            <p:ph idx="1"/>
          </p:nvPr>
        </p:nvSpPr>
        <p:spPr>
          <a:xfrm>
            <a:off x="2986315" y="4004945"/>
            <a:ext cx="8240484" cy="1954304"/>
          </a:xfrm>
        </p:spPr>
        <p:txBody>
          <a:bodyPr vert="horz" lIns="91440" tIns="45720" rIns="91440" bIns="45720" rtlCol="0" anchor="t">
            <a:noAutofit/>
          </a:bodyPr>
          <a:lstStyle/>
          <a:p>
            <a:pPr marL="0" indent="0">
              <a:buNone/>
            </a:pPr>
            <a:r>
              <a:rPr lang="en-GB" sz="1800" dirty="0"/>
              <a:t>A program must be resident in main memory to be executed.  </a:t>
            </a:r>
            <a:r>
              <a:rPr lang="en-GB" sz="1800" b="1" dirty="0"/>
              <a:t>Machine code</a:t>
            </a:r>
            <a:r>
              <a:rPr lang="en-GB" sz="1800" dirty="0"/>
              <a:t> instructions are </a:t>
            </a:r>
            <a:r>
              <a:rPr lang="en-GB" sz="1800" b="1" dirty="0"/>
              <a:t>fetched </a:t>
            </a:r>
            <a:r>
              <a:rPr lang="en-GB" sz="1800" dirty="0"/>
              <a:t>from main memory one-at-a-time, decoded and executed in the processor.</a:t>
            </a:r>
            <a:endParaRPr lang="en-GB" sz="1800" dirty="0">
              <a:cs typeface="Calibri"/>
            </a:endParaRPr>
          </a:p>
          <a:p>
            <a:pPr marL="0" indent="0">
              <a:buNone/>
            </a:pPr>
            <a:endParaRPr lang="en-GB" sz="1800" dirty="0">
              <a:cs typeface="Calibri"/>
            </a:endParaRPr>
          </a:p>
          <a:p>
            <a:pPr marL="0" indent="0">
              <a:buNone/>
            </a:pPr>
            <a:r>
              <a:rPr lang="en-GB" sz="1800" dirty="0">
                <a:cs typeface="Calibri"/>
              </a:rPr>
              <a:t>The first computers did </a:t>
            </a:r>
            <a:r>
              <a:rPr lang="en-GB" sz="1800" b="1" u="sng" dirty="0">
                <a:cs typeface="Calibri" panose="020F0502020204030204"/>
              </a:rPr>
              <a:t>not </a:t>
            </a:r>
            <a:r>
              <a:rPr lang="en-GB" sz="1800" dirty="0">
                <a:cs typeface="Calibri" panose="020F0502020204030204"/>
              </a:rPr>
              <a:t>use the stored program model, as programs were hard coded by setting </a:t>
            </a:r>
            <a:r>
              <a:rPr lang="en-GB" sz="1800" b="1" dirty="0">
                <a:cs typeface="Calibri" panose="020F0502020204030204"/>
              </a:rPr>
              <a:t>switches</a:t>
            </a:r>
            <a:r>
              <a:rPr lang="en-GB" sz="1800" dirty="0">
                <a:cs typeface="Calibri" panose="020F0502020204030204"/>
              </a:rPr>
              <a:t>. A technician needed to </a:t>
            </a:r>
            <a:r>
              <a:rPr lang="en-GB" sz="1800" b="1" dirty="0">
                <a:cs typeface="Calibri" panose="020F0502020204030204"/>
              </a:rPr>
              <a:t>flip switches</a:t>
            </a:r>
            <a:r>
              <a:rPr lang="en-GB" sz="1800" dirty="0">
                <a:cs typeface="Calibri" panose="020F0502020204030204"/>
              </a:rPr>
              <a:t> each time a new program was needed. Later system used </a:t>
            </a:r>
            <a:r>
              <a:rPr lang="en-GB" sz="1800" b="1" dirty="0">
                <a:cs typeface="Calibri" panose="020F0502020204030204"/>
              </a:rPr>
              <a:t>punched tape </a:t>
            </a:r>
            <a:r>
              <a:rPr lang="en-GB" sz="1800" dirty="0">
                <a:cs typeface="Calibri" panose="020F0502020204030204"/>
              </a:rPr>
              <a:t>to hold the programs and data.</a:t>
            </a:r>
          </a:p>
          <a:p>
            <a:pPr marL="0" indent="0">
              <a:buNone/>
            </a:pPr>
            <a:r>
              <a:rPr lang="en-GB" sz="1800" dirty="0">
                <a:cs typeface="Calibri" panose="020F0502020204030204"/>
              </a:rPr>
              <a:t> Modern computers have superseded these as electronic memory is used instead.</a:t>
            </a:r>
            <a:endParaRPr lang="en-GB"/>
          </a:p>
          <a:p>
            <a:pPr marL="0" indent="0">
              <a:buNone/>
            </a:pPr>
            <a:endParaRPr lang="en-GB" sz="1300">
              <a:cs typeface="Calibri" panose="020F0502020204030204"/>
            </a:endParaRPr>
          </a:p>
        </p:txBody>
      </p:sp>
      <p:sp>
        <p:nvSpPr>
          <p:cNvPr id="5" name="TextBox 4">
            <a:extLst>
              <a:ext uri="{FF2B5EF4-FFF2-40B4-BE49-F238E27FC236}">
                <a16:creationId xmlns:a16="http://schemas.microsoft.com/office/drawing/2014/main" id="{91A33955-020D-497E-A74E-7D349FF6E82A}"/>
              </a:ext>
            </a:extLst>
          </p:cNvPr>
          <p:cNvSpPr txBox="1"/>
          <p:nvPr/>
        </p:nvSpPr>
        <p:spPr>
          <a:xfrm>
            <a:off x="3200400" y="1123042"/>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t>A little bit of history</a:t>
            </a:r>
          </a:p>
        </p:txBody>
      </p:sp>
      <p:pic>
        <p:nvPicPr>
          <p:cNvPr id="6" name="Picture 6" descr="A picture containing bottle, photo, old, filled&#10;&#10;Description generated with very high confidence">
            <a:extLst>
              <a:ext uri="{FF2B5EF4-FFF2-40B4-BE49-F238E27FC236}">
                <a16:creationId xmlns:a16="http://schemas.microsoft.com/office/drawing/2014/main" id="{293B2F55-F5F0-4CE7-A4C2-5F8858F4286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107543" y="1789822"/>
            <a:ext cx="2743200" cy="1972070"/>
          </a:xfrm>
          <a:prstGeom prst="rect">
            <a:avLst/>
          </a:prstGeom>
        </p:spPr>
      </p:pic>
      <p:pic>
        <p:nvPicPr>
          <p:cNvPr id="11" name="Picture 11" descr="A close up of a device&#10;&#10;Description generated with very high confidence">
            <a:extLst>
              <a:ext uri="{FF2B5EF4-FFF2-40B4-BE49-F238E27FC236}">
                <a16:creationId xmlns:a16="http://schemas.microsoft.com/office/drawing/2014/main" id="{25A6282F-7AB5-49F9-B495-1A89506F1BE0}"/>
              </a:ext>
            </a:extLst>
          </p:cNvPr>
          <p:cNvPicPr>
            <a:picLocks noChangeAspect="1"/>
          </p:cNvPicPr>
          <p:nvPr/>
        </p:nvPicPr>
        <p:blipFill>
          <a:blip r:embed="rId4">
            <a:extLst>
              <a:ext uri="{837473B0-CC2E-450A-ABE3-18F120FF3D39}">
                <a1611:picAttrSrcUrl xmlns:a1611="http://schemas.microsoft.com/office/drawing/2016/11/main" r:id="rId3"/>
              </a:ext>
            </a:extLst>
          </a:blip>
          <a:stretch>
            <a:fillRect/>
          </a:stretch>
        </p:blipFill>
        <p:spPr>
          <a:xfrm>
            <a:off x="7209972" y="2264954"/>
            <a:ext cx="3940628" cy="1039948"/>
          </a:xfrm>
          <a:prstGeom prst="rect">
            <a:avLst/>
          </a:prstGeom>
        </p:spPr>
      </p:pic>
    </p:spTree>
    <p:extLst>
      <p:ext uri="{BB962C8B-B14F-4D97-AF65-F5344CB8AC3E}">
        <p14:creationId xmlns:p14="http://schemas.microsoft.com/office/powerpoint/2010/main" val="4060837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0100" y="978102"/>
            <a:ext cx="10588434" cy="1062644"/>
          </a:xfrm>
        </p:spPr>
        <p:txBody>
          <a:bodyPr anchor="b">
            <a:normAutofit/>
          </a:bodyPr>
          <a:lstStyle/>
          <a:p>
            <a:r>
              <a:rPr lang="en-GB" b="1" dirty="0"/>
              <a:t>Von Neumann Architecture </a:t>
            </a:r>
            <a:r>
              <a:rPr lang="en-GB" sz="2400" b="1" dirty="0"/>
              <a:t>(Older)</a:t>
            </a:r>
            <a:endParaRPr lang="en-GB" sz="2400" dirty="0"/>
          </a:p>
        </p:txBody>
      </p:sp>
      <p:cxnSp>
        <p:nvCxnSpPr>
          <p:cNvPr id="10" name="Straight Connector 9">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stretch>
            <a:fillRect/>
          </a:stretch>
        </p:blipFill>
        <p:spPr>
          <a:xfrm>
            <a:off x="642309" y="2811104"/>
            <a:ext cx="3838194" cy="884635"/>
          </a:xfrm>
          <a:prstGeom prst="rect">
            <a:avLst/>
          </a:prstGeom>
        </p:spPr>
      </p:pic>
      <p:sp>
        <p:nvSpPr>
          <p:cNvPr id="3" name="Content Placeholder 2"/>
          <p:cNvSpPr>
            <a:spLocks noGrp="1"/>
          </p:cNvSpPr>
          <p:nvPr>
            <p:ph idx="1"/>
          </p:nvPr>
        </p:nvSpPr>
        <p:spPr>
          <a:xfrm>
            <a:off x="4955354" y="2682433"/>
            <a:ext cx="6282169" cy="3787249"/>
          </a:xfrm>
        </p:spPr>
        <p:txBody>
          <a:bodyPr vert="horz" lIns="91440" tIns="45720" rIns="91440" bIns="45720" rtlCol="0" anchor="t">
            <a:noAutofit/>
          </a:bodyPr>
          <a:lstStyle/>
          <a:p>
            <a:r>
              <a:rPr lang="en-GB" sz="1800" dirty="0"/>
              <a:t>It is named after the mathematician and early computer scientist John Von Neumann.</a:t>
            </a:r>
            <a:endParaRPr lang="en-GB" sz="1800">
              <a:cs typeface="Calibri"/>
            </a:endParaRPr>
          </a:p>
          <a:p>
            <a:r>
              <a:rPr lang="en-GB" sz="1800" dirty="0"/>
              <a:t>The computer has single storage system(memory) for storing data as well as program to be executed. Von Neumann machines have shared signals and memory for code and data</a:t>
            </a:r>
            <a:endParaRPr lang="en-GB" sz="1800">
              <a:cs typeface="Calibri"/>
            </a:endParaRPr>
          </a:p>
          <a:p>
            <a:r>
              <a:rPr lang="en-GB" sz="1800" dirty="0"/>
              <a:t>Processor needs two clock cycles to complete an instruction.  </a:t>
            </a:r>
            <a:endParaRPr lang="en-GB" sz="1800">
              <a:cs typeface="Calibri"/>
            </a:endParaRPr>
          </a:p>
          <a:p>
            <a:r>
              <a:rPr lang="en-GB" sz="1800" dirty="0"/>
              <a:t>In the </a:t>
            </a:r>
            <a:r>
              <a:rPr lang="en-GB" sz="1800" b="1" dirty="0"/>
              <a:t>first clock cycle</a:t>
            </a:r>
            <a:r>
              <a:rPr lang="en-GB" sz="1800" dirty="0"/>
              <a:t> the processor gets the </a:t>
            </a:r>
            <a:r>
              <a:rPr lang="en-GB" sz="1800" b="1" dirty="0">
                <a:solidFill>
                  <a:srgbClr val="0070C0"/>
                </a:solidFill>
              </a:rPr>
              <a:t>instruction/address </a:t>
            </a:r>
            <a:r>
              <a:rPr lang="en-GB" sz="1800" dirty="0"/>
              <a:t>from memory and decodes it. In the </a:t>
            </a:r>
            <a:r>
              <a:rPr lang="en-GB" sz="1800" b="1" dirty="0"/>
              <a:t>next clock cycle</a:t>
            </a:r>
            <a:r>
              <a:rPr lang="en-GB" sz="1800" dirty="0"/>
              <a:t> the required </a:t>
            </a:r>
            <a:r>
              <a:rPr lang="en-GB" sz="1800" b="1" dirty="0">
                <a:solidFill>
                  <a:srgbClr val="0070C0"/>
                </a:solidFill>
              </a:rPr>
              <a:t>data </a:t>
            </a:r>
            <a:r>
              <a:rPr lang="en-GB" sz="1800" dirty="0"/>
              <a:t>is taken from memory. For each instruction this cycle repeats and hence </a:t>
            </a:r>
            <a:r>
              <a:rPr lang="en-GB" sz="1800" b="1" u="sng" dirty="0">
                <a:solidFill>
                  <a:schemeClr val="accent4">
                    <a:lumMod val="50000"/>
                  </a:schemeClr>
                </a:solidFill>
              </a:rPr>
              <a:t>needs two cycles</a:t>
            </a:r>
            <a:r>
              <a:rPr lang="en-GB" sz="1800" dirty="0"/>
              <a:t> to complete an instruction.</a:t>
            </a:r>
            <a:endParaRPr lang="en-GB" sz="1800" dirty="0">
              <a:cs typeface="Calibri"/>
            </a:endParaRPr>
          </a:p>
          <a:p>
            <a:pPr marL="0" indent="0">
              <a:buNone/>
            </a:pPr>
            <a:r>
              <a:rPr lang="en-GB" sz="1800" dirty="0">
                <a:solidFill>
                  <a:srgbClr val="00B050"/>
                </a:solidFill>
                <a:cs typeface="Calibri"/>
              </a:rPr>
              <a:t>It is like reading the 'Address' on an envelope and then opening it up to read the actual 'Letter' inside.</a:t>
            </a:r>
          </a:p>
        </p:txBody>
      </p:sp>
      <p:pic>
        <p:nvPicPr>
          <p:cNvPr id="4" name="Picture 5" descr="A close up of a sign&#10;&#10;Description generated with very high confidence">
            <a:extLst>
              <a:ext uri="{FF2B5EF4-FFF2-40B4-BE49-F238E27FC236}">
                <a16:creationId xmlns:a16="http://schemas.microsoft.com/office/drawing/2014/main" id="{16BB3E7C-42C0-46EA-A30A-7CDDC70FD87C}"/>
              </a:ext>
            </a:extLst>
          </p:cNvPr>
          <p:cNvPicPr>
            <a:picLocks noChangeAspect="1"/>
          </p:cNvPicPr>
          <p:nvPr/>
        </p:nvPicPr>
        <p:blipFill>
          <a:blip r:embed="rId4"/>
          <a:stretch>
            <a:fillRect/>
          </a:stretch>
        </p:blipFill>
        <p:spPr>
          <a:xfrm>
            <a:off x="442685" y="4402076"/>
            <a:ext cx="4584699" cy="1482846"/>
          </a:xfrm>
          <a:prstGeom prst="rect">
            <a:avLst/>
          </a:prstGeom>
        </p:spPr>
      </p:pic>
    </p:spTree>
    <p:extLst>
      <p:ext uri="{BB962C8B-B14F-4D97-AF65-F5344CB8AC3E}">
        <p14:creationId xmlns:p14="http://schemas.microsoft.com/office/powerpoint/2010/main" val="781350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960100" y="978102"/>
            <a:ext cx="10588434" cy="1062644"/>
          </a:xfrm>
        </p:spPr>
        <p:txBody>
          <a:bodyPr anchor="b">
            <a:normAutofit/>
          </a:bodyPr>
          <a:lstStyle/>
          <a:p>
            <a:r>
              <a:rPr lang="en-GB" b="1" dirty="0"/>
              <a:t>Harvard Architecture </a:t>
            </a:r>
            <a:r>
              <a:rPr lang="en-GB" sz="2400" b="1" dirty="0"/>
              <a:t>(modern)</a:t>
            </a:r>
            <a:endParaRPr lang="en-GB" sz="2800" dirty="0">
              <a:cs typeface="Calibri Light" panose="020F0302020204030204"/>
            </a:endParaRPr>
          </a:p>
        </p:txBody>
      </p:sp>
      <p:cxnSp>
        <p:nvCxnSpPr>
          <p:cNvPr id="11" name="Straight Connector 10">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rotWithShape="1">
          <a:blip r:embed="rId2"/>
          <a:srcRect l="21851" t="32359" r="55366" b="48615"/>
          <a:stretch/>
        </p:blipFill>
        <p:spPr>
          <a:xfrm>
            <a:off x="1059594" y="2520818"/>
            <a:ext cx="3366480" cy="1581377"/>
          </a:xfrm>
          <a:prstGeom prst="rect">
            <a:avLst/>
          </a:prstGeom>
        </p:spPr>
      </p:pic>
      <p:sp>
        <p:nvSpPr>
          <p:cNvPr id="5" name="Content Placeholder 4"/>
          <p:cNvSpPr>
            <a:spLocks noGrp="1"/>
          </p:cNvSpPr>
          <p:nvPr>
            <p:ph idx="1"/>
          </p:nvPr>
        </p:nvSpPr>
        <p:spPr>
          <a:xfrm>
            <a:off x="4955354" y="2682433"/>
            <a:ext cx="6282169" cy="3841677"/>
          </a:xfrm>
        </p:spPr>
        <p:txBody>
          <a:bodyPr vert="horz" lIns="91440" tIns="45720" rIns="91440" bIns="45720" rtlCol="0" anchor="t">
            <a:normAutofit lnSpcReduction="10000"/>
          </a:bodyPr>
          <a:lstStyle/>
          <a:p>
            <a:r>
              <a:rPr lang="en-GB" sz="1600" dirty="0"/>
              <a:t>The name is originated from "Harvard Mark I" a relay based old computer.</a:t>
            </a:r>
            <a:endParaRPr lang="en-GB" sz="1600" dirty="0">
              <a:cs typeface="Calibri"/>
            </a:endParaRPr>
          </a:p>
          <a:p>
            <a:r>
              <a:rPr lang="en-GB" sz="1600" dirty="0"/>
              <a:t>The computer has two separate memories for storing data and program.</a:t>
            </a:r>
            <a:endParaRPr lang="en-GB" sz="1600" dirty="0">
              <a:cs typeface="Calibri"/>
            </a:endParaRPr>
          </a:p>
          <a:p>
            <a:r>
              <a:rPr lang="en-GB" sz="1600" dirty="0"/>
              <a:t>It has physically separate signals and storage for code and data memory. It is possible to access program memory and data memory simultaneously.  The processor can complete an instruction in one cycle.</a:t>
            </a:r>
            <a:endParaRPr lang="en-GB" sz="1600" dirty="0">
              <a:cs typeface="Calibri"/>
            </a:endParaRPr>
          </a:p>
          <a:p>
            <a:r>
              <a:rPr lang="en-GB" sz="1600" dirty="0"/>
              <a:t>In the </a:t>
            </a:r>
            <a:r>
              <a:rPr lang="en-GB" sz="1600" b="1" dirty="0"/>
              <a:t>first stage</a:t>
            </a:r>
            <a:r>
              <a:rPr lang="en-GB" sz="1600" dirty="0"/>
              <a:t> the </a:t>
            </a:r>
            <a:r>
              <a:rPr lang="en-GB" sz="1600" b="1" dirty="0">
                <a:solidFill>
                  <a:srgbClr val="0070C0"/>
                </a:solidFill>
              </a:rPr>
              <a:t>instruction/address </a:t>
            </a:r>
            <a:r>
              <a:rPr lang="en-GB" sz="1600" dirty="0"/>
              <a:t>to be executed can be taken from program memory.  In the </a:t>
            </a:r>
            <a:r>
              <a:rPr lang="en-GB" sz="1600" b="1" dirty="0"/>
              <a:t>second stage</a:t>
            </a:r>
            <a:r>
              <a:rPr lang="en-GB" sz="1600" dirty="0"/>
              <a:t> data is taken from the </a:t>
            </a:r>
            <a:r>
              <a:rPr lang="en-GB" sz="1600" b="1" dirty="0">
                <a:solidFill>
                  <a:srgbClr val="0070C0"/>
                </a:solidFill>
              </a:rPr>
              <a:t>data</a:t>
            </a:r>
            <a:r>
              <a:rPr lang="en-GB" sz="1600" dirty="0"/>
              <a:t> memory using the decoded instruction or address. </a:t>
            </a:r>
            <a:endParaRPr lang="en-GB" sz="1600" dirty="0">
              <a:cs typeface="Calibri"/>
            </a:endParaRPr>
          </a:p>
          <a:p>
            <a:r>
              <a:rPr lang="en-GB" sz="1600" dirty="0"/>
              <a:t>Each cycle, CPU takes data from registers, does an operation, and puts the result back</a:t>
            </a:r>
            <a:endParaRPr lang="en-GB" sz="1600" dirty="0">
              <a:cs typeface="Calibri"/>
            </a:endParaRPr>
          </a:p>
          <a:p>
            <a:pPr marL="0" indent="0">
              <a:buNone/>
            </a:pPr>
            <a:r>
              <a:rPr lang="en-GB" sz="1600" dirty="0">
                <a:solidFill>
                  <a:srgbClr val="00B050"/>
                </a:solidFill>
                <a:ea typeface="+mn-lt"/>
                <a:cs typeface="+mn-lt"/>
              </a:rPr>
              <a:t>It is like reading the 'Address' on an 'opened' email and read the actual 'Email' content inside at the same time.</a:t>
            </a:r>
            <a:endParaRPr lang="en-GB" dirty="0">
              <a:solidFill>
                <a:srgbClr val="00B050"/>
              </a:solidFill>
              <a:ea typeface="+mn-lt"/>
              <a:cs typeface="+mn-lt"/>
            </a:endParaRPr>
          </a:p>
        </p:txBody>
      </p:sp>
      <p:pic>
        <p:nvPicPr>
          <p:cNvPr id="2" name="Picture 2" descr="A picture containing drawing&#10;&#10;Description generated with very high confidence">
            <a:extLst>
              <a:ext uri="{FF2B5EF4-FFF2-40B4-BE49-F238E27FC236}">
                <a16:creationId xmlns:a16="http://schemas.microsoft.com/office/drawing/2014/main" id="{4AEB2319-82BA-4FD5-BC42-E0683F418E6E}"/>
              </a:ext>
            </a:extLst>
          </p:cNvPr>
          <p:cNvPicPr>
            <a:picLocks noChangeAspect="1"/>
          </p:cNvPicPr>
          <p:nvPr/>
        </p:nvPicPr>
        <p:blipFill>
          <a:blip r:embed="rId3"/>
          <a:stretch>
            <a:fillRect/>
          </a:stretch>
        </p:blipFill>
        <p:spPr>
          <a:xfrm>
            <a:off x="760186" y="4660295"/>
            <a:ext cx="3967842" cy="1474409"/>
          </a:xfrm>
          <a:prstGeom prst="rect">
            <a:avLst/>
          </a:prstGeom>
        </p:spPr>
      </p:pic>
    </p:spTree>
    <p:extLst>
      <p:ext uri="{BB962C8B-B14F-4D97-AF65-F5344CB8AC3E}">
        <p14:creationId xmlns:p14="http://schemas.microsoft.com/office/powerpoint/2010/main" val="2661273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3029" y="1012004"/>
            <a:ext cx="3416158" cy="4795408"/>
          </a:xfrm>
        </p:spPr>
        <p:txBody>
          <a:bodyPr>
            <a:normAutofit/>
          </a:bodyPr>
          <a:lstStyle/>
          <a:p>
            <a:r>
              <a:rPr lang="en-GB">
                <a:solidFill>
                  <a:srgbClr val="FFFFFF"/>
                </a:solidFill>
              </a:rPr>
              <a:t>von Neumann vs. Harvard</a:t>
            </a:r>
          </a:p>
        </p:txBody>
      </p:sp>
      <p:graphicFrame>
        <p:nvGraphicFramePr>
          <p:cNvPr id="5" name="Content Placeholder 2">
            <a:extLst>
              <a:ext uri="{FF2B5EF4-FFF2-40B4-BE49-F238E27FC236}">
                <a16:creationId xmlns:a16="http://schemas.microsoft.com/office/drawing/2014/main" id="{824F1C03-775F-4E42-9F8C-1E56CE6E6D62}"/>
              </a:ext>
            </a:extLst>
          </p:cNvPr>
          <p:cNvGraphicFramePr>
            <a:graphicFrameLocks noGrp="1"/>
          </p:cNvGraphicFramePr>
          <p:nvPr>
            <p:ph idx="1"/>
            <p:extLst>
              <p:ext uri="{D42A27DB-BD31-4B8C-83A1-F6EECF244321}">
                <p14:modId xmlns:p14="http://schemas.microsoft.com/office/powerpoint/2010/main" val="160196507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9895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2" y="1412489"/>
            <a:ext cx="2871095" cy="2156621"/>
          </a:xfrm>
        </p:spPr>
        <p:txBody>
          <a:bodyPr vert="horz" lIns="91440" tIns="45720" rIns="91440" bIns="45720" rtlCol="0" anchor="t">
            <a:normAutofit/>
          </a:bodyPr>
          <a:lstStyle/>
          <a:p>
            <a:r>
              <a:rPr lang="en-US" sz="3600" b="1" kern="1200">
                <a:solidFill>
                  <a:srgbClr val="FFFFFF"/>
                </a:solidFill>
                <a:latin typeface="+mj-lt"/>
                <a:ea typeface="+mj-ea"/>
                <a:cs typeface="+mj-cs"/>
              </a:rPr>
              <a:t>The Stored Program Concept</a:t>
            </a:r>
            <a:endParaRPr lang="en-US" sz="3600" kern="1200">
              <a:solidFill>
                <a:srgbClr val="FFFFFF"/>
              </a:solidFill>
              <a:latin typeface="+mj-lt"/>
              <a:ea typeface="+mj-ea"/>
              <a:cs typeface="+mj-cs"/>
            </a:endParaRPr>
          </a:p>
        </p:txBody>
      </p:sp>
      <p:sp>
        <p:nvSpPr>
          <p:cNvPr id="3" name="Content Placeholder 2"/>
          <p:cNvSpPr>
            <a:spLocks noGrp="1"/>
          </p:cNvSpPr>
          <p:nvPr>
            <p:ph idx="1"/>
          </p:nvPr>
        </p:nvSpPr>
        <p:spPr>
          <a:xfrm>
            <a:off x="4627493" y="215060"/>
            <a:ext cx="2926080" cy="4363844"/>
          </a:xfrm>
        </p:spPr>
        <p:txBody>
          <a:bodyPr vert="horz" lIns="91440" tIns="45720" rIns="91440" bIns="45720" rtlCol="0" anchor="t">
            <a:normAutofit/>
          </a:bodyPr>
          <a:lstStyle/>
          <a:p>
            <a:pPr marL="0"/>
            <a:r>
              <a:rPr lang="en-US" sz="1900" dirty="0"/>
              <a:t>A program must be resident in main memory to be executed.  Machine code instructions are fetched from main memory one-at-a-time, decoded and executed in the processor.</a:t>
            </a:r>
            <a:endParaRPr lang="en-US" sz="1900" dirty="0">
              <a:cs typeface="Calibri"/>
            </a:endParaRPr>
          </a:p>
          <a:p>
            <a:pPr marL="0"/>
            <a:r>
              <a:rPr lang="en-US" sz="1900" b="1" dirty="0"/>
              <a:t>Von Neumann Architecture</a:t>
            </a:r>
            <a:endParaRPr lang="en-US" sz="1900" b="1" dirty="0">
              <a:cs typeface="Calibri"/>
            </a:endParaRPr>
          </a:p>
          <a:p>
            <a:pPr marL="0"/>
            <a:r>
              <a:rPr lang="en-US" sz="1900" dirty="0"/>
              <a:t>In a von Neumann machine, a single </a:t>
            </a:r>
            <a:r>
              <a:rPr lang="en-US" sz="1900" b="1" dirty="0">
                <a:solidFill>
                  <a:srgbClr val="7030A0"/>
                </a:solidFill>
              </a:rPr>
              <a:t>store holds both</a:t>
            </a:r>
            <a:r>
              <a:rPr lang="en-US" sz="1900" dirty="0"/>
              <a:t> instructions and the data that they are carried out on.</a:t>
            </a:r>
            <a:endParaRPr lang="en-US" sz="1900" dirty="0">
              <a:cs typeface="Calibri"/>
            </a:endParaRPr>
          </a:p>
          <a:p>
            <a:pPr marL="0"/>
            <a:endParaRPr lang="en-US" sz="1900"/>
          </a:p>
        </p:txBody>
      </p:sp>
      <p:sp>
        <p:nvSpPr>
          <p:cNvPr id="6" name="Content Placeholder 2">
            <a:extLst>
              <a:ext uri="{FF2B5EF4-FFF2-40B4-BE49-F238E27FC236}">
                <a16:creationId xmlns:a16="http://schemas.microsoft.com/office/drawing/2014/main" id="{42465686-FBCA-4E27-8F2C-10C74BAF1498}"/>
              </a:ext>
            </a:extLst>
          </p:cNvPr>
          <p:cNvSpPr txBox="1">
            <a:spLocks/>
          </p:cNvSpPr>
          <p:nvPr/>
        </p:nvSpPr>
        <p:spPr>
          <a:xfrm>
            <a:off x="8995890" y="2328703"/>
            <a:ext cx="2926080" cy="436384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1900" b="1" dirty="0"/>
              <a:t>Harvard Architecture</a:t>
            </a:r>
          </a:p>
          <a:p>
            <a:pPr marL="0"/>
            <a:r>
              <a:rPr lang="en-US" sz="1900" dirty="0"/>
              <a:t>A Harvard machine has a </a:t>
            </a:r>
            <a:r>
              <a:rPr lang="en-US" sz="1900" b="1" dirty="0">
                <a:solidFill>
                  <a:srgbClr val="7030A0"/>
                </a:solidFill>
              </a:rPr>
              <a:t>separate store</a:t>
            </a:r>
            <a:r>
              <a:rPr lang="en-US" sz="1900" dirty="0"/>
              <a:t> for data and instructions. In the von Neumann machine, data and instructions share the same storage space and are fetched along the same bus. In the Harvard machine, throughput is quicker since there are separate stores for data and instructions and separate buses to connect them to the processor.</a:t>
            </a:r>
            <a:endParaRPr lang="en-US" sz="1900" dirty="0">
              <a:cs typeface="Calibri"/>
            </a:endParaRPr>
          </a:p>
        </p:txBody>
      </p:sp>
      <p:pic>
        <p:nvPicPr>
          <p:cNvPr id="9" name="Picture 9" descr="A screenshot of a cell phone&#10;&#10;Description generated with very high confidence">
            <a:extLst>
              <a:ext uri="{FF2B5EF4-FFF2-40B4-BE49-F238E27FC236}">
                <a16:creationId xmlns:a16="http://schemas.microsoft.com/office/drawing/2014/main" id="{FF4FD1C5-B460-4A18-95D0-EBCE0335B2DA}"/>
              </a:ext>
            </a:extLst>
          </p:cNvPr>
          <p:cNvPicPr>
            <a:picLocks noChangeAspect="1"/>
          </p:cNvPicPr>
          <p:nvPr/>
        </p:nvPicPr>
        <p:blipFill>
          <a:blip r:embed="rId2"/>
          <a:stretch>
            <a:fillRect/>
          </a:stretch>
        </p:blipFill>
        <p:spPr>
          <a:xfrm>
            <a:off x="7717518" y="170089"/>
            <a:ext cx="4098472" cy="1664608"/>
          </a:xfrm>
          <a:prstGeom prst="rect">
            <a:avLst/>
          </a:prstGeom>
        </p:spPr>
      </p:pic>
      <p:pic>
        <p:nvPicPr>
          <p:cNvPr id="12" name="Picture 13" descr="A screenshot of a cell phone&#10;&#10;Description generated with very high confidence">
            <a:extLst>
              <a:ext uri="{FF2B5EF4-FFF2-40B4-BE49-F238E27FC236}">
                <a16:creationId xmlns:a16="http://schemas.microsoft.com/office/drawing/2014/main" id="{6D01CA43-B057-49A9-9594-48BB5E19DDC2}"/>
              </a:ext>
            </a:extLst>
          </p:cNvPr>
          <p:cNvPicPr>
            <a:picLocks noChangeAspect="1"/>
          </p:cNvPicPr>
          <p:nvPr/>
        </p:nvPicPr>
        <p:blipFill>
          <a:blip r:embed="rId3"/>
          <a:stretch>
            <a:fillRect/>
          </a:stretch>
        </p:blipFill>
        <p:spPr>
          <a:xfrm>
            <a:off x="3170465" y="4894036"/>
            <a:ext cx="5762625" cy="1647825"/>
          </a:xfrm>
          <a:prstGeom prst="rect">
            <a:avLst/>
          </a:prstGeom>
        </p:spPr>
      </p:pic>
    </p:spTree>
    <p:extLst>
      <p:ext uri="{BB962C8B-B14F-4D97-AF65-F5344CB8AC3E}">
        <p14:creationId xmlns:p14="http://schemas.microsoft.com/office/powerpoint/2010/main" val="342640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A7CE2-78E0-467D-A7B7-3D2B24CB7E18}"/>
              </a:ext>
            </a:extLst>
          </p:cNvPr>
          <p:cNvSpPr>
            <a:spLocks noGrp="1"/>
          </p:cNvSpPr>
          <p:nvPr>
            <p:ph type="title"/>
          </p:nvPr>
        </p:nvSpPr>
        <p:spPr/>
        <p:txBody>
          <a:bodyPr/>
          <a:lstStyle/>
          <a:p>
            <a:r>
              <a:rPr lang="en-GB" b="1" dirty="0">
                <a:cs typeface="Calibri Light"/>
              </a:rPr>
              <a:t>Mixture</a:t>
            </a:r>
            <a:endParaRPr lang="en-GB" b="1" dirty="0"/>
          </a:p>
        </p:txBody>
      </p:sp>
      <p:sp>
        <p:nvSpPr>
          <p:cNvPr id="3" name="Content Placeholder 2">
            <a:extLst>
              <a:ext uri="{FF2B5EF4-FFF2-40B4-BE49-F238E27FC236}">
                <a16:creationId xmlns:a16="http://schemas.microsoft.com/office/drawing/2014/main" id="{2C19806B-E9FF-4261-91E7-2470E21C39AE}"/>
              </a:ext>
            </a:extLst>
          </p:cNvPr>
          <p:cNvSpPr>
            <a:spLocks noGrp="1"/>
          </p:cNvSpPr>
          <p:nvPr>
            <p:ph idx="1"/>
          </p:nvPr>
        </p:nvSpPr>
        <p:spPr>
          <a:xfrm>
            <a:off x="838200" y="1825625"/>
            <a:ext cx="10515600" cy="1602696"/>
          </a:xfrm>
        </p:spPr>
        <p:txBody>
          <a:bodyPr vert="horz" lIns="91440" tIns="45720" rIns="91440" bIns="45720" rtlCol="0" anchor="t">
            <a:normAutofit lnSpcReduction="10000"/>
          </a:bodyPr>
          <a:lstStyle/>
          <a:p>
            <a:r>
              <a:rPr lang="en-GB" dirty="0">
                <a:cs typeface="Calibri"/>
              </a:rPr>
              <a:t>Modern CPUs use Harvard architecture </a:t>
            </a:r>
            <a:r>
              <a:rPr lang="en-GB" b="1" dirty="0">
                <a:cs typeface="Calibri"/>
              </a:rPr>
              <a:t>inside the chip</a:t>
            </a:r>
            <a:r>
              <a:rPr lang="en-GB" dirty="0">
                <a:cs typeface="Calibri"/>
              </a:rPr>
              <a:t> to separate the code and data into threads for faster processing, but the connection of the CPU to the </a:t>
            </a:r>
            <a:r>
              <a:rPr lang="en-GB" b="1" dirty="0">
                <a:solidFill>
                  <a:srgbClr val="7030A0"/>
                </a:solidFill>
                <a:cs typeface="Calibri"/>
              </a:rPr>
              <a:t>Motherboard and components</a:t>
            </a:r>
            <a:r>
              <a:rPr lang="en-GB" dirty="0">
                <a:cs typeface="Calibri"/>
              </a:rPr>
              <a:t> will be Von Neumann</a:t>
            </a:r>
            <a:endParaRPr lang="en-GB" dirty="0"/>
          </a:p>
        </p:txBody>
      </p:sp>
      <p:sp>
        <p:nvSpPr>
          <p:cNvPr id="5" name="Title 1">
            <a:extLst>
              <a:ext uri="{FF2B5EF4-FFF2-40B4-BE49-F238E27FC236}">
                <a16:creationId xmlns:a16="http://schemas.microsoft.com/office/drawing/2014/main" id="{CE67ABD9-E641-4B9A-B555-510F83A58E58}"/>
              </a:ext>
            </a:extLst>
          </p:cNvPr>
          <p:cNvSpPr txBox="1">
            <a:spLocks/>
          </p:cNvSpPr>
          <p:nvPr/>
        </p:nvSpPr>
        <p:spPr>
          <a:xfrm>
            <a:off x="809171" y="34294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cs typeface="Calibri Light"/>
              </a:rPr>
              <a:t>Cluster Computers</a:t>
            </a:r>
            <a:endParaRPr lang="en-GB" b="1" dirty="0"/>
          </a:p>
        </p:txBody>
      </p:sp>
      <p:sp>
        <p:nvSpPr>
          <p:cNvPr id="7" name="Content Placeholder 2">
            <a:extLst>
              <a:ext uri="{FF2B5EF4-FFF2-40B4-BE49-F238E27FC236}">
                <a16:creationId xmlns:a16="http://schemas.microsoft.com/office/drawing/2014/main" id="{4A688FE3-7E06-43D2-9F44-E8EB78BB57F5}"/>
              </a:ext>
            </a:extLst>
          </p:cNvPr>
          <p:cNvSpPr txBox="1">
            <a:spLocks/>
          </p:cNvSpPr>
          <p:nvPr/>
        </p:nvSpPr>
        <p:spPr>
          <a:xfrm>
            <a:off x="836386" y="4717596"/>
            <a:ext cx="10515600" cy="1602696"/>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cs typeface="Calibri"/>
              </a:rPr>
              <a:t>Supercomputers used by the met office use the cluster computer architecture, which have 100's or 1000s of CPU's carrying out Trillions of calculations. Home PC's can also be used in this way to boost processing power.</a:t>
            </a:r>
          </a:p>
        </p:txBody>
      </p:sp>
    </p:spTree>
    <p:extLst>
      <p:ext uri="{BB962C8B-B14F-4D97-AF65-F5344CB8AC3E}">
        <p14:creationId xmlns:p14="http://schemas.microsoft.com/office/powerpoint/2010/main" val="2968303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4DD78A-EED2-4581-A420-0A1238DDEEFF}"/>
              </a:ext>
            </a:extLst>
          </p:cNvPr>
          <p:cNvSpPr>
            <a:spLocks noGrp="1"/>
          </p:cNvSpPr>
          <p:nvPr>
            <p:ph type="title"/>
          </p:nvPr>
        </p:nvSpPr>
        <p:spPr>
          <a:xfrm>
            <a:off x="863029" y="1012004"/>
            <a:ext cx="3416158" cy="4795408"/>
          </a:xfrm>
        </p:spPr>
        <p:txBody>
          <a:bodyPr>
            <a:normAutofit/>
          </a:bodyPr>
          <a:lstStyle/>
          <a:p>
            <a:r>
              <a:rPr lang="en-GB">
                <a:solidFill>
                  <a:srgbClr val="FFFFFF"/>
                </a:solidFill>
                <a:cs typeface="Calibri Light"/>
              </a:rPr>
              <a:t>UMA and NUMA</a:t>
            </a:r>
            <a:endParaRPr lang="en-GB">
              <a:solidFill>
                <a:srgbClr val="FFFFFF"/>
              </a:solidFill>
            </a:endParaRPr>
          </a:p>
        </p:txBody>
      </p:sp>
      <p:graphicFrame>
        <p:nvGraphicFramePr>
          <p:cNvPr id="5" name="Content Placeholder 2">
            <a:extLst>
              <a:ext uri="{FF2B5EF4-FFF2-40B4-BE49-F238E27FC236}">
                <a16:creationId xmlns:a16="http://schemas.microsoft.com/office/drawing/2014/main" id="{91FAD55C-36FA-4666-8F8B-CCD42229B6C4}"/>
              </a:ext>
            </a:extLst>
          </p:cNvPr>
          <p:cNvGraphicFramePr>
            <a:graphicFrameLocks noGrp="1"/>
          </p:cNvGraphicFramePr>
          <p:nvPr>
            <p:ph idx="1"/>
            <p:extLst>
              <p:ext uri="{D42A27DB-BD31-4B8C-83A1-F6EECF244321}">
                <p14:modId xmlns:p14="http://schemas.microsoft.com/office/powerpoint/2010/main" val="187835538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9756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71560F-2231-44D2-AF11-023A71B5AFA4}"/>
              </a:ext>
            </a:extLst>
          </p:cNvPr>
          <p:cNvSpPr>
            <a:spLocks noGrp="1"/>
          </p:cNvSpPr>
          <p:nvPr>
            <p:ph type="title"/>
          </p:nvPr>
        </p:nvSpPr>
        <p:spPr>
          <a:xfrm>
            <a:off x="863029" y="1012004"/>
            <a:ext cx="3416158" cy="4795408"/>
          </a:xfrm>
        </p:spPr>
        <p:txBody>
          <a:bodyPr>
            <a:normAutofit/>
          </a:bodyPr>
          <a:lstStyle/>
          <a:p>
            <a:r>
              <a:rPr lang="en-GB">
                <a:solidFill>
                  <a:srgbClr val="FFFFFF"/>
                </a:solidFill>
                <a:cs typeface="Calibri Light"/>
              </a:rPr>
              <a:t>Apple on Windows? (</a:t>
            </a:r>
            <a:r>
              <a:rPr lang="en-GB" b="1">
                <a:solidFill>
                  <a:srgbClr val="FFFFFF"/>
                </a:solidFill>
                <a:cs typeface="Calibri Light"/>
              </a:rPr>
              <a:t>EMULATION</a:t>
            </a:r>
            <a:r>
              <a:rPr lang="en-GB">
                <a:solidFill>
                  <a:srgbClr val="FFFFFF"/>
                </a:solidFill>
                <a:cs typeface="Calibri Light"/>
              </a:rPr>
              <a:t>)</a:t>
            </a:r>
            <a:endParaRPr lang="en-GB">
              <a:solidFill>
                <a:srgbClr val="FFFFFF"/>
              </a:solidFill>
            </a:endParaRPr>
          </a:p>
        </p:txBody>
      </p:sp>
      <p:graphicFrame>
        <p:nvGraphicFramePr>
          <p:cNvPr id="5" name="Content Placeholder 2">
            <a:extLst>
              <a:ext uri="{FF2B5EF4-FFF2-40B4-BE49-F238E27FC236}">
                <a16:creationId xmlns:a16="http://schemas.microsoft.com/office/drawing/2014/main" id="{C5F998CC-389F-4C39-90C5-DFC578FCC8E8}"/>
              </a:ext>
            </a:extLst>
          </p:cNvPr>
          <p:cNvGraphicFramePr>
            <a:graphicFrameLocks noGrp="1"/>
          </p:cNvGraphicFramePr>
          <p:nvPr>
            <p:ph idx="1"/>
            <p:extLst>
              <p:ext uri="{D42A27DB-BD31-4B8C-83A1-F6EECF244321}">
                <p14:modId xmlns:p14="http://schemas.microsoft.com/office/powerpoint/2010/main" val="91575109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58326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722</Words>
  <Application>Microsoft Office PowerPoint</Application>
  <PresentationFormat>Widescreen</PresentationFormat>
  <Paragraphs>91</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Verdana</vt:lpstr>
      <vt:lpstr>office theme</vt:lpstr>
      <vt:lpstr>Computer Architecture </vt:lpstr>
      <vt:lpstr>The Stored Program Concept</vt:lpstr>
      <vt:lpstr>Von Neumann Architecture (Older)</vt:lpstr>
      <vt:lpstr>Harvard Architecture (modern)</vt:lpstr>
      <vt:lpstr>von Neumann vs. Harvard</vt:lpstr>
      <vt:lpstr>The Stored Program Concept</vt:lpstr>
      <vt:lpstr>Mixture</vt:lpstr>
      <vt:lpstr>UMA and NUMA</vt:lpstr>
      <vt:lpstr>Apple on Windows? (EMULATION)</vt:lpstr>
      <vt:lpstr>Factors affecting the choice of different architecture models</vt:lpstr>
      <vt:lpstr>CPU Performance Factors</vt:lpstr>
      <vt:lpstr>Activity – Chop and Change</vt:lpstr>
      <vt:lpstr>Concepts of Microarchitecture</vt:lpstr>
      <vt:lpstr>Registers and Register Handling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HUSNAIN AHMED</dc:creator>
  <cp:lastModifiedBy>HUSNAIN AHMED</cp:lastModifiedBy>
  <cp:revision>673</cp:revision>
  <dcterms:created xsi:type="dcterms:W3CDTF">2013-07-15T20:26:40Z</dcterms:created>
  <dcterms:modified xsi:type="dcterms:W3CDTF">2019-10-08T10:18:41Z</dcterms:modified>
</cp:coreProperties>
</file>