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67" r:id="rId5"/>
    <p:sldId id="262" r:id="rId6"/>
    <p:sldId id="259" r:id="rId7"/>
    <p:sldId id="261" r:id="rId8"/>
    <p:sldId id="264" r:id="rId9"/>
    <p:sldId id="263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E2C5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D442-4686-4EDC-A559-EF50ECD4A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D228F-CA6C-454D-9866-C0A5F0881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FF40-4A95-4C5C-92B0-D8803864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0887-B29A-4AC6-9CBF-96791202BEA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BF53D-1EC5-4911-AA7C-9F4B2D6A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1621C-7C30-4F4F-8545-CDDF74C3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BCF-D22C-44FF-BE2A-A7283997E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45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8777-D385-4BE1-8362-15851DC0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40968-66ED-401A-8E14-EE065B60F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2FBB-C14F-4FEB-BCBB-9EDB8FC5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0887-B29A-4AC6-9CBF-96791202BEA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16FDA-E15E-4F4B-A517-E6F48F52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B94C0-E0CE-435D-9AA6-0178D317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BCF-D22C-44FF-BE2A-A7283997E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85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AE94C-C123-4BE0-B3F4-2D37F417F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D64C5-6592-447D-9DF4-F01F52C0D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DCB3-AEF1-40AD-BD9F-0A2A4D78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0887-B29A-4AC6-9CBF-96791202BEA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D6DC6-D7B4-4462-9F52-2F053497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6AEE-BADA-4DF9-977B-5D43B6AD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BCF-D22C-44FF-BE2A-A7283997E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20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9760-14A8-4EF0-A53A-934B7239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A0518-F750-4574-9303-BEE378C7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EC3A5-D2AB-4EEB-B16E-5CC3D3F2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0887-B29A-4AC6-9CBF-96791202BEA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2CD1-AE16-4C66-A822-31664F1B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1093F-B9A8-47DA-8905-A5EADA55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BCF-D22C-44FF-BE2A-A7283997E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94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5B2D-AE48-4BF1-BE9E-3A850477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C6CBB-6559-4446-8C8F-2C8DE1D05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AA63-EDD7-4211-8F35-9324A560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0887-B29A-4AC6-9CBF-96791202BEA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1CD0-E4E4-496C-B6C0-7F3D3733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EFC3A-5D24-4C87-BDB9-F84A07F2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BCF-D22C-44FF-BE2A-A7283997E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94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4CCF-0AEB-41C8-B322-D51963B8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5105-C975-4979-8DE4-BF1E59917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4CBD3-01B1-45F8-A4B9-F27C873C7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A9912-7C4E-47D6-8341-67AF9563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0887-B29A-4AC6-9CBF-96791202BEA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9D6A2-7C90-4C77-856F-A517C77B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43F97-051F-4BC7-ACE3-6518C299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BCF-D22C-44FF-BE2A-A7283997E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14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8C9B-1D3D-4937-A26E-73682997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A5D32-47B7-4903-BE35-0228ABFF0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90A47-C521-4630-AB37-04D77B88E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5D130-24C7-4E1B-A706-9FBD1EB20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C3CB5-F598-4DDC-BF77-ECFF91F17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8771D-1F8A-4E07-AAD8-19A35A19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0887-B29A-4AC6-9CBF-96791202BEA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C18E3-A453-4C37-BC7E-C2D7EC7D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E6C11-3F5B-43E5-900E-3037CEB9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BCF-D22C-44FF-BE2A-A7283997E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71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ED29-1679-4ABC-9848-F57BBECB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D69F6-12B5-43AE-87CA-406AB27B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0887-B29A-4AC6-9CBF-96791202BEA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84C14-F1C5-44C2-A23F-156F1EF1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92C3D-9E54-4C46-A7D5-2E73EE2A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BCF-D22C-44FF-BE2A-A7283997E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32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2A7D6-44E3-4F35-8670-7F11570B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0887-B29A-4AC6-9CBF-96791202BEA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6628A-532D-49F3-BBB2-AD5755A6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81660-C707-4398-AE50-C8A52837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BCF-D22C-44FF-BE2A-A7283997E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63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73DE-5901-4AD0-B95A-DF2F9534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86C3D-3653-40D6-930A-9C28852B2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B159B-9C2B-494C-8613-46F8B7ECC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D1423-C92D-4AE9-8983-CA8B008A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0887-B29A-4AC6-9CBF-96791202BEA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65C76-480E-45AD-9A89-5064AA8F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55F5-9E4C-4DB7-96F6-3544593A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BCF-D22C-44FF-BE2A-A7283997E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0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8C8A-A062-4DA4-ACD3-AAA7B474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1BA83-AD99-472B-B02C-7F1E6CDB0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1E93B-B851-431E-9E16-0D9373F1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C046-8FBF-4CD9-A20A-05AFB380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0887-B29A-4AC6-9CBF-96791202BEA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270AD-3A1D-42FE-8BBB-3D409AA4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E4E0A-102D-4D0A-9250-07437E79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BCF-D22C-44FF-BE2A-A7283997E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15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E4057-3867-46F0-B69C-4E4063EA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4193B-6E69-4BD9-BDB7-018E8F734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BFF34-BE00-426C-B466-03A3CFA5C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0887-B29A-4AC6-9CBF-96791202BEA5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EBE5-7A24-4E39-9F25-B1CA6E747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84222-4DEC-4C36-A3AE-B5543A8C6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2CBCF-D22C-44FF-BE2A-A7283997E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79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1385-B0C2-4F5A-8B59-0CB1FE87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1: Initial Problem Statement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FE88-6EFC-4DC5-A602-1A72143BD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good problem statement should answer the following questions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What is the problem that needs to be solved?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Why is it a problem?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Where is the problem observed?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Who is impacted? (customers, businesses, departments)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When was the problem first observed?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How is the problem observed? What are the symptoms?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How often is the problem observed?</a:t>
            </a:r>
          </a:p>
          <a:p>
            <a:r>
              <a:rPr lang="en-GB" dirty="0"/>
              <a:t>Remember these are generic questions and will not apply to all projects</a:t>
            </a:r>
          </a:p>
        </p:txBody>
      </p:sp>
    </p:spTree>
    <p:extLst>
      <p:ext uri="{BB962C8B-B14F-4D97-AF65-F5344CB8AC3E}">
        <p14:creationId xmlns:p14="http://schemas.microsoft.com/office/powerpoint/2010/main" val="397479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1385-B0C2-4F5A-8B59-0CB1FE87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2: Development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7F2B29-830B-4DAC-AD2F-A8B26B7E296F}"/>
              </a:ext>
            </a:extLst>
          </p:cNvPr>
          <p:cNvGrpSpPr/>
          <p:nvPr/>
        </p:nvGrpSpPr>
        <p:grpSpPr>
          <a:xfrm>
            <a:off x="0" y="-2470"/>
            <a:ext cx="12192000" cy="400110"/>
            <a:chOff x="0" y="-2470"/>
            <a:chExt cx="12192000" cy="400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75DE24-5C45-487C-9C93-ECCE13325BAF}"/>
                </a:ext>
              </a:extLst>
            </p:cNvPr>
            <p:cNvSpPr/>
            <p:nvPr/>
          </p:nvSpPr>
          <p:spPr>
            <a:xfrm>
              <a:off x="0" y="1"/>
              <a:ext cx="12192000" cy="381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ABD99A-E27E-4816-8DE1-245CFD9AC3F9}"/>
                </a:ext>
              </a:extLst>
            </p:cNvPr>
            <p:cNvSpPr txBox="1"/>
            <p:nvPr/>
          </p:nvSpPr>
          <p:spPr>
            <a:xfrm>
              <a:off x="1706144" y="-2470"/>
              <a:ext cx="8779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u="sng" dirty="0">
                  <a:solidFill>
                    <a:srgbClr val="C00000"/>
                  </a:solidFill>
                </a:rPr>
                <a:t>Remember to update your plan (Microsoft Planner) once you complete each task</a:t>
              </a: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12CE9-BF8A-4C4B-914C-89CEDE10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537397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Develop your program (must have a graphical user interface)</a:t>
            </a:r>
          </a:p>
          <a:p>
            <a:endParaRPr lang="en-GB" dirty="0"/>
          </a:p>
          <a:p>
            <a:r>
              <a:rPr lang="en-GB" dirty="0"/>
              <a:t>Follow the structure of your selected methodology</a:t>
            </a:r>
          </a:p>
          <a:p>
            <a:pPr lvl="1"/>
            <a:r>
              <a:rPr lang="en-GB" dirty="0"/>
              <a:t>You will probably need to add more row/columns to the tables provided</a:t>
            </a:r>
          </a:p>
          <a:p>
            <a:endParaRPr lang="en-GB" dirty="0"/>
          </a:p>
          <a:p>
            <a:r>
              <a:rPr lang="en-GB" dirty="0"/>
              <a:t>Provide evidence of each interface and the code that goes with it</a:t>
            </a:r>
          </a:p>
          <a:p>
            <a:pPr lvl="1"/>
            <a:r>
              <a:rPr lang="en-GB" dirty="0"/>
              <a:t>Code Requirements:</a:t>
            </a:r>
          </a:p>
          <a:p>
            <a:pPr lvl="2"/>
            <a:r>
              <a:rPr lang="en-GB" dirty="0"/>
              <a:t>Meaningful variable and object names (e.g. </a:t>
            </a:r>
            <a:r>
              <a:rPr lang="en-GB" dirty="0" err="1"/>
              <a:t>inputName</a:t>
            </a:r>
            <a:r>
              <a:rPr lang="en-GB" dirty="0"/>
              <a:t>, </a:t>
            </a:r>
            <a:r>
              <a:rPr lang="en-GB" dirty="0" err="1"/>
              <a:t>input_name</a:t>
            </a:r>
            <a:r>
              <a:rPr lang="en-GB" dirty="0"/>
              <a:t>, </a:t>
            </a:r>
            <a:r>
              <a:rPr lang="en-GB" dirty="0" err="1"/>
              <a:t>exitBtn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Comments (variables, constructs, procedures, functions etc) </a:t>
            </a:r>
          </a:p>
          <a:p>
            <a:pPr lvl="2"/>
            <a:endParaRPr lang="en-GB" dirty="0"/>
          </a:p>
          <a:p>
            <a:r>
              <a:rPr lang="en-GB" dirty="0"/>
              <a:t>Agile Methodology</a:t>
            </a:r>
          </a:p>
          <a:p>
            <a:pPr lvl="1"/>
            <a:r>
              <a:rPr lang="en-GB" dirty="0"/>
              <a:t>Ideally 3 iterations (to create 2 Prototypes and then your “final” program)</a:t>
            </a:r>
          </a:p>
          <a:p>
            <a:pPr lvl="1"/>
            <a:r>
              <a:rPr lang="en-GB" dirty="0"/>
              <a:t>After each Prototype:</a:t>
            </a:r>
          </a:p>
          <a:p>
            <a:pPr lvl="2"/>
            <a:r>
              <a:rPr lang="en-GB" dirty="0"/>
              <a:t>Some testing is needed (probably a short list of user tests – questionnaire maybe?)</a:t>
            </a:r>
          </a:p>
          <a:p>
            <a:pPr lvl="2"/>
            <a:r>
              <a:rPr lang="en-GB" dirty="0"/>
              <a:t>Some new/extra objectives are needed as a result of testing (These can be to fix problems or to add more features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30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1385-B0C2-4F5A-8B59-0CB1FE87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2: Testing (System Testing)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7F2B29-830B-4DAC-AD2F-A8B26B7E296F}"/>
              </a:ext>
            </a:extLst>
          </p:cNvPr>
          <p:cNvGrpSpPr/>
          <p:nvPr/>
        </p:nvGrpSpPr>
        <p:grpSpPr>
          <a:xfrm>
            <a:off x="0" y="-2470"/>
            <a:ext cx="12192000" cy="400110"/>
            <a:chOff x="0" y="-2470"/>
            <a:chExt cx="12192000" cy="400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75DE24-5C45-487C-9C93-ECCE13325BAF}"/>
                </a:ext>
              </a:extLst>
            </p:cNvPr>
            <p:cNvSpPr/>
            <p:nvPr/>
          </p:nvSpPr>
          <p:spPr>
            <a:xfrm>
              <a:off x="0" y="1"/>
              <a:ext cx="12192000" cy="381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ABD99A-E27E-4816-8DE1-245CFD9AC3F9}"/>
                </a:ext>
              </a:extLst>
            </p:cNvPr>
            <p:cNvSpPr txBox="1"/>
            <p:nvPr/>
          </p:nvSpPr>
          <p:spPr>
            <a:xfrm>
              <a:off x="1706144" y="-2470"/>
              <a:ext cx="8779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u="sng" dirty="0">
                  <a:solidFill>
                    <a:srgbClr val="C00000"/>
                  </a:solidFill>
                </a:rPr>
                <a:t>Remember to update your plan (Microsoft Planner) once you complete each task</a:t>
              </a: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12CE9-BF8A-4C4B-914C-89CEDE10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53739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Once you think the program is finished, you must test all the features of your program this is known as system testing</a:t>
            </a:r>
          </a:p>
          <a:p>
            <a:r>
              <a:rPr lang="en-GB" dirty="0"/>
              <a:t>Use a testing table: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Tests must include </a:t>
            </a:r>
            <a:r>
              <a:rPr lang="en-GB" dirty="0">
                <a:solidFill>
                  <a:srgbClr val="00B050"/>
                </a:solidFill>
              </a:rPr>
              <a:t>normal</a:t>
            </a:r>
            <a:r>
              <a:rPr lang="en-GB" dirty="0"/>
              <a:t>, </a:t>
            </a:r>
            <a:r>
              <a:rPr lang="en-GB" dirty="0">
                <a:solidFill>
                  <a:schemeClr val="accent1"/>
                </a:solidFill>
              </a:rPr>
              <a:t>extreme</a:t>
            </a:r>
            <a:r>
              <a:rPr lang="en-GB" dirty="0"/>
              <a:t> and </a:t>
            </a:r>
            <a:r>
              <a:rPr lang="en-GB" dirty="0">
                <a:solidFill>
                  <a:srgbClr val="C00000"/>
                </a:solidFill>
              </a:rPr>
              <a:t>erroneous</a:t>
            </a:r>
            <a:r>
              <a:rPr lang="en-GB" dirty="0"/>
              <a:t> data inputs (Please colour code them) </a:t>
            </a:r>
          </a:p>
          <a:p>
            <a:r>
              <a:rPr lang="en-GB" dirty="0"/>
              <a:t>Failed tests should be followed up with another test that shows the problem has been corrected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C7C13E-53FA-47B0-9681-E146905C0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7501"/>
              </p:ext>
            </p:extLst>
          </p:nvPr>
        </p:nvGraphicFramePr>
        <p:xfrm>
          <a:off x="176981" y="2713066"/>
          <a:ext cx="1181346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315">
                  <a:extLst>
                    <a:ext uri="{9D8B030D-6E8A-4147-A177-3AD203B41FA5}">
                      <a16:colId xmlns:a16="http://schemas.microsoft.com/office/drawing/2014/main" val="1597615660"/>
                    </a:ext>
                  </a:extLst>
                </a:gridCol>
                <a:gridCol w="2889505">
                  <a:extLst>
                    <a:ext uri="{9D8B030D-6E8A-4147-A177-3AD203B41FA5}">
                      <a16:colId xmlns:a16="http://schemas.microsoft.com/office/drawing/2014/main" val="430795146"/>
                    </a:ext>
                  </a:extLst>
                </a:gridCol>
                <a:gridCol w="2139695">
                  <a:extLst>
                    <a:ext uri="{9D8B030D-6E8A-4147-A177-3AD203B41FA5}">
                      <a16:colId xmlns:a16="http://schemas.microsoft.com/office/drawing/2014/main" val="2797387018"/>
                    </a:ext>
                  </a:extLst>
                </a:gridCol>
                <a:gridCol w="1798125">
                  <a:extLst>
                    <a:ext uri="{9D8B030D-6E8A-4147-A177-3AD203B41FA5}">
                      <a16:colId xmlns:a16="http://schemas.microsoft.com/office/drawing/2014/main" val="2445325495"/>
                    </a:ext>
                  </a:extLst>
                </a:gridCol>
                <a:gridCol w="1968910">
                  <a:extLst>
                    <a:ext uri="{9D8B030D-6E8A-4147-A177-3AD203B41FA5}">
                      <a16:colId xmlns:a16="http://schemas.microsoft.com/office/drawing/2014/main" val="2078574007"/>
                    </a:ext>
                  </a:extLst>
                </a:gridCol>
                <a:gridCol w="1968910">
                  <a:extLst>
                    <a:ext uri="{9D8B030D-6E8A-4147-A177-3AD203B41FA5}">
                      <a16:colId xmlns:a16="http://schemas.microsoft.com/office/drawing/2014/main" val="176520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 Type (</a:t>
                      </a:r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r>
                        <a:rPr lang="en-GB" dirty="0"/>
                        <a:t>, </a:t>
                      </a:r>
                      <a:r>
                        <a:rPr lang="en-GB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extreme</a:t>
                      </a:r>
                      <a:r>
                        <a:rPr lang="en-GB" dirty="0"/>
                        <a:t>,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erroneous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result evidence (Print Screen)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Failed result evidence (Print Screen)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8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75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9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014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11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1385-B0C2-4F5A-8B59-0CB1FE87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3/4/5: Review and Evaluation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7F2B29-830B-4DAC-AD2F-A8B26B7E296F}"/>
              </a:ext>
            </a:extLst>
          </p:cNvPr>
          <p:cNvGrpSpPr/>
          <p:nvPr/>
        </p:nvGrpSpPr>
        <p:grpSpPr>
          <a:xfrm>
            <a:off x="0" y="-2470"/>
            <a:ext cx="12192000" cy="400110"/>
            <a:chOff x="0" y="-2470"/>
            <a:chExt cx="12192000" cy="400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75DE24-5C45-487C-9C93-ECCE13325BAF}"/>
                </a:ext>
              </a:extLst>
            </p:cNvPr>
            <p:cNvSpPr/>
            <p:nvPr/>
          </p:nvSpPr>
          <p:spPr>
            <a:xfrm>
              <a:off x="0" y="1"/>
              <a:ext cx="12192000" cy="381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ABD99A-E27E-4816-8DE1-245CFD9AC3F9}"/>
                </a:ext>
              </a:extLst>
            </p:cNvPr>
            <p:cNvSpPr txBox="1"/>
            <p:nvPr/>
          </p:nvSpPr>
          <p:spPr>
            <a:xfrm>
              <a:off x="1706144" y="-2470"/>
              <a:ext cx="8779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u="sng" dirty="0">
                  <a:solidFill>
                    <a:srgbClr val="C00000"/>
                  </a:solidFill>
                </a:rPr>
                <a:t>Remember to update your plan (Microsoft Planner) once you complete each task</a:t>
              </a: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12CE9-BF8A-4C4B-914C-89CEDE10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5373973"/>
          </a:xfrm>
        </p:spPr>
        <p:txBody>
          <a:bodyPr>
            <a:normAutofit/>
          </a:bodyPr>
          <a:lstStyle/>
          <a:p>
            <a:r>
              <a:rPr lang="en-GB" dirty="0"/>
              <a:t>Have the Assignment Brief open</a:t>
            </a:r>
          </a:p>
          <a:p>
            <a:endParaRPr lang="en-GB" dirty="0"/>
          </a:p>
          <a:p>
            <a:r>
              <a:rPr lang="en-GB" dirty="0"/>
              <a:t>Task 3: Review of the Final Solution</a:t>
            </a:r>
          </a:p>
          <a:p>
            <a:pPr lvl="1"/>
            <a:r>
              <a:rPr lang="en-GB" dirty="0"/>
              <a:t>Demonstrate the working program (Record it using CAM studio)</a:t>
            </a:r>
          </a:p>
          <a:p>
            <a:pPr lvl="1"/>
            <a:r>
              <a:rPr lang="en-GB" dirty="0"/>
              <a:t>Questionnaire – ask 3+ people to review the program</a:t>
            </a:r>
          </a:p>
          <a:p>
            <a:pPr lvl="1"/>
            <a:endParaRPr lang="en-GB" dirty="0"/>
          </a:p>
          <a:p>
            <a:r>
              <a:rPr lang="en-GB" dirty="0"/>
              <a:t>Task 4: Evaluation of Systems Methodology</a:t>
            </a:r>
          </a:p>
          <a:p>
            <a:endParaRPr lang="en-GB" dirty="0"/>
          </a:p>
          <a:p>
            <a:r>
              <a:rPr lang="en-GB" dirty="0"/>
              <a:t>Task 5: Demonstration of Individual Responsibility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09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1385-B0C2-4F5A-8B59-0CB1FE87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1: Chosen 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D7500-FC6A-40CC-AE8C-72A3ADA5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1519627"/>
            <a:ext cx="4439326" cy="49732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B6865-F121-40D9-B016-78E5D6CC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93" y="1519627"/>
            <a:ext cx="4676723" cy="49732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675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1385-B0C2-4F5A-8B59-0CB1FE87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1: 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FE88-6EFC-4DC5-A602-1A72143B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989"/>
            <a:ext cx="10515600" cy="2416617"/>
          </a:xfrm>
        </p:spPr>
        <p:txBody>
          <a:bodyPr>
            <a:normAutofit/>
          </a:bodyPr>
          <a:lstStyle/>
          <a:p>
            <a:r>
              <a:rPr lang="en-GB" dirty="0"/>
              <a:t>The Task list must match your chosen methodology </a:t>
            </a:r>
          </a:p>
          <a:p>
            <a:r>
              <a:rPr lang="en-GB" dirty="0"/>
              <a:t>Tasks can be stages or linked to the stages of your methodology</a:t>
            </a:r>
          </a:p>
          <a:p>
            <a:r>
              <a:rPr lang="en-GB" dirty="0"/>
              <a:t>Remember you must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list</a:t>
            </a:r>
            <a:r>
              <a:rPr lang="en-GB" dirty="0"/>
              <a:t> the task,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describe</a:t>
            </a:r>
            <a:r>
              <a:rPr lang="en-GB" dirty="0"/>
              <a:t> the tools/techniques you will use and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explain why </a:t>
            </a:r>
            <a:r>
              <a:rPr lang="en-GB" dirty="0"/>
              <a:t>you will use them</a:t>
            </a:r>
          </a:p>
          <a:p>
            <a:r>
              <a:rPr lang="en-GB" dirty="0"/>
              <a:t>Possible ideas/structure: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5CF634-4256-4C69-8DCF-5AB2487AB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65692"/>
              </p:ext>
            </p:extLst>
          </p:nvPr>
        </p:nvGraphicFramePr>
        <p:xfrm>
          <a:off x="838200" y="4098163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97">
                  <a:extLst>
                    <a:ext uri="{9D8B030D-6E8A-4147-A177-3AD203B41FA5}">
                      <a16:colId xmlns:a16="http://schemas.microsoft.com/office/drawing/2014/main" val="516535685"/>
                    </a:ext>
                  </a:extLst>
                </a:gridCol>
                <a:gridCol w="2893102">
                  <a:extLst>
                    <a:ext uri="{9D8B030D-6E8A-4147-A177-3AD203B41FA5}">
                      <a16:colId xmlns:a16="http://schemas.microsoft.com/office/drawing/2014/main" val="1039760704"/>
                    </a:ext>
                  </a:extLst>
                </a:gridCol>
                <a:gridCol w="3642610">
                  <a:extLst>
                    <a:ext uri="{9D8B030D-6E8A-4147-A177-3AD203B41FA5}">
                      <a16:colId xmlns:a16="http://schemas.microsoft.com/office/drawing/2014/main" val="2883217786"/>
                    </a:ext>
                  </a:extLst>
                </a:gridCol>
                <a:gridCol w="3438991">
                  <a:extLst>
                    <a:ext uri="{9D8B030D-6E8A-4147-A177-3AD203B41FA5}">
                      <a16:colId xmlns:a16="http://schemas.microsoft.com/office/drawing/2014/main" val="26152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Tools/Techniques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2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Create a list of tasks</a:t>
                      </a:r>
                    </a:p>
                    <a:p>
                      <a:r>
                        <a:rPr lang="en-GB" dirty="0"/>
                        <a:t>Microsoft Planner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1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Analysis: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Secondary Research (Internet)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25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03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1385-B0C2-4F5A-8B59-0CB1FE87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2: Planning – (Subtitle : Project Plan)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FE88-6EFC-4DC5-A602-1A72143B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624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You need to use the list of activities you made in Task 1 </a:t>
            </a:r>
          </a:p>
          <a:p>
            <a:pPr lvl="1"/>
            <a:r>
              <a:rPr lang="en-GB" dirty="0"/>
              <a:t>You have 3 weeks for this task and your deadline is: </a:t>
            </a:r>
            <a:r>
              <a:rPr lang="en-GB" b="1" u="sng" dirty="0">
                <a:solidFill>
                  <a:srgbClr val="FF0000"/>
                </a:solidFill>
              </a:rPr>
              <a:t>Thursday 19</a:t>
            </a:r>
            <a:r>
              <a:rPr lang="en-GB" b="1" u="sng" baseline="30000" dirty="0">
                <a:solidFill>
                  <a:srgbClr val="FF0000"/>
                </a:solidFill>
              </a:rPr>
              <a:t>th</a:t>
            </a:r>
            <a:r>
              <a:rPr lang="en-GB" b="1" u="sng" dirty="0">
                <a:solidFill>
                  <a:srgbClr val="FF0000"/>
                </a:solidFill>
              </a:rPr>
              <a:t> December</a:t>
            </a:r>
          </a:p>
          <a:p>
            <a:endParaRPr lang="en-GB" dirty="0"/>
          </a:p>
          <a:p>
            <a:r>
              <a:rPr lang="en-GB" dirty="0"/>
              <a:t>Create a Project Plan using project planning tools such as Microsoft Planner </a:t>
            </a:r>
            <a:endParaRPr lang="en-GB" sz="3200" dirty="0"/>
          </a:p>
          <a:p>
            <a:pPr lvl="1"/>
            <a:r>
              <a:rPr lang="en-GB" dirty="0"/>
              <a:t>Add each of your project tasks into a planning tool such as Microsoft Planner </a:t>
            </a:r>
          </a:p>
          <a:p>
            <a:pPr lvl="1"/>
            <a:r>
              <a:rPr lang="en-GB" dirty="0"/>
              <a:t>Assign each task a </a:t>
            </a:r>
            <a:r>
              <a:rPr lang="en-GB" b="1" dirty="0"/>
              <a:t>due date </a:t>
            </a:r>
            <a:r>
              <a:rPr lang="en-GB" dirty="0"/>
              <a:t>and </a:t>
            </a:r>
            <a:r>
              <a:rPr lang="en-GB" b="1" dirty="0"/>
              <a:t>assign yourself </a:t>
            </a:r>
            <a:r>
              <a:rPr lang="en-GB" dirty="0"/>
              <a:t>to every task</a:t>
            </a:r>
            <a:endParaRPr lang="en-GB" sz="4000" dirty="0"/>
          </a:p>
          <a:p>
            <a:r>
              <a:rPr lang="en-GB" dirty="0"/>
              <a:t>Your project plan must take into consideration the chosen methodology</a:t>
            </a:r>
            <a:endParaRPr lang="en-GB" sz="4400" dirty="0"/>
          </a:p>
          <a:p>
            <a:pPr lvl="0"/>
            <a:r>
              <a:rPr lang="en-GB" dirty="0"/>
              <a:t>Provide Initial Print Screens of your plan – if you have used MS Planner:</a:t>
            </a:r>
            <a:endParaRPr lang="en-GB" sz="3200" dirty="0"/>
          </a:p>
          <a:p>
            <a:pPr lvl="1"/>
            <a:r>
              <a:rPr lang="en-GB" dirty="0"/>
              <a:t>Print Screen the chart view</a:t>
            </a:r>
            <a:endParaRPr lang="en-GB" sz="3600" dirty="0"/>
          </a:p>
          <a:p>
            <a:pPr lvl="1"/>
            <a:r>
              <a:rPr lang="en-GB" dirty="0"/>
              <a:t>Print Screen the schedule view</a:t>
            </a:r>
            <a:endParaRPr lang="en-GB" sz="3600" dirty="0"/>
          </a:p>
          <a:p>
            <a:pPr lvl="1"/>
            <a:r>
              <a:rPr lang="en-GB" dirty="0"/>
              <a:t>Print Screen the My Tasks View (Tasks must be assigned to you for this to work correctly)</a:t>
            </a:r>
            <a:endParaRPr lang="en-GB" sz="3600" dirty="0"/>
          </a:p>
          <a:p>
            <a:pPr lvl="2"/>
            <a:r>
              <a:rPr lang="en-GB" dirty="0"/>
              <a:t>You need to keep this up to date. Planner will keep track of whether you have completed tasks on time which you will need for your evaluation</a:t>
            </a:r>
            <a:endParaRPr lang="en-GB" sz="3200" dirty="0"/>
          </a:p>
          <a:p>
            <a:pPr lvl="2"/>
            <a:r>
              <a:rPr lang="en-GB" dirty="0"/>
              <a:t>Make sure you have planner open and mark tasks completed as you finish them </a:t>
            </a:r>
          </a:p>
          <a:p>
            <a:r>
              <a:rPr lang="en-GB" dirty="0"/>
              <a:t>You must provide print screen evidence of your plan after each stage/cycle 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80449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1385-B0C2-4F5A-8B59-0CB1FE87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GB" b="1" dirty="0"/>
              <a:t>Task 2: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FE88-6EFC-4DC5-A602-1A72143B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687"/>
            <a:ext cx="10515600" cy="173831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evidence structure for your project will be different depending on which type of methodology you choose</a:t>
            </a:r>
          </a:p>
          <a:p>
            <a:r>
              <a:rPr lang="en-GB" dirty="0"/>
              <a:t>Copy the Evidence Layout for your methodology into your assignment document under the task 2 heading (images are not needed)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891FE5-8ADB-49A1-BAEC-36628CDB7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68910"/>
              </p:ext>
            </p:extLst>
          </p:nvPr>
        </p:nvGraphicFramePr>
        <p:xfrm>
          <a:off x="1531125" y="2909456"/>
          <a:ext cx="8896993" cy="38903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1372">
                  <a:extLst>
                    <a:ext uri="{9D8B030D-6E8A-4147-A177-3AD203B41FA5}">
                      <a16:colId xmlns:a16="http://schemas.microsoft.com/office/drawing/2014/main" val="3719405985"/>
                    </a:ext>
                  </a:extLst>
                </a:gridCol>
                <a:gridCol w="4455621">
                  <a:extLst>
                    <a:ext uri="{9D8B030D-6E8A-4147-A177-3AD203B41FA5}">
                      <a16:colId xmlns:a16="http://schemas.microsoft.com/office/drawing/2014/main" val="3549056481"/>
                    </a:ext>
                  </a:extLst>
                </a:gridCol>
              </a:tblGrid>
              <a:tr h="382386">
                <a:tc>
                  <a:txBody>
                    <a:bodyPr/>
                    <a:lstStyle/>
                    <a:p>
                      <a:r>
                        <a:rPr lang="en-GB" dirty="0"/>
                        <a:t>Traditional (Waterfall)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Agile (RAD)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4339"/>
                  </a:ext>
                </a:extLst>
              </a:tr>
              <a:tr h="350797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solidFill>
                      <a:srgbClr val="E2C5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89524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6698A8E-615E-4B64-8863-E5A7263C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09" y="3300311"/>
            <a:ext cx="3108960" cy="3482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8398F9-42ED-4DDB-B1EA-31209B95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3300310"/>
            <a:ext cx="3275215" cy="34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8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1385-B0C2-4F5A-8B59-0CB1FE87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2: Research – (Part of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FE88-6EFC-4DC5-A602-1A72143B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055"/>
            <a:ext cx="10515600" cy="1325564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The propose of this research task is to produce a list of requirements/objectives for the program that you are going to develop </a:t>
            </a:r>
          </a:p>
          <a:p>
            <a:r>
              <a:rPr lang="en-GB" sz="2400" dirty="0"/>
              <a:t>The amount of detail required here will depend whether a traditional or agile method is being used: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CA4AFB-4A23-4D71-9315-8B060BCA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08542"/>
              </p:ext>
            </p:extLst>
          </p:nvPr>
        </p:nvGraphicFramePr>
        <p:xfrm>
          <a:off x="213756" y="2778743"/>
          <a:ext cx="11815948" cy="38870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696">
                  <a:extLst>
                    <a:ext uri="{9D8B030D-6E8A-4147-A177-3AD203B41FA5}">
                      <a16:colId xmlns:a16="http://schemas.microsoft.com/office/drawing/2014/main" val="1921558582"/>
                    </a:ext>
                  </a:extLst>
                </a:gridCol>
                <a:gridCol w="2276395">
                  <a:extLst>
                    <a:ext uri="{9D8B030D-6E8A-4147-A177-3AD203B41FA5}">
                      <a16:colId xmlns:a16="http://schemas.microsoft.com/office/drawing/2014/main" val="3719405985"/>
                    </a:ext>
                  </a:extLst>
                </a:gridCol>
                <a:gridCol w="1921857">
                  <a:extLst>
                    <a:ext uri="{9D8B030D-6E8A-4147-A177-3AD203B41FA5}">
                      <a16:colId xmlns:a16="http://schemas.microsoft.com/office/drawing/2014/main" val="3549056481"/>
                    </a:ext>
                  </a:extLst>
                </a:gridCol>
              </a:tblGrid>
              <a:tr h="412322">
                <a:tc>
                  <a:txBody>
                    <a:bodyPr/>
                    <a:lstStyle/>
                    <a:p>
                      <a:r>
                        <a:rPr lang="en-GB" dirty="0"/>
                        <a:t>Research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Traditional (Waterfall)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Agile (RAD)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 Secondary Research: Use the internet to find </a:t>
                      </a:r>
                      <a:r>
                        <a:rPr lang="en-GB" b="1" dirty="0"/>
                        <a:t>two</a:t>
                      </a:r>
                      <a:r>
                        <a:rPr lang="en-GB" dirty="0"/>
                        <a:t> similar programs. For each one: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Describe it (What is it? What is its purpose? Include at least 1 screen shot)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Produce a bullet point list of features (Each must be described)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GB" b="1" dirty="0">
                          <a:solidFill>
                            <a:srgbClr val="00B050"/>
                          </a:solidFill>
                        </a:rPr>
                        <a:t>Needed </a:t>
                      </a:r>
                      <a:r>
                        <a:rPr lang="en-GB" dirty="0"/>
                        <a:t>here as part of the full analysis stage</a:t>
                      </a:r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GB" b="1" dirty="0">
                          <a:solidFill>
                            <a:srgbClr val="00B050"/>
                          </a:solidFill>
                        </a:rPr>
                        <a:t>Needed</a:t>
                      </a:r>
                      <a:r>
                        <a:rPr lang="en-GB" dirty="0"/>
                        <a:t> here are part of the initial/quick analysis stage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7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2. Primary Research: Create a questionnaire </a:t>
                      </a:r>
                    </a:p>
                    <a:p>
                      <a:r>
                        <a:rPr lang="en-GB" dirty="0"/>
                        <a:t>(Microsoft Forms – this can be emailed/shared with whoever you want to complete it – try and get two lecturers to do it but ask nicely!)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Aim for 10 questions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The purpose is to find out what should be included in the program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Include a some closed questions (guided questions)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Include some open ended questions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b="1" dirty="0">
                          <a:solidFill>
                            <a:srgbClr val="00B050"/>
                          </a:solidFill>
                        </a:rPr>
                        <a:t>Needed</a:t>
                      </a:r>
                      <a:r>
                        <a:rPr lang="en-GB" dirty="0"/>
                        <a:t> here as part of the full analysis stage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rgbClr val="E2C5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Not needed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endParaRPr lang="en-GB" dirty="0"/>
                    </a:p>
                    <a:p>
                      <a:r>
                        <a:rPr lang="en-GB" dirty="0"/>
                        <a:t>Will be used to inform the second prototype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895247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830E367-1CD4-4E4C-8A4C-4B2AD1129CD7}"/>
              </a:ext>
            </a:extLst>
          </p:cNvPr>
          <p:cNvGrpSpPr/>
          <p:nvPr/>
        </p:nvGrpSpPr>
        <p:grpSpPr>
          <a:xfrm>
            <a:off x="0" y="-2470"/>
            <a:ext cx="12192000" cy="400110"/>
            <a:chOff x="0" y="-2470"/>
            <a:chExt cx="12192000" cy="4001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31BD6B-30D8-4EA9-B0BB-FAFD718A5894}"/>
                </a:ext>
              </a:extLst>
            </p:cNvPr>
            <p:cNvSpPr/>
            <p:nvPr/>
          </p:nvSpPr>
          <p:spPr>
            <a:xfrm>
              <a:off x="0" y="1"/>
              <a:ext cx="12192000" cy="381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81D925-FAC2-4251-8830-FC415988E8EA}"/>
                </a:ext>
              </a:extLst>
            </p:cNvPr>
            <p:cNvSpPr txBox="1"/>
            <p:nvPr/>
          </p:nvSpPr>
          <p:spPr>
            <a:xfrm>
              <a:off x="1706144" y="-2470"/>
              <a:ext cx="8779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u="sng" dirty="0">
                  <a:solidFill>
                    <a:srgbClr val="C00000"/>
                  </a:solidFill>
                </a:rPr>
                <a:t>Remember to update your plan (Microsoft Planner) once you complete each 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30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1385-B0C2-4F5A-8B59-0CB1FE87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2: Requirements – (Part of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FE88-6EFC-4DC5-A602-1A72143B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055"/>
            <a:ext cx="10515600" cy="1325564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Final part of the analysis stage</a:t>
            </a:r>
          </a:p>
          <a:p>
            <a:r>
              <a:rPr lang="en-GB" sz="2400" dirty="0"/>
              <a:t>This is a Bullet/Numbered list of requirements/objectives</a:t>
            </a:r>
          </a:p>
          <a:p>
            <a:r>
              <a:rPr lang="en-GB" sz="2400" dirty="0"/>
              <a:t>Each requirement/objective should include justification (… this is important because…)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CA4AFB-4A23-4D71-9315-8B060BCAE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88395"/>
              </p:ext>
            </p:extLst>
          </p:nvPr>
        </p:nvGraphicFramePr>
        <p:xfrm>
          <a:off x="1647503" y="2695618"/>
          <a:ext cx="8896993" cy="2424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1372">
                  <a:extLst>
                    <a:ext uri="{9D8B030D-6E8A-4147-A177-3AD203B41FA5}">
                      <a16:colId xmlns:a16="http://schemas.microsoft.com/office/drawing/2014/main" val="3719405985"/>
                    </a:ext>
                  </a:extLst>
                </a:gridCol>
                <a:gridCol w="4455621">
                  <a:extLst>
                    <a:ext uri="{9D8B030D-6E8A-4147-A177-3AD203B41FA5}">
                      <a16:colId xmlns:a16="http://schemas.microsoft.com/office/drawing/2014/main" val="3549056481"/>
                    </a:ext>
                  </a:extLst>
                </a:gridCol>
              </a:tblGrid>
              <a:tr h="412322">
                <a:tc>
                  <a:txBody>
                    <a:bodyPr/>
                    <a:lstStyle/>
                    <a:p>
                      <a:r>
                        <a:rPr lang="en-GB" dirty="0"/>
                        <a:t>Traditional (Waterfall)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Agile (RAD)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Minimum of 15 requirements/objectives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Must be detailed and cover every aspect of the program you are going to develop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Explain why each objective  is important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solidFill>
                      <a:srgbClr val="E2C5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Up to 15 requirements/objectives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Objectives should cover enough functionality for the first prototype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Explain why each objective is important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You will need to doe some more analysis and objectives for prototype 2 and any additional program versions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89524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EB4056-CA90-4CD3-840A-E901CFC5EED4}"/>
              </a:ext>
            </a:extLst>
          </p:cNvPr>
          <p:cNvSpPr txBox="1">
            <a:spLocks/>
          </p:cNvSpPr>
          <p:nvPr/>
        </p:nvSpPr>
        <p:spPr>
          <a:xfrm>
            <a:off x="838200" y="5270269"/>
            <a:ext cx="10515600" cy="1543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Back to Task 1: Problem Statement</a:t>
            </a:r>
          </a:p>
          <a:p>
            <a:pPr lvl="1"/>
            <a:r>
              <a:rPr lang="en-GB" sz="2000" dirty="0"/>
              <a:t>Use your initial problem statement as a starting point you should have: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sz="1600" dirty="0"/>
              <a:t>A final (..</a:t>
            </a:r>
            <a:r>
              <a:rPr lang="en-GB" sz="1600" dirty="0" err="1"/>
              <a:t>ish</a:t>
            </a:r>
            <a:r>
              <a:rPr lang="en-GB" sz="1600" dirty="0"/>
              <a:t>) problem statement (RAD will need to add more objectives later)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sz="1600" dirty="0"/>
              <a:t>The list of objectives (no need for justification)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sz="1600" dirty="0"/>
              <a:t>An explanation of why the problem statement is now detailed enough to start the design and development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7F2B29-830B-4DAC-AD2F-A8B26B7E296F}"/>
              </a:ext>
            </a:extLst>
          </p:cNvPr>
          <p:cNvGrpSpPr/>
          <p:nvPr/>
        </p:nvGrpSpPr>
        <p:grpSpPr>
          <a:xfrm>
            <a:off x="0" y="-2470"/>
            <a:ext cx="12192000" cy="400110"/>
            <a:chOff x="0" y="-2470"/>
            <a:chExt cx="12192000" cy="400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75DE24-5C45-487C-9C93-ECCE13325BAF}"/>
                </a:ext>
              </a:extLst>
            </p:cNvPr>
            <p:cNvSpPr/>
            <p:nvPr/>
          </p:nvSpPr>
          <p:spPr>
            <a:xfrm>
              <a:off x="0" y="1"/>
              <a:ext cx="12192000" cy="381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ABD99A-E27E-4816-8DE1-245CFD9AC3F9}"/>
                </a:ext>
              </a:extLst>
            </p:cNvPr>
            <p:cNvSpPr txBox="1"/>
            <p:nvPr/>
          </p:nvSpPr>
          <p:spPr>
            <a:xfrm>
              <a:off x="1706144" y="-2470"/>
              <a:ext cx="8779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u="sng" dirty="0">
                  <a:solidFill>
                    <a:srgbClr val="C00000"/>
                  </a:solidFill>
                </a:rPr>
                <a:t>Remember to update your plan (Microsoft Planner) once you complete each 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78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1385-B0C2-4F5A-8B59-0CB1FE87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Requirements (Similar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FE88-6EFC-4DC5-A602-1A72143B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055"/>
            <a:ext cx="10515600" cy="1325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NOTE</a:t>
            </a:r>
          </a:p>
          <a:p>
            <a:pPr lvl="1"/>
            <a:r>
              <a:rPr lang="en-GB" sz="2000" dirty="0"/>
              <a:t>Requirements/objectives NOT tasks</a:t>
            </a:r>
          </a:p>
          <a:p>
            <a:pPr lvl="1"/>
            <a:r>
              <a:rPr lang="en-GB" sz="2000" dirty="0"/>
              <a:t>Your solution needs a graphical user interface (Windows Forms?)</a:t>
            </a:r>
          </a:p>
          <a:p>
            <a:pPr lvl="1"/>
            <a:r>
              <a:rPr lang="en-GB" sz="2000" dirty="0"/>
              <a:t>Other examples of requirements/objectives can be found in the targets game document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7F2B29-830B-4DAC-AD2F-A8B26B7E296F}"/>
              </a:ext>
            </a:extLst>
          </p:cNvPr>
          <p:cNvGrpSpPr/>
          <p:nvPr/>
        </p:nvGrpSpPr>
        <p:grpSpPr>
          <a:xfrm>
            <a:off x="0" y="-2470"/>
            <a:ext cx="12192000" cy="400110"/>
            <a:chOff x="0" y="-2470"/>
            <a:chExt cx="12192000" cy="400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75DE24-5C45-487C-9C93-ECCE13325BAF}"/>
                </a:ext>
              </a:extLst>
            </p:cNvPr>
            <p:cNvSpPr/>
            <p:nvPr/>
          </p:nvSpPr>
          <p:spPr>
            <a:xfrm>
              <a:off x="0" y="1"/>
              <a:ext cx="12192000" cy="381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ABD99A-E27E-4816-8DE1-245CFD9AC3F9}"/>
                </a:ext>
              </a:extLst>
            </p:cNvPr>
            <p:cNvSpPr txBox="1"/>
            <p:nvPr/>
          </p:nvSpPr>
          <p:spPr>
            <a:xfrm>
              <a:off x="1706144" y="-2470"/>
              <a:ext cx="8779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u="sng" dirty="0">
                  <a:solidFill>
                    <a:srgbClr val="C00000"/>
                  </a:solidFill>
                </a:rPr>
                <a:t>Remember to update your plan (Microsoft Planner) once you complete each task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AEE2D43-8CF1-4E1E-A3A3-4A78808C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52" y="2617757"/>
            <a:ext cx="9483696" cy="42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1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1385-B0C2-4F5A-8B59-0CB1FE87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2: Design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7F2B29-830B-4DAC-AD2F-A8B26B7E296F}"/>
              </a:ext>
            </a:extLst>
          </p:cNvPr>
          <p:cNvGrpSpPr/>
          <p:nvPr/>
        </p:nvGrpSpPr>
        <p:grpSpPr>
          <a:xfrm>
            <a:off x="0" y="-2470"/>
            <a:ext cx="12192000" cy="400110"/>
            <a:chOff x="0" y="-2470"/>
            <a:chExt cx="12192000" cy="400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75DE24-5C45-487C-9C93-ECCE13325BAF}"/>
                </a:ext>
              </a:extLst>
            </p:cNvPr>
            <p:cNvSpPr/>
            <p:nvPr/>
          </p:nvSpPr>
          <p:spPr>
            <a:xfrm>
              <a:off x="0" y="1"/>
              <a:ext cx="12192000" cy="381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ABD99A-E27E-4816-8DE1-245CFD9AC3F9}"/>
                </a:ext>
              </a:extLst>
            </p:cNvPr>
            <p:cNvSpPr txBox="1"/>
            <p:nvPr/>
          </p:nvSpPr>
          <p:spPr>
            <a:xfrm>
              <a:off x="1706144" y="-2470"/>
              <a:ext cx="8779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u="sng" dirty="0">
                  <a:solidFill>
                    <a:srgbClr val="C00000"/>
                  </a:solidFill>
                </a:rPr>
                <a:t>Remember to update your plan (Microsoft Planner) once you complete each task</a:t>
              </a: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329D969-5307-4ABA-95A7-965F14BE1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211874"/>
              </p:ext>
            </p:extLst>
          </p:nvPr>
        </p:nvGraphicFramePr>
        <p:xfrm>
          <a:off x="838200" y="1349607"/>
          <a:ext cx="10515600" cy="550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748265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69788264"/>
                    </a:ext>
                  </a:extLst>
                </a:gridCol>
              </a:tblGrid>
              <a:tr h="2568443">
                <a:tc>
                  <a:txBody>
                    <a:bodyPr/>
                    <a:lstStyle/>
                    <a:p>
                      <a:r>
                        <a:rPr lang="en-GB" b="1" dirty="0"/>
                        <a:t>Structure Chart – Interface Structure</a:t>
                      </a:r>
                    </a:p>
                    <a:p>
                      <a:r>
                        <a:rPr lang="en-GB" dirty="0"/>
                        <a:t>(Use Visio/PowerPoint/Hand draw)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Interface Designs </a:t>
                      </a:r>
                    </a:p>
                    <a:p>
                      <a:r>
                        <a:rPr lang="en-GB" dirty="0"/>
                        <a:t>(Use Visio/PowerPoint/Hand draw)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238933"/>
                  </a:ext>
                </a:extLst>
              </a:tr>
              <a:tr h="2939950">
                <a:tc>
                  <a:txBody>
                    <a:bodyPr/>
                    <a:lstStyle/>
                    <a:p>
                      <a:r>
                        <a:rPr lang="en-GB" b="1" dirty="0"/>
                        <a:t>Flowchart– Overall Program</a:t>
                      </a:r>
                    </a:p>
                    <a:p>
                      <a:r>
                        <a:rPr lang="en-GB" dirty="0"/>
                        <a:t>(Use Visio/PowerPoint/Hand draw)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Pseudocode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8666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7AA4A48-CB79-418A-ABEE-557965F7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774" y="2339373"/>
            <a:ext cx="1512916" cy="15061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F7A898-896E-438D-8522-BB6E1C9FD0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94065" y="4522126"/>
            <a:ext cx="2244437" cy="2194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994535-B9BA-4C70-B82C-022614683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305" y="4990579"/>
            <a:ext cx="1993968" cy="1035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E45506-B939-44EA-A6B2-685032DFC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533" y="2055812"/>
            <a:ext cx="2648919" cy="167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5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1278</Words>
  <Application>Microsoft Office PowerPoint</Application>
  <PresentationFormat>Widescreen</PresentationFormat>
  <Paragraphs>147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Task 1: Initial Problem Statement (Version 1)</vt:lpstr>
      <vt:lpstr>Task 1: Chosen Methodology</vt:lpstr>
      <vt:lpstr>Task 1: Task List</vt:lpstr>
      <vt:lpstr>Task 2: Planning – (Subtitle : Project Plan)</vt:lpstr>
      <vt:lpstr>Task 2: Project Structure</vt:lpstr>
      <vt:lpstr>Task 2: Research – (Part of analysis)</vt:lpstr>
      <vt:lpstr>Task 2: Requirements – (Part of analysis)</vt:lpstr>
      <vt:lpstr>Requirements (Similar Example)</vt:lpstr>
      <vt:lpstr>Task 2: Design</vt:lpstr>
      <vt:lpstr>Task 2: Development</vt:lpstr>
      <vt:lpstr>Task 2: Testing (System Testing)</vt:lpstr>
      <vt:lpstr>Task 3/4/5: Review and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Livesey</dc:creator>
  <cp:lastModifiedBy>HUSNAIN AHMED</cp:lastModifiedBy>
  <cp:revision>35</cp:revision>
  <dcterms:created xsi:type="dcterms:W3CDTF">2019-11-12T09:20:56Z</dcterms:created>
  <dcterms:modified xsi:type="dcterms:W3CDTF">2019-12-05T13:52:17Z</dcterms:modified>
</cp:coreProperties>
</file>