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4087-FA01-4EB5-89EA-5813550D2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F460-AAA2-4221-87DC-F820D1C2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D6B4-1847-49D4-9F14-98D909EB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EA8D-6BC5-47C9-9596-80212825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768E-2E03-4D33-BB74-FD262407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0738-5754-405F-9BFC-A9FE567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BE2E-EF73-463D-A61E-42C0CDB43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C345-CE9F-405A-9A55-8ECBD750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0E04-D77A-4D99-829B-89AD69E7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4A3C-0690-415D-85DF-40EEDAC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5F303-31CA-4DBA-8054-2FC6E3AE8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6291-E46B-40B5-80DC-9B7268E5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6624-E02B-42AD-9F6B-63FCE79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8ACB-B0C5-453D-8DD9-E0FBC336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469F-10A4-448D-9261-FF8BC317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4896-0C0F-4A54-8C0A-DA9FB45A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26F-3765-4936-9DCF-CACDED88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EAA6-BFE7-4464-A8D0-8DE728C0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EEED-EC5D-4091-B82D-C09F711F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A9F6-FE81-4FA9-B386-0AAFE12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41F-BB98-4B27-A3EA-239ECC98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C31C-3D32-46AF-8182-7704D643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C7D66-4F1A-4DA9-9A5C-790DC9AE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348B-FE7F-4340-AA16-2BD5B913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B916-D9DF-47EB-B30A-FA97CBDA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7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FDA-272F-4671-90A2-76F5437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7ED8-4264-4B2A-A70E-9A97968F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D715C-AA5E-4DBF-9D74-4DDDD938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D59C-21D5-40EC-A991-AC45476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57EB-9338-4A7E-B9F9-2CF856A7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A274-DB61-42B8-911A-CA29069C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3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0C28-87FA-43C3-A15A-827953E9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FE72E-DAF8-4694-9E9E-68CBB38F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056C-4631-4DA4-9E0F-29112D5F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175A8-E1B3-4614-9DF2-90EA0069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5C4C4-56FE-435B-A6AD-C6027446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E58E-6CDF-4FC6-B402-91ACFD7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EA98C-86E1-4AB6-B63B-9147A1F5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CF5F5-2A38-479E-A5C5-B81AA01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29CA-705A-4102-A927-0D2E2221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07F4C-5EE4-45D0-98BB-42585B4D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CA38-324A-4B89-8681-6033048C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17FF8-2EE9-48E3-B315-082D389A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73929-4F9B-45EE-B681-4F8CD29F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C04FF-9ADD-4B3E-947A-324EFAB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CF0D6-9440-439B-9B94-9DE9F4D5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178-81B2-4929-8689-6294163F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C85-8033-4FB2-8B68-202DD3D4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FB65-2DC7-42DA-9E8D-D2E8BD4D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5E03-095B-4A9B-A88A-564A4E26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9954-C0A2-4C79-8F32-92A83256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C4B1-E0A5-4341-B1E7-607596A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63F8-911A-403A-A371-8B04C2B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A5BBE-933E-4672-805B-7B9E6D200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6FEB2-A328-49F9-8D78-CC5ACEC8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21A4-31FF-48F1-947D-F631ECE8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F1FE-852A-4AF3-BFB5-253566B3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74D9A-D739-48DF-A8E4-30CDDBE2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0F56B-D77A-47AA-96D4-66F80497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5D1C-E6ED-4C9C-89CA-B0AB318B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9ECBA-478C-4114-9244-57709DDF5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18FA-786C-49AA-B2C6-2EED2024A266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8C32-EE63-44A3-8515-1FCECC351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6772-EF0D-4DB6-BAE9-8CDBD28A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689F-6074-4AD3-A908-5AAF83BF3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6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49A8-1985-40C8-8CF7-0F1B65063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data is organised on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00A8-28DD-4F40-9A70-FE8D464DD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0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6484-11A1-4DC4-A974-ADF72D5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and Matrices (Calculation)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C3984-39C1-41B8-955C-30E116EB4655}"/>
              </a:ext>
            </a:extLst>
          </p:cNvPr>
          <p:cNvSpPr txBox="1"/>
          <p:nvPr/>
        </p:nvSpPr>
        <p:spPr>
          <a:xfrm>
            <a:off x="618722" y="3429000"/>
            <a:ext cx="11134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would the result be of </a:t>
            </a:r>
            <a:r>
              <a:rPr lang="en-GB" sz="2800" b="1" dirty="0"/>
              <a:t>Value (1)*Value(6) </a:t>
            </a:r>
            <a:r>
              <a:rPr lang="en-GB" sz="2800" dirty="0"/>
              <a:t>in Row-Major order and if done via Column-Major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4B8913-BF12-49D0-9F68-CE2988AD4947}"/>
                  </a:ext>
                </a:extLst>
              </p:cNvPr>
              <p:cNvSpPr/>
              <p:nvPr/>
            </p:nvSpPr>
            <p:spPr>
              <a:xfrm>
                <a:off x="4507606" y="1729360"/>
                <a:ext cx="2733627" cy="140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2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4B8913-BF12-49D0-9F68-CE2988AD4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06" y="1729360"/>
                <a:ext cx="2733627" cy="140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73B7B9-DEB5-49F7-88B4-55B339B33AAE}"/>
              </a:ext>
            </a:extLst>
          </p:cNvPr>
          <p:cNvSpPr/>
          <p:nvPr/>
        </p:nvSpPr>
        <p:spPr>
          <a:xfrm>
            <a:off x="618722" y="4970103"/>
            <a:ext cx="5351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Row-Major order Answer ___   ___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7E8E6-4AF8-4347-BE1E-A474DD5BBB99}"/>
              </a:ext>
            </a:extLst>
          </p:cNvPr>
          <p:cNvSpPr/>
          <p:nvPr/>
        </p:nvSpPr>
        <p:spPr>
          <a:xfrm>
            <a:off x="618722" y="5598199"/>
            <a:ext cx="5846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Column-Major order Answer ___   ___ </a:t>
            </a:r>
          </a:p>
        </p:txBody>
      </p:sp>
    </p:spTree>
    <p:extLst>
      <p:ext uri="{BB962C8B-B14F-4D97-AF65-F5344CB8AC3E}">
        <p14:creationId xmlns:p14="http://schemas.microsoft.com/office/powerpoint/2010/main" val="38231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EBD9-E1D8-4397-8D2A-E461F9F8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Types/Structure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6FF080-AB4C-4314-9F20-0F27E9450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53024"/>
              </p:ext>
            </p:extLst>
          </p:nvPr>
        </p:nvGraphicFramePr>
        <p:xfrm>
          <a:off x="1986924" y="3321199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65">
                  <a:extLst>
                    <a:ext uri="{9D8B030D-6E8A-4147-A177-3AD203B41FA5}">
                      <a16:colId xmlns:a16="http://schemas.microsoft.com/office/drawing/2014/main" val="2396509813"/>
                    </a:ext>
                  </a:extLst>
                </a:gridCol>
                <a:gridCol w="4447405">
                  <a:extLst>
                    <a:ext uri="{9D8B030D-6E8A-4147-A177-3AD203B41FA5}">
                      <a16:colId xmlns:a16="http://schemas.microsoft.com/office/drawing/2014/main" val="2593644291"/>
                    </a:ext>
                  </a:extLst>
                </a:gridCol>
                <a:gridCol w="2338329">
                  <a:extLst>
                    <a:ext uri="{9D8B030D-6E8A-4147-A177-3AD203B41FA5}">
                      <a16:colId xmlns:a16="http://schemas.microsoft.com/office/drawing/2014/main" val="111623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4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positive or negative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8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logical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96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 eat a waffle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6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Shows the date In the format of dd/mm/</a:t>
                      </a:r>
                      <a:r>
                        <a:rPr lang="en-GB" dirty="0" err="1"/>
                        <a:t>yyyy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11/03/2017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programming language object that references a location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Int </a:t>
                      </a:r>
                      <a:r>
                        <a:rPr lang="en-GB" dirty="0" err="1"/>
                        <a:t>add_array</a:t>
                      </a:r>
                      <a:r>
                        <a:rPr lang="en-GB" dirty="0"/>
                        <a:t> (num12)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72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9E1F2AE-EC60-485A-88AD-1ACAFFDE6B32}"/>
              </a:ext>
            </a:extLst>
          </p:cNvPr>
          <p:cNvSpPr/>
          <p:nvPr/>
        </p:nvSpPr>
        <p:spPr>
          <a:xfrm>
            <a:off x="433589" y="1565771"/>
            <a:ext cx="11234670" cy="155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In order to run efficiently, computers need to be able to handle all forms of data. When a variable is defined, a data type usually also needs to be declared. This gives the computer an understanding of </a:t>
            </a:r>
            <a:r>
              <a:rPr lang="en-GB" b="1" dirty="0">
                <a:solidFill>
                  <a:srgbClr val="0070C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how much memory needs to be allocated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, as well as what operations can be applied to an item of data. For example, you cannot store an integer in a variable designated for storing text and vice versa. A good understanding of different data types is essential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8056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6484-11A1-4DC4-A974-ADF72D5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Data (Processing)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A9C8-82E3-473A-A5FD-BFC1DC29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many different ways in which computer systems can structure data into different sequences for processing. They involve 4 different methods and all have certain </a:t>
            </a:r>
            <a:r>
              <a:rPr lang="en-GB" b="1" dirty="0">
                <a:solidFill>
                  <a:srgbClr val="0070C0"/>
                </a:solidFill>
              </a:rPr>
              <a:t>features, applications and implications</a:t>
            </a:r>
            <a:r>
              <a:rPr lang="en-GB" dirty="0"/>
              <a:t> on a computer system.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Queue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E3D6-212B-46F4-9DF1-8C1ED842476A}"/>
              </a:ext>
            </a:extLst>
          </p:cNvPr>
          <p:cNvSpPr txBox="1"/>
          <p:nvPr/>
        </p:nvSpPr>
        <p:spPr>
          <a:xfrm>
            <a:off x="5259397" y="4001294"/>
            <a:ext cx="54549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On the next few slides:</a:t>
            </a:r>
          </a:p>
          <a:p>
            <a:r>
              <a:rPr lang="en-GB" sz="3200" b="1" dirty="0"/>
              <a:t>Describe it?</a:t>
            </a:r>
          </a:p>
          <a:p>
            <a:r>
              <a:rPr lang="en-GB" sz="3200" b="1" dirty="0"/>
              <a:t>Explain how does it works?</a:t>
            </a:r>
          </a:p>
          <a:p>
            <a:r>
              <a:rPr lang="en-GB" sz="3200" b="1" dirty="0"/>
              <a:t>Provide a step by step example</a:t>
            </a:r>
          </a:p>
        </p:txBody>
      </p:sp>
    </p:spTree>
    <p:extLst>
      <p:ext uri="{BB962C8B-B14F-4D97-AF65-F5344CB8AC3E}">
        <p14:creationId xmlns:p14="http://schemas.microsoft.com/office/powerpoint/2010/main" val="326941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6638-CB37-4D8C-BD60-E2A6FB8E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29044" cy="1325563"/>
          </a:xfrm>
        </p:spPr>
        <p:txBody>
          <a:bodyPr>
            <a:normAutofit/>
          </a:bodyPr>
          <a:lstStyle/>
          <a:p>
            <a:r>
              <a:rPr lang="en-GB" dirty="0"/>
              <a:t>Slide 3 questions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3050-127C-4A2D-A847-15D4709A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7998" cy="4248004"/>
          </a:xfrm>
        </p:spPr>
        <p:txBody>
          <a:bodyPr>
            <a:normAutofit/>
          </a:bodyPr>
          <a:lstStyle/>
          <a:p>
            <a:r>
              <a:rPr lang="en-GB" sz="1600" dirty="0"/>
              <a:t>Stack - Stores requests that need to be handled.</a:t>
            </a:r>
          </a:p>
          <a:p>
            <a:pPr>
              <a:buFontTx/>
              <a:buChar char="-"/>
            </a:pPr>
            <a:r>
              <a:rPr lang="en-GB" sz="1600" dirty="0"/>
              <a:t>a stack of money.</a:t>
            </a:r>
          </a:p>
          <a:p>
            <a:pPr>
              <a:buFontTx/>
              <a:buChar char="-"/>
            </a:pPr>
            <a:r>
              <a:rPr lang="en-GB" sz="1600" dirty="0"/>
              <a:t>The first ton go into the stack is the last to come out. The top one is always taken off first.</a:t>
            </a:r>
          </a:p>
          <a:p>
            <a:r>
              <a:rPr lang="en-GB" sz="1600" dirty="0"/>
              <a:t>Queue – A list of jobs waiting to be processed.</a:t>
            </a:r>
          </a:p>
          <a:p>
            <a:pPr>
              <a:buFontTx/>
              <a:buChar char="-"/>
            </a:pPr>
            <a:r>
              <a:rPr lang="en-GB" sz="1600" dirty="0"/>
              <a:t>a waiting line at MacDonald’s.</a:t>
            </a:r>
          </a:p>
          <a:p>
            <a:pPr>
              <a:buFontTx/>
              <a:buChar char="-"/>
            </a:pPr>
            <a:r>
              <a:rPr lang="en-GB" sz="1600" dirty="0"/>
              <a:t>The jobs are done in a linear sequential pattern once at a time.</a:t>
            </a:r>
          </a:p>
          <a:p>
            <a:r>
              <a:rPr lang="en-GB" sz="1600" dirty="0"/>
              <a:t>Array – An indexed sequence of items of the same type.</a:t>
            </a:r>
          </a:p>
          <a:p>
            <a:pPr>
              <a:buFontTx/>
              <a:buChar char="-"/>
            </a:pPr>
            <a:r>
              <a:rPr lang="en-GB" sz="1600" dirty="0"/>
              <a:t>A ranking list in sports.</a:t>
            </a:r>
          </a:p>
          <a:p>
            <a:pPr>
              <a:buFontTx/>
              <a:buChar char="-"/>
            </a:pPr>
            <a:r>
              <a:rPr lang="en-GB" sz="1600" dirty="0"/>
              <a:t>A table that contains data in a sequence.</a:t>
            </a:r>
          </a:p>
          <a:p>
            <a:r>
              <a:rPr lang="en-GB" sz="1600" dirty="0"/>
              <a:t>List – A flexible collection of items.</a:t>
            </a:r>
          </a:p>
          <a:p>
            <a:pPr>
              <a:buFontTx/>
              <a:buChar char="-"/>
            </a:pPr>
            <a:r>
              <a:rPr lang="en-GB" sz="1600" dirty="0"/>
              <a:t>A shopping list.</a:t>
            </a:r>
          </a:p>
          <a:p>
            <a:pPr>
              <a:buFontTx/>
              <a:buChar char="-"/>
            </a:pPr>
            <a:r>
              <a:rPr lang="en-GB" sz="1600" dirty="0"/>
              <a:t>A list can be a set of different variables </a:t>
            </a:r>
            <a:r>
              <a:rPr lang="en-GB" sz="1600"/>
              <a:t>/ information.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557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6484-11A1-4DC4-A974-ADF72D5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A9C8-82E3-473A-A5FD-BFC1DC29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 computer software is created using some form of programming environment and language, such as C#. Almost all software uses variables to hold information or data when the code runs. Defining a variable is required because it has at least 3 benefits: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More accurate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Better use of Memory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Faster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3B612-CC4C-490A-9A8E-793E9316F2AE}"/>
              </a:ext>
            </a:extLst>
          </p:cNvPr>
          <p:cNvSpPr txBox="1"/>
          <p:nvPr/>
        </p:nvSpPr>
        <p:spPr>
          <a:xfrm>
            <a:off x="6096000" y="4001294"/>
            <a:ext cx="4610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Expand on each point by explaining the 3 benefits further.</a:t>
            </a:r>
          </a:p>
        </p:txBody>
      </p:sp>
    </p:spTree>
    <p:extLst>
      <p:ext uri="{BB962C8B-B14F-4D97-AF65-F5344CB8AC3E}">
        <p14:creationId xmlns:p14="http://schemas.microsoft.com/office/powerpoint/2010/main" val="18199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6484-11A1-4DC4-A974-ADF72D5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A9C8-82E3-473A-A5FD-BFC1DC29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matrix is a </a:t>
            </a:r>
            <a:r>
              <a:rPr lang="en-GB" b="1" dirty="0">
                <a:solidFill>
                  <a:srgbClr val="0070C0"/>
                </a:solidFill>
              </a:rPr>
              <a:t>rectangular collection </a:t>
            </a:r>
            <a:r>
              <a:rPr lang="en-GB" dirty="0"/>
              <a:t>of numbers which can be used in mathematical operations. Matrices are used in many areas of computing including calculations needed for ‘</a:t>
            </a:r>
            <a:r>
              <a:rPr lang="en-GB" i="1" dirty="0"/>
              <a:t>Wire-framing</a:t>
            </a:r>
            <a:r>
              <a:rPr lang="en-GB" dirty="0"/>
              <a:t>’, which forms the bases of virtual landscapes for gaming.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2D Matrices hold (</a:t>
            </a:r>
            <a:r>
              <a:rPr lang="en-GB" b="1" dirty="0" err="1"/>
              <a:t>x,y</a:t>
            </a:r>
            <a:r>
              <a:rPr lang="en-GB" dirty="0"/>
              <a:t>) coordinates of a shape on a grid</a:t>
            </a:r>
          </a:p>
          <a:p>
            <a:pPr lvl="1"/>
            <a:r>
              <a:rPr lang="en-GB" dirty="0"/>
              <a:t>Can be manipulated with other Matrices to get </a:t>
            </a:r>
            <a:r>
              <a:rPr lang="en-GB" b="1" dirty="0"/>
              <a:t>new coordinates</a:t>
            </a:r>
          </a:p>
          <a:p>
            <a:pPr lvl="1"/>
            <a:r>
              <a:rPr lang="en-GB" dirty="0"/>
              <a:t>The new coordinates can be used to </a:t>
            </a:r>
            <a:r>
              <a:rPr lang="en-GB" b="1" dirty="0"/>
              <a:t>Rotate, Mirror, Resize </a:t>
            </a:r>
            <a:r>
              <a:rPr lang="en-GB" dirty="0"/>
              <a:t>etc a shape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Indices are used to </a:t>
            </a:r>
            <a:r>
              <a:rPr lang="en-GB" b="1" dirty="0">
                <a:solidFill>
                  <a:schemeClr val="accent1"/>
                </a:solidFill>
              </a:rPr>
              <a:t>identify</a:t>
            </a:r>
            <a:r>
              <a:rPr lang="en-GB" dirty="0"/>
              <a:t> items in a matrix.</a:t>
            </a:r>
          </a:p>
        </p:txBody>
      </p:sp>
    </p:spTree>
    <p:extLst>
      <p:ext uri="{BB962C8B-B14F-4D97-AF65-F5344CB8AC3E}">
        <p14:creationId xmlns:p14="http://schemas.microsoft.com/office/powerpoint/2010/main" val="21164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ADB8-3C6D-4C2B-BB0B-E2E8F444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1d/2d/3d Arrays?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4A711D-4F19-4972-A3B1-F1985F970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20159"/>
              </p:ext>
            </p:extLst>
          </p:nvPr>
        </p:nvGraphicFramePr>
        <p:xfrm>
          <a:off x="2150772" y="1803044"/>
          <a:ext cx="8022046" cy="1471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317">
                  <a:extLst>
                    <a:ext uri="{9D8B030D-6E8A-4147-A177-3AD203B41FA5}">
                      <a16:colId xmlns:a16="http://schemas.microsoft.com/office/drawing/2014/main" val="1816772096"/>
                    </a:ext>
                  </a:extLst>
                </a:gridCol>
                <a:gridCol w="934339">
                  <a:extLst>
                    <a:ext uri="{9D8B030D-6E8A-4147-A177-3AD203B41FA5}">
                      <a16:colId xmlns:a16="http://schemas.microsoft.com/office/drawing/2014/main" val="371725200"/>
                    </a:ext>
                  </a:extLst>
                </a:gridCol>
                <a:gridCol w="740424">
                  <a:extLst>
                    <a:ext uri="{9D8B030D-6E8A-4147-A177-3AD203B41FA5}">
                      <a16:colId xmlns:a16="http://schemas.microsoft.com/office/drawing/2014/main" val="3245570799"/>
                    </a:ext>
                  </a:extLst>
                </a:gridCol>
                <a:gridCol w="739692">
                  <a:extLst>
                    <a:ext uri="{9D8B030D-6E8A-4147-A177-3AD203B41FA5}">
                      <a16:colId xmlns:a16="http://schemas.microsoft.com/office/drawing/2014/main" val="4291998461"/>
                    </a:ext>
                  </a:extLst>
                </a:gridCol>
                <a:gridCol w="740424">
                  <a:extLst>
                    <a:ext uri="{9D8B030D-6E8A-4147-A177-3AD203B41FA5}">
                      <a16:colId xmlns:a16="http://schemas.microsoft.com/office/drawing/2014/main" val="3601750224"/>
                    </a:ext>
                  </a:extLst>
                </a:gridCol>
                <a:gridCol w="739692">
                  <a:extLst>
                    <a:ext uri="{9D8B030D-6E8A-4147-A177-3AD203B41FA5}">
                      <a16:colId xmlns:a16="http://schemas.microsoft.com/office/drawing/2014/main" val="3172824832"/>
                    </a:ext>
                  </a:extLst>
                </a:gridCol>
                <a:gridCol w="739692">
                  <a:extLst>
                    <a:ext uri="{9D8B030D-6E8A-4147-A177-3AD203B41FA5}">
                      <a16:colId xmlns:a16="http://schemas.microsoft.com/office/drawing/2014/main" val="5442167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954726469"/>
                    </a:ext>
                  </a:extLst>
                </a:gridCol>
                <a:gridCol w="739692">
                  <a:extLst>
                    <a:ext uri="{9D8B030D-6E8A-4147-A177-3AD203B41FA5}">
                      <a16:colId xmlns:a16="http://schemas.microsoft.com/office/drawing/2014/main" val="10821594"/>
                    </a:ext>
                  </a:extLst>
                </a:gridCol>
                <a:gridCol w="740424">
                  <a:extLst>
                    <a:ext uri="{9D8B030D-6E8A-4147-A177-3AD203B41FA5}">
                      <a16:colId xmlns:a16="http://schemas.microsoft.com/office/drawing/2014/main" val="2279995302"/>
                    </a:ext>
                  </a:extLst>
                </a:gridCol>
              </a:tblGrid>
              <a:tr h="490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Antigone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Bethany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Clara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David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Eric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Fiona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Gerald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Hannah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bg1"/>
                          </a:solidFill>
                          <a:effectLst/>
                        </a:rPr>
                        <a:t>Ian</a:t>
                      </a:r>
                      <a:endParaRPr lang="en-GB" sz="2000" b="1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bg1"/>
                          </a:solidFill>
                          <a:effectLst/>
                        </a:rPr>
                        <a:t>Jorge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264440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81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75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64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68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69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80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91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73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extLst>
                  <a:ext uri="{0D108BD9-81ED-4DB2-BD59-A6C34878D82A}">
                    <a16:rowId xmlns:a16="http://schemas.microsoft.com/office/drawing/2014/main" val="4252486289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84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68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85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74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73</a:t>
                      </a:r>
                      <a:endParaRPr lang="en-GB" sz="2000" dirty="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66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66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87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88</a:t>
                      </a:r>
                      <a:endParaRPr lang="en-GB" sz="200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92</a:t>
                      </a:r>
                      <a:endParaRPr lang="en-GB" sz="2000" dirty="0">
                        <a:effectLst/>
                        <a:latin typeface="PT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36195" marB="36195" anchor="ctr"/>
                </a:tc>
                <a:extLst>
                  <a:ext uri="{0D108BD9-81ED-4DB2-BD59-A6C34878D82A}">
                    <a16:rowId xmlns:a16="http://schemas.microsoft.com/office/drawing/2014/main" val="17964153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ED5EB1-9879-42AD-81AD-764789349C76}"/>
              </a:ext>
            </a:extLst>
          </p:cNvPr>
          <p:cNvSpPr/>
          <p:nvPr/>
        </p:nvSpPr>
        <p:spPr>
          <a:xfrm>
            <a:off x="299357" y="3583802"/>
            <a:ext cx="6096000" cy="30344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Arrays can have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multiple dimensions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; the most commonly used are two-dimensional arrays. Two-dimensional arrays are useful for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grouping information 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together. For example, if the array of test scores from test 1 listed the scores of 10 different students in the same test, another row could be added for those students’ scores in another test (Test 2). In this case, each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would list all of the test scores for a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particular student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, while each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would give all of the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scores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for a </a:t>
            </a:r>
            <a:r>
              <a:rPr lang="en-GB" b="1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particular test</a:t>
            </a:r>
            <a:r>
              <a:rPr lang="en-GB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6AE50-60BB-4474-83B4-F9F4D8D80849}"/>
              </a:ext>
            </a:extLst>
          </p:cNvPr>
          <p:cNvSpPr txBox="1"/>
          <p:nvPr/>
        </p:nvSpPr>
        <p:spPr>
          <a:xfrm>
            <a:off x="1293342" y="2353955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763FA-8E59-4D0F-A31E-2F0E2F7FFC2F}"/>
              </a:ext>
            </a:extLst>
          </p:cNvPr>
          <p:cNvSpPr txBox="1"/>
          <p:nvPr/>
        </p:nvSpPr>
        <p:spPr>
          <a:xfrm>
            <a:off x="1293342" y="2848224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3BE33-8B6A-4793-94C8-34B9DFD522C7}"/>
              </a:ext>
            </a:extLst>
          </p:cNvPr>
          <p:cNvSpPr/>
          <p:nvPr/>
        </p:nvSpPr>
        <p:spPr>
          <a:xfrm>
            <a:off x="6531430" y="3498374"/>
            <a:ext cx="5361214" cy="3111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As two-dimensional arrays have both rows and columns, each element in the array has a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row index 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and a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column index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. For example,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Antigone’s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score for the second test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(84) 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could be </a:t>
            </a:r>
            <a:r>
              <a:rPr lang="en-GB" b="1" spc="-10" dirty="0">
                <a:solidFill>
                  <a:srgbClr val="FF000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scores[0][1], 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as this is the element in the column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[0]</a:t>
            </a:r>
            <a:r>
              <a:rPr lang="en-GB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and the row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[1].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While arrays can be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given more than two dimensions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, the more dimensions there are, the more data they need and the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harder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it is to </a:t>
            </a:r>
            <a:r>
              <a:rPr lang="en-GB" b="1" spc="-10" dirty="0">
                <a:solidFill>
                  <a:srgbClr val="7030A0"/>
                </a:solidFill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en-GB" spc="-1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 how all of the data links together.</a:t>
            </a:r>
            <a:endParaRPr lang="en-GB" dirty="0">
              <a:latin typeface="P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E90E-4276-4B0C-9AEE-1CC0BA20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4998D-B989-445A-AADB-AE2D2CF3B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 matrix is simply a two-dimensional array. Matrices are not </a:t>
                </a:r>
                <a:r>
                  <a:rPr lang="en-GB" b="1" dirty="0">
                    <a:solidFill>
                      <a:srgbClr val="7030A0"/>
                    </a:solidFill>
                  </a:rPr>
                  <a:t>only</a:t>
                </a:r>
                <a:r>
                  <a:rPr lang="en-GB" dirty="0"/>
                  <a:t> used for storing data in computers, but also for a wide variety of </a:t>
                </a:r>
                <a:r>
                  <a:rPr lang="en-GB" b="1" dirty="0">
                    <a:solidFill>
                      <a:srgbClr val="7030A0"/>
                    </a:solidFill>
                  </a:rPr>
                  <a:t>mathematical operations</a:t>
                </a:r>
                <a:r>
                  <a:rPr lang="en-GB" dirty="0"/>
                  <a:t>. Consider this matrix: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4998D-B989-445A-AADB-AE2D2CF3B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13078C-DA5D-4EF7-85A9-7C5A742C5AAA}"/>
                  </a:ext>
                </a:extLst>
              </p:cNvPr>
              <p:cNvSpPr/>
              <p:nvPr/>
            </p:nvSpPr>
            <p:spPr>
              <a:xfrm>
                <a:off x="4142704" y="3429000"/>
                <a:ext cx="6096000" cy="16046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The elements of a matrix are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GB" sz="2400" b="1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value of the element,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</a:t>
                </a:r>
                <a:r>
                  <a:rPr lang="en-GB" sz="2400" b="1" u="sng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row</a:t>
                </a:r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element is in and</a:t>
                </a:r>
                <a:r>
                  <a:rPr lang="en-GB" sz="2400" b="1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</a:t>
                </a:r>
                <a:r>
                  <a:rPr lang="en-GB" sz="2400" b="1" u="sng" dirty="0">
                    <a:solidFill>
                      <a:srgbClr val="FF0000"/>
                    </a:solidFill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column</a:t>
                </a:r>
                <a:r>
                  <a:rPr lang="en-GB" sz="2400" dirty="0">
                    <a:latin typeface="PT Sans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element is in. </a:t>
                </a:r>
                <a:endParaRPr lang="en-GB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13078C-DA5D-4EF7-85A9-7C5A742C5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04" y="3429000"/>
                <a:ext cx="6096000" cy="1604670"/>
              </a:xfrm>
              <a:prstGeom prst="rect">
                <a:avLst/>
              </a:prstGeom>
              <a:blipFill>
                <a:blip r:embed="rId3"/>
                <a:stretch>
                  <a:fillRect l="-1600" t="-2662" r="-1400" b="-7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9815D72-240F-4860-9F45-E5F099236DF7}"/>
              </a:ext>
            </a:extLst>
          </p:cNvPr>
          <p:cNvSpPr/>
          <p:nvPr/>
        </p:nvSpPr>
        <p:spPr>
          <a:xfrm>
            <a:off x="838200" y="5253633"/>
            <a:ext cx="1025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PT Sans"/>
                <a:ea typeface="Calibri" panose="020F0502020204030204" pitchFamily="34" charset="0"/>
                <a:cs typeface="Times New Roman" panose="02020603050405020304" pitchFamily="18" charset="0"/>
              </a:rPr>
              <a:t>As memory locations are often linear (i.e. RAM will have memory locations 1, 2, 3, ...), there needs to be a way of determining how a matrix is stored in memory. This is done via Row-Major and Column-Major methods.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893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F0E-A439-4A7C-8087-597EAC9E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Row-Major / Column-Major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1E9E-DAEB-428C-8F48-64E6EC57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Put the following in the correct order or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13 	31 	1	63	60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 76	47	4	49	8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lain" startAt="94"/>
            </a:pPr>
            <a:r>
              <a:rPr lang="en-GB" b="1" dirty="0">
                <a:solidFill>
                  <a:srgbClr val="7030A0"/>
                </a:solidFill>
              </a:rPr>
              <a:t>     74 	63	91</a:t>
            </a:r>
          </a:p>
          <a:p>
            <a:pPr marL="514350" indent="-514350">
              <a:buAutoNum type="arabicPlain" startAt="89"/>
            </a:pPr>
            <a:r>
              <a:rPr lang="en-GB" b="1" dirty="0">
                <a:solidFill>
                  <a:srgbClr val="7030A0"/>
                </a:solidFill>
              </a:rPr>
              <a:t>     76	46	51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21	65	46	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AAE65-7B92-47F7-9B13-8068D6C7B76A}"/>
              </a:ext>
            </a:extLst>
          </p:cNvPr>
          <p:cNvSpPr txBox="1"/>
          <p:nvPr/>
        </p:nvSpPr>
        <p:spPr>
          <a:xfrm>
            <a:off x="5607548" y="2839283"/>
            <a:ext cx="320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Row Major (Your Answer)</a:t>
            </a:r>
          </a:p>
          <a:p>
            <a:endParaRPr lang="en-GB" b="1" dirty="0">
              <a:solidFill>
                <a:srgbClr val="00B050"/>
              </a:solidFill>
            </a:endParaRPr>
          </a:p>
          <a:p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869A9-E056-4CBE-B81B-15E6C4F6609B}"/>
              </a:ext>
            </a:extLst>
          </p:cNvPr>
          <p:cNvSpPr txBox="1"/>
          <p:nvPr/>
        </p:nvSpPr>
        <p:spPr>
          <a:xfrm>
            <a:off x="5607548" y="4319071"/>
            <a:ext cx="2953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Column Major (Your Answer)</a:t>
            </a:r>
          </a:p>
          <a:p>
            <a:endParaRPr lang="en-GB" b="1" dirty="0">
              <a:solidFill>
                <a:srgbClr val="7030A0"/>
              </a:solidFill>
            </a:endParaRPr>
          </a:p>
          <a:p>
            <a:endParaRPr lang="en-GB" b="1" dirty="0">
              <a:solidFill>
                <a:srgbClr val="7030A0"/>
              </a:solidFill>
            </a:endParaRPr>
          </a:p>
          <a:p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952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PT Sans</vt:lpstr>
      <vt:lpstr>Times New Roman</vt:lpstr>
      <vt:lpstr>Office Theme</vt:lpstr>
      <vt:lpstr>How data is organised on Computer Systems</vt:lpstr>
      <vt:lpstr>Data Types/Structure</vt:lpstr>
      <vt:lpstr>Use of Data (Processing)</vt:lpstr>
      <vt:lpstr>Slide 3 questions </vt:lpstr>
      <vt:lpstr>Use of Data Types</vt:lpstr>
      <vt:lpstr>Indices and Matrices</vt:lpstr>
      <vt:lpstr>1d/2d/3d Arrays?</vt:lpstr>
      <vt:lpstr>Matrices</vt:lpstr>
      <vt:lpstr>Row-Major / Column-Major</vt:lpstr>
      <vt:lpstr>Indices and Matrices (Calculation)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is organised on Computer Systems</dc:title>
  <dc:creator>Mohammed Abbas</dc:creator>
  <cp:lastModifiedBy>HUSNAIN AHMED</cp:lastModifiedBy>
  <cp:revision>32</cp:revision>
  <dcterms:created xsi:type="dcterms:W3CDTF">2019-11-19T10:11:08Z</dcterms:created>
  <dcterms:modified xsi:type="dcterms:W3CDTF">2019-11-21T15:20:46Z</dcterms:modified>
</cp:coreProperties>
</file>