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3" r:id="rId5"/>
  </p:sldMasterIdLst>
  <p:notesMasterIdLst>
    <p:notesMasterId r:id="rId18"/>
  </p:notesMasterIdLst>
  <p:sldIdLst>
    <p:sldId id="256" r:id="rId6"/>
    <p:sldId id="262" r:id="rId7"/>
    <p:sldId id="263" r:id="rId8"/>
    <p:sldId id="271" r:id="rId9"/>
    <p:sldId id="258" r:id="rId10"/>
    <p:sldId id="268" r:id="rId11"/>
    <p:sldId id="267" r:id="rId12"/>
    <p:sldId id="264" r:id="rId13"/>
    <p:sldId id="265" r:id="rId14"/>
    <p:sldId id="266" r:id="rId15"/>
    <p:sldId id="270" r:id="rId16"/>
    <p:sldId id="261" r:id="rId17"/>
  </p:sldIdLst>
  <p:sldSz cx="12192000" cy="6858000"/>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1D4"/>
    <a:srgbClr val="FF6A00"/>
    <a:srgbClr val="FFCD00"/>
    <a:srgbClr val="002F6C"/>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B7488A-17A2-13AE-126B-9D6A0B4A5B24}" v="12" dt="2024-09-16T12:26:40.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10" autoAdjust="0"/>
    <p:restoredTop sz="94365" autoAdjust="0"/>
  </p:normalViewPr>
  <p:slideViewPr>
    <p:cSldViewPr snapToGrid="0">
      <p:cViewPr>
        <p:scale>
          <a:sx n="100" d="100"/>
          <a:sy n="100" d="100"/>
        </p:scale>
        <p:origin x="144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C0A9B0-A5EF-400C-9A4F-47ED328146C3}" type="datetimeFigureOut">
              <a:rPr lang="en-GB" smtClean="0"/>
              <a:t>01/05/2025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7080EA-F8B1-4FA0-AE12-380996D3C09F}" type="slidenum">
              <a:rPr lang="en-GB" smtClean="0"/>
              <a:t>‹#›</a:t>
            </a:fld>
            <a:endParaRPr lang="en-GB" dirty="0"/>
          </a:p>
        </p:txBody>
      </p:sp>
    </p:spTree>
    <p:extLst>
      <p:ext uri="{BB962C8B-B14F-4D97-AF65-F5344CB8AC3E}">
        <p14:creationId xmlns:p14="http://schemas.microsoft.com/office/powerpoint/2010/main" val="2126270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57080EA-F8B1-4FA0-AE12-380996D3C09F}" type="slidenum">
              <a:rPr lang="en-GB" smtClean="0"/>
              <a:t>5</a:t>
            </a:fld>
            <a:endParaRPr lang="en-GB" dirty="0"/>
          </a:p>
        </p:txBody>
      </p:sp>
    </p:spTree>
    <p:extLst>
      <p:ext uri="{BB962C8B-B14F-4D97-AF65-F5344CB8AC3E}">
        <p14:creationId xmlns:p14="http://schemas.microsoft.com/office/powerpoint/2010/main" val="609790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57080EA-F8B1-4FA0-AE12-380996D3C09F}" type="slidenum">
              <a:rPr lang="en-GB" smtClean="0"/>
              <a:t>9</a:t>
            </a:fld>
            <a:endParaRPr lang="en-GB" dirty="0"/>
          </a:p>
        </p:txBody>
      </p:sp>
    </p:spTree>
    <p:extLst>
      <p:ext uri="{BB962C8B-B14F-4D97-AF65-F5344CB8AC3E}">
        <p14:creationId xmlns:p14="http://schemas.microsoft.com/office/powerpoint/2010/main" val="3973702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op Logo - Title slide">
    <p:bg>
      <p:bgPr>
        <a:solidFill>
          <a:srgbClr val="00C1D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C498A-7094-C043-9AE9-C16A56447C54}"/>
              </a:ext>
            </a:extLst>
          </p:cNvPr>
          <p:cNvSpPr>
            <a:spLocks noGrp="1"/>
          </p:cNvSpPr>
          <p:nvPr>
            <p:ph type="ctrTitle" hasCustomPrompt="1"/>
          </p:nvPr>
        </p:nvSpPr>
        <p:spPr>
          <a:xfrm>
            <a:off x="2664372" y="2788879"/>
            <a:ext cx="8062244" cy="852488"/>
          </a:xfrm>
          <a:prstGeom prst="rect">
            <a:avLst/>
          </a:prstGeom>
        </p:spPr>
        <p:txBody>
          <a:bodyPr anchor="b"/>
          <a:lstStyle>
            <a:lvl1pPr algn="l">
              <a:defRPr sz="4400" b="1">
                <a:solidFill>
                  <a:schemeClr val="tx1"/>
                </a:solidFill>
              </a:defRPr>
            </a:lvl1pPr>
          </a:lstStyle>
          <a:p>
            <a:r>
              <a:rPr lang="en-GB"/>
              <a:t>&lt;Presentation title&gt;</a:t>
            </a:r>
            <a:endParaRPr lang="en-US"/>
          </a:p>
        </p:txBody>
      </p:sp>
      <p:sp>
        <p:nvSpPr>
          <p:cNvPr id="3" name="Subtitle 2">
            <a:extLst>
              <a:ext uri="{FF2B5EF4-FFF2-40B4-BE49-F238E27FC236}">
                <a16:creationId xmlns:a16="http://schemas.microsoft.com/office/drawing/2014/main" id="{87FA9471-1C4B-8C4B-897E-75633D807EB8}"/>
              </a:ext>
            </a:extLst>
          </p:cNvPr>
          <p:cNvSpPr>
            <a:spLocks noGrp="1"/>
          </p:cNvSpPr>
          <p:nvPr>
            <p:ph type="subTitle" idx="1" hasCustomPrompt="1"/>
          </p:nvPr>
        </p:nvSpPr>
        <p:spPr>
          <a:xfrm>
            <a:off x="2664372" y="3662900"/>
            <a:ext cx="8062244" cy="579490"/>
          </a:xfrm>
          <a:prstGeom prst="rect">
            <a:avLst/>
          </a:prstGeom>
        </p:spPr>
        <p:txBody>
          <a:bodyPr/>
          <a:lstStyle>
            <a:lvl1pPr marL="0" indent="0" algn="l">
              <a:buNone/>
              <a:defRPr sz="3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&lt;Name of presenter/s&gt;</a:t>
            </a:r>
          </a:p>
        </p:txBody>
      </p:sp>
      <p:sp>
        <p:nvSpPr>
          <p:cNvPr id="6" name="Content Placeholder 5">
            <a:extLst>
              <a:ext uri="{FF2B5EF4-FFF2-40B4-BE49-F238E27FC236}">
                <a16:creationId xmlns:a16="http://schemas.microsoft.com/office/drawing/2014/main" id="{DD45C12B-CC95-404F-9746-9B79E6D6FF03}"/>
              </a:ext>
            </a:extLst>
          </p:cNvPr>
          <p:cNvSpPr>
            <a:spLocks noGrp="1"/>
          </p:cNvSpPr>
          <p:nvPr>
            <p:ph sz="quarter" idx="10" hasCustomPrompt="1"/>
          </p:nvPr>
        </p:nvSpPr>
        <p:spPr>
          <a:xfrm>
            <a:off x="2663825" y="4266274"/>
            <a:ext cx="8062913" cy="579490"/>
          </a:xfrm>
          <a:prstGeom prst="rect">
            <a:avLst/>
          </a:prstGeom>
        </p:spPr>
        <p:txBody>
          <a:bodyPr>
            <a:normAutofit/>
          </a:bodyPr>
          <a:lstStyle>
            <a:lvl1pPr marL="0" indent="0">
              <a:buNone/>
              <a:defRPr sz="3200">
                <a:solidFill>
                  <a:schemeClr val="tx1"/>
                </a:solidFill>
              </a:defRPr>
            </a:lvl1pPr>
          </a:lstStyle>
          <a:p>
            <a:pPr lvl="0"/>
            <a:r>
              <a:rPr lang="en-GB"/>
              <a:t>&lt;Date&gt;</a:t>
            </a:r>
          </a:p>
        </p:txBody>
      </p:sp>
    </p:spTree>
    <p:extLst>
      <p:ext uri="{BB962C8B-B14F-4D97-AF65-F5344CB8AC3E}">
        <p14:creationId xmlns:p14="http://schemas.microsoft.com/office/powerpoint/2010/main" val="2577258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Top Logo - Conten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EAB30-81D7-5A4E-8286-D89FDA0E70C1}"/>
              </a:ext>
            </a:extLst>
          </p:cNvPr>
          <p:cNvSpPr>
            <a:spLocks noGrp="1"/>
          </p:cNvSpPr>
          <p:nvPr>
            <p:ph type="title" hasCustomPrompt="1"/>
          </p:nvPr>
        </p:nvSpPr>
        <p:spPr>
          <a:xfrm>
            <a:off x="288000" y="1201478"/>
            <a:ext cx="11609833" cy="560646"/>
          </a:xfrm>
          <a:prstGeom prst="rect">
            <a:avLst/>
          </a:prstGeom>
        </p:spPr>
        <p:txBody>
          <a:bodyPr anchor="b"/>
          <a:lstStyle>
            <a:lvl1pPr fontAlgn="t">
              <a:defRPr sz="2800" b="1">
                <a:solidFill>
                  <a:schemeClr val="tx1"/>
                </a:solidFill>
              </a:defRPr>
            </a:lvl1pPr>
          </a:lstStyle>
          <a:p>
            <a:r>
              <a:rPr lang="en-GB"/>
              <a:t>&lt;Content Heading&gt;</a:t>
            </a:r>
            <a:endParaRPr lang="en-US"/>
          </a:p>
        </p:txBody>
      </p:sp>
      <p:sp>
        <p:nvSpPr>
          <p:cNvPr id="3" name="Text Placeholder 2">
            <a:extLst>
              <a:ext uri="{FF2B5EF4-FFF2-40B4-BE49-F238E27FC236}">
                <a16:creationId xmlns:a16="http://schemas.microsoft.com/office/drawing/2014/main" id="{2FF578EF-E511-5A44-975A-2EDFB2E98DD6}"/>
              </a:ext>
            </a:extLst>
          </p:cNvPr>
          <p:cNvSpPr>
            <a:spLocks noGrp="1"/>
          </p:cNvSpPr>
          <p:nvPr>
            <p:ph type="body" idx="1" hasCustomPrompt="1"/>
          </p:nvPr>
        </p:nvSpPr>
        <p:spPr>
          <a:xfrm>
            <a:off x="288000" y="1875648"/>
            <a:ext cx="11609833" cy="4812231"/>
          </a:xfrm>
          <a:prstGeom prst="rect">
            <a:avLst/>
          </a:prstGeom>
        </p:spPr>
        <p:txBody>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&lt;Body Text&gt;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a:t>&lt;Body Text&gt;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a:t>&lt;Body Text&gt;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a:t>&lt;Body Text&gt;</a:t>
            </a:r>
          </a:p>
          <a:p>
            <a:pPr marL="285750" indent="-285750">
              <a:buFont typeface="Arial" panose="020B0604020202020204" pitchFamily="34" charset="0"/>
              <a:buChar char="•"/>
            </a:pPr>
            <a:endParaRPr lang="en-GB">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92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op logo - Section Break slide">
    <p:bg>
      <p:bgPr>
        <a:solidFill>
          <a:srgbClr val="00C1D4"/>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2209B0D-6A83-D34D-A366-10BB9BE13326}"/>
              </a:ext>
            </a:extLst>
          </p:cNvPr>
          <p:cNvSpPr>
            <a:spLocks noGrp="1"/>
          </p:cNvSpPr>
          <p:nvPr>
            <p:ph type="title" hasCustomPrompt="1"/>
          </p:nvPr>
        </p:nvSpPr>
        <p:spPr>
          <a:xfrm>
            <a:off x="2130096" y="3020523"/>
            <a:ext cx="7931807" cy="816954"/>
          </a:xfrm>
          <a:prstGeom prst="rect">
            <a:avLst/>
          </a:prstGeom>
        </p:spPr>
        <p:txBody>
          <a:bodyPr/>
          <a:lstStyle>
            <a:lvl1pPr algn="ctr">
              <a:defRPr b="1">
                <a:solidFill>
                  <a:schemeClr val="tx1"/>
                </a:solidFill>
              </a:defRPr>
            </a:lvl1pPr>
          </a:lstStyle>
          <a:p>
            <a:r>
              <a:rPr lang="en-GB"/>
              <a:t>&lt;Section break&gt;</a:t>
            </a:r>
            <a:endParaRPr lang="en-US"/>
          </a:p>
        </p:txBody>
      </p:sp>
    </p:spTree>
    <p:extLst>
      <p:ext uri="{BB962C8B-B14F-4D97-AF65-F5344CB8AC3E}">
        <p14:creationId xmlns:p14="http://schemas.microsoft.com/office/powerpoint/2010/main" val="224809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rgbClr val="00C1D4"/>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12B191ED-B351-4634-8B28-7025365ABCFD}"/>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4608" t="29197" r="60493" b="30055"/>
          <a:stretch/>
        </p:blipFill>
        <p:spPr>
          <a:xfrm>
            <a:off x="3716120" y="709833"/>
            <a:ext cx="4759759" cy="5438332"/>
          </a:xfrm>
          <a:prstGeom prst="rect">
            <a:avLst/>
          </a:prstGeom>
        </p:spPr>
      </p:pic>
    </p:spTree>
    <p:extLst>
      <p:ext uri="{BB962C8B-B14F-4D97-AF65-F5344CB8AC3E}">
        <p14:creationId xmlns:p14="http://schemas.microsoft.com/office/powerpoint/2010/main" val="3892532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ottom Logo - Title slide">
    <p:bg>
      <p:bgPr>
        <a:solidFill>
          <a:srgbClr val="00C1D4"/>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BB98DC3-141E-40F7-8207-4AFE94FDC163}"/>
              </a:ext>
            </a:extLst>
          </p:cNvPr>
          <p:cNvSpPr>
            <a:spLocks noGrp="1"/>
          </p:cNvSpPr>
          <p:nvPr>
            <p:ph type="ctrTitle" hasCustomPrompt="1"/>
          </p:nvPr>
        </p:nvSpPr>
        <p:spPr>
          <a:xfrm>
            <a:off x="2664372" y="1980804"/>
            <a:ext cx="8062244" cy="852488"/>
          </a:xfrm>
          <a:prstGeom prst="rect">
            <a:avLst/>
          </a:prstGeom>
          <a:noFill/>
        </p:spPr>
        <p:txBody>
          <a:bodyPr anchor="b"/>
          <a:lstStyle>
            <a:lvl1pPr algn="l">
              <a:defRPr sz="4400" b="1">
                <a:solidFill>
                  <a:schemeClr val="tx1"/>
                </a:solidFill>
                <a:latin typeface="Arial" panose="020B0604020202020204" pitchFamily="34" charset="0"/>
                <a:cs typeface="Arial" panose="020B0604020202020204" pitchFamily="34" charset="0"/>
              </a:defRPr>
            </a:lvl1pPr>
          </a:lstStyle>
          <a:p>
            <a:r>
              <a:rPr lang="en-GB"/>
              <a:t>&lt;Presentation title&gt;</a:t>
            </a:r>
            <a:endParaRPr lang="en-US"/>
          </a:p>
        </p:txBody>
      </p:sp>
      <p:sp>
        <p:nvSpPr>
          <p:cNvPr id="4" name="Subtitle 2">
            <a:extLst>
              <a:ext uri="{FF2B5EF4-FFF2-40B4-BE49-F238E27FC236}">
                <a16:creationId xmlns:a16="http://schemas.microsoft.com/office/drawing/2014/main" id="{B3A19755-5DC6-4454-A92A-5CDA869C5C25}"/>
              </a:ext>
            </a:extLst>
          </p:cNvPr>
          <p:cNvSpPr>
            <a:spLocks noGrp="1"/>
          </p:cNvSpPr>
          <p:nvPr>
            <p:ph type="subTitle" idx="1" hasCustomPrompt="1"/>
          </p:nvPr>
        </p:nvSpPr>
        <p:spPr>
          <a:xfrm>
            <a:off x="2664372" y="2854825"/>
            <a:ext cx="8062244" cy="579490"/>
          </a:xfrm>
          <a:prstGeom prst="rect">
            <a:avLst/>
          </a:prstGeom>
          <a:noFill/>
        </p:spPr>
        <p:txBody>
          <a:bodyPr/>
          <a:lstStyle>
            <a:lvl1pPr marL="0" indent="0" algn="l">
              <a:buNone/>
              <a:defRPr sz="3000">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&lt;Name of presenter/s&gt;</a:t>
            </a:r>
          </a:p>
        </p:txBody>
      </p:sp>
      <p:sp>
        <p:nvSpPr>
          <p:cNvPr id="5" name="Content Placeholder 5">
            <a:extLst>
              <a:ext uri="{FF2B5EF4-FFF2-40B4-BE49-F238E27FC236}">
                <a16:creationId xmlns:a16="http://schemas.microsoft.com/office/drawing/2014/main" id="{2FE0C0CA-6754-461A-AA75-CC04CECCD0EC}"/>
              </a:ext>
            </a:extLst>
          </p:cNvPr>
          <p:cNvSpPr>
            <a:spLocks noGrp="1"/>
          </p:cNvSpPr>
          <p:nvPr>
            <p:ph sz="quarter" idx="10" hasCustomPrompt="1"/>
          </p:nvPr>
        </p:nvSpPr>
        <p:spPr>
          <a:xfrm>
            <a:off x="2663825" y="3458199"/>
            <a:ext cx="8062913" cy="579490"/>
          </a:xfrm>
          <a:prstGeom prst="rect">
            <a:avLst/>
          </a:prstGeom>
          <a:noFill/>
        </p:spPr>
        <p:txBody>
          <a:bodyPr>
            <a:normAutofit/>
          </a:bodyPr>
          <a:lstStyle>
            <a:lvl1pPr marL="0" indent="0">
              <a:buNone/>
              <a:defRPr sz="3200">
                <a:solidFill>
                  <a:schemeClr val="tx1"/>
                </a:solidFill>
                <a:latin typeface="Arial" panose="020B0604020202020204" pitchFamily="34" charset="0"/>
                <a:cs typeface="Arial" panose="020B0604020202020204" pitchFamily="34" charset="0"/>
              </a:defRPr>
            </a:lvl1pPr>
          </a:lstStyle>
          <a:p>
            <a:pPr lvl="0"/>
            <a:r>
              <a:rPr lang="en-GB"/>
              <a:t>&lt;Date&gt;</a:t>
            </a:r>
          </a:p>
        </p:txBody>
      </p:sp>
    </p:spTree>
    <p:extLst>
      <p:ext uri="{BB962C8B-B14F-4D97-AF65-F5344CB8AC3E}">
        <p14:creationId xmlns:p14="http://schemas.microsoft.com/office/powerpoint/2010/main" val="229974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ottom Logo - Content slid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252BB43-BCFA-4965-9D92-8591D991E6C0}"/>
              </a:ext>
            </a:extLst>
          </p:cNvPr>
          <p:cNvSpPr>
            <a:spLocks noGrp="1"/>
          </p:cNvSpPr>
          <p:nvPr>
            <p:ph type="title" hasCustomPrompt="1"/>
          </p:nvPr>
        </p:nvSpPr>
        <p:spPr>
          <a:xfrm>
            <a:off x="288000" y="216000"/>
            <a:ext cx="11599200" cy="552921"/>
          </a:xfrm>
          <a:prstGeom prst="rect">
            <a:avLst/>
          </a:prstGeom>
        </p:spPr>
        <p:txBody>
          <a:bodyPr anchor="b"/>
          <a:lstStyle>
            <a:lvl1pPr fontAlgn="t">
              <a:defRPr sz="2800" b="1">
                <a:solidFill>
                  <a:schemeClr val="tx1"/>
                </a:solidFill>
                <a:latin typeface="Arial" panose="020B0604020202020204" pitchFamily="34" charset="0"/>
                <a:cs typeface="Arial" panose="020B0604020202020204" pitchFamily="34" charset="0"/>
              </a:defRPr>
            </a:lvl1pPr>
          </a:lstStyle>
          <a:p>
            <a:r>
              <a:rPr lang="en-GB"/>
              <a:t>&lt;Content Heading&gt;</a:t>
            </a:r>
            <a:endParaRPr lang="en-US"/>
          </a:p>
        </p:txBody>
      </p:sp>
      <p:sp>
        <p:nvSpPr>
          <p:cNvPr id="4" name="Text Placeholder 2">
            <a:extLst>
              <a:ext uri="{FF2B5EF4-FFF2-40B4-BE49-F238E27FC236}">
                <a16:creationId xmlns:a16="http://schemas.microsoft.com/office/drawing/2014/main" id="{9CF7DA86-784D-47F1-9E6F-195BD00B6C47}"/>
              </a:ext>
            </a:extLst>
          </p:cNvPr>
          <p:cNvSpPr>
            <a:spLocks noGrp="1"/>
          </p:cNvSpPr>
          <p:nvPr>
            <p:ph type="body" idx="1" hasCustomPrompt="1"/>
          </p:nvPr>
        </p:nvSpPr>
        <p:spPr>
          <a:xfrm>
            <a:off x="288000" y="901284"/>
            <a:ext cx="11599200" cy="4744604"/>
          </a:xfrm>
          <a:prstGeom prst="rect">
            <a:avLst/>
          </a:prstGeom>
        </p:spPr>
        <p:txBody>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8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&lt;Body Text&gt;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a:t>&lt;Body Text&gt;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a:t>&lt;Body Text&gt;</a:t>
            </a:r>
          </a:p>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GB"/>
              <a:t>&lt;Body Text&gt;</a:t>
            </a:r>
          </a:p>
          <a:p>
            <a:pPr marL="285750" indent="-285750">
              <a:buFont typeface="Arial" panose="020B0604020202020204" pitchFamily="34" charset="0"/>
              <a:buChar char="•"/>
            </a:pPr>
            <a:endParaRPr lang="en-GB">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0321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ttom Logo - Section Break">
    <p:bg>
      <p:bgPr>
        <a:solidFill>
          <a:srgbClr val="00C1D4"/>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A91E8F-ED5E-4424-BEAB-C97C88C65475}"/>
              </a:ext>
            </a:extLst>
          </p:cNvPr>
          <p:cNvSpPr>
            <a:spLocks noGrp="1"/>
          </p:cNvSpPr>
          <p:nvPr>
            <p:ph type="title" hasCustomPrompt="1"/>
          </p:nvPr>
        </p:nvSpPr>
        <p:spPr>
          <a:xfrm>
            <a:off x="2130096" y="3020523"/>
            <a:ext cx="7931807" cy="816954"/>
          </a:xfrm>
          <a:prstGeom prst="rect">
            <a:avLst/>
          </a:prstGeom>
          <a:noFill/>
        </p:spPr>
        <p:txBody>
          <a:bodyPr/>
          <a:lstStyle>
            <a:lvl1pPr algn="ctr">
              <a:defRPr b="1">
                <a:solidFill>
                  <a:schemeClr val="tx1"/>
                </a:solidFill>
                <a:latin typeface="Arial" panose="020B0604020202020204" pitchFamily="34" charset="0"/>
                <a:cs typeface="Arial" panose="020B0604020202020204" pitchFamily="34" charset="0"/>
              </a:defRPr>
            </a:lvl1pPr>
          </a:lstStyle>
          <a:p>
            <a:r>
              <a:rPr lang="en-GB"/>
              <a:t>&lt;Section break&gt;</a:t>
            </a:r>
            <a:endParaRPr lang="en-US"/>
          </a:p>
        </p:txBody>
      </p:sp>
    </p:spTree>
    <p:extLst>
      <p:ext uri="{BB962C8B-B14F-4D97-AF65-F5344CB8AC3E}">
        <p14:creationId xmlns:p14="http://schemas.microsoft.com/office/powerpoint/2010/main" val="1128566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3.emf"/><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7830F4C-AD36-4CCD-A079-A850F19DB313}"/>
              </a:ext>
            </a:extLst>
          </p:cNvPr>
          <p:cNvSpPr/>
          <p:nvPr userDrawn="1"/>
        </p:nvSpPr>
        <p:spPr>
          <a:xfrm>
            <a:off x="0" y="1"/>
            <a:ext cx="12192000" cy="1044000"/>
          </a:xfrm>
          <a:prstGeom prst="rect">
            <a:avLst/>
          </a:prstGeom>
          <a:solidFill>
            <a:srgbClr val="00C1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 name="Graphic 7">
            <a:extLst>
              <a:ext uri="{FF2B5EF4-FFF2-40B4-BE49-F238E27FC236}">
                <a16:creationId xmlns:a16="http://schemas.microsoft.com/office/drawing/2014/main" id="{B567ECBF-2042-48AD-8E91-E165D299867F}"/>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700452" y="-338682"/>
            <a:ext cx="2524777" cy="1735091"/>
          </a:xfrm>
          <a:prstGeom prst="rect">
            <a:avLst/>
          </a:prstGeom>
        </p:spPr>
      </p:pic>
      <p:pic>
        <p:nvPicPr>
          <p:cNvPr id="3" name="Picture 2">
            <a:extLst>
              <a:ext uri="{FF2B5EF4-FFF2-40B4-BE49-F238E27FC236}">
                <a16:creationId xmlns:a16="http://schemas.microsoft.com/office/drawing/2014/main" id="{FE7C54FB-DCA4-9261-0EF1-67570236D823}"/>
              </a:ext>
            </a:extLst>
          </p:cNvPr>
          <p:cNvPicPr>
            <a:picLocks noChangeAspect="1"/>
          </p:cNvPicPr>
          <p:nvPr userDrawn="1"/>
        </p:nvPicPr>
        <p:blipFill>
          <a:blip r:embed="rId8"/>
          <a:stretch>
            <a:fillRect/>
          </a:stretch>
        </p:blipFill>
        <p:spPr>
          <a:xfrm>
            <a:off x="10970748" y="5917571"/>
            <a:ext cx="849072" cy="601537"/>
          </a:xfrm>
          <a:prstGeom prst="rect">
            <a:avLst/>
          </a:prstGeom>
        </p:spPr>
      </p:pic>
    </p:spTree>
    <p:extLst>
      <p:ext uri="{BB962C8B-B14F-4D97-AF65-F5344CB8AC3E}">
        <p14:creationId xmlns:p14="http://schemas.microsoft.com/office/powerpoint/2010/main" val="2789230220"/>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CABC1E2-0506-4B58-83C4-D4B0A7548026}"/>
              </a:ext>
            </a:extLst>
          </p:cNvPr>
          <p:cNvSpPr/>
          <p:nvPr userDrawn="1"/>
        </p:nvSpPr>
        <p:spPr>
          <a:xfrm>
            <a:off x="0" y="5814000"/>
            <a:ext cx="12192000" cy="1044000"/>
          </a:xfrm>
          <a:prstGeom prst="rect">
            <a:avLst/>
          </a:prstGeom>
          <a:solidFill>
            <a:srgbClr val="00C1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 name="Graphic 7">
            <a:extLst>
              <a:ext uri="{FF2B5EF4-FFF2-40B4-BE49-F238E27FC236}">
                <a16:creationId xmlns:a16="http://schemas.microsoft.com/office/drawing/2014/main" id="{70CACC8F-EB77-4EB8-ADAC-EF903FE7CDAC}"/>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700452" y="5475317"/>
            <a:ext cx="2524777" cy="1735091"/>
          </a:xfrm>
          <a:prstGeom prst="rect">
            <a:avLst/>
          </a:prstGeom>
        </p:spPr>
      </p:pic>
      <p:pic>
        <p:nvPicPr>
          <p:cNvPr id="2" name="Picture 1">
            <a:extLst>
              <a:ext uri="{FF2B5EF4-FFF2-40B4-BE49-F238E27FC236}">
                <a16:creationId xmlns:a16="http://schemas.microsoft.com/office/drawing/2014/main" id="{EC214C5E-49AE-AB7F-D6DD-3E3D106CFF7E}"/>
              </a:ext>
            </a:extLst>
          </p:cNvPr>
          <p:cNvPicPr>
            <a:picLocks noChangeAspect="1"/>
          </p:cNvPicPr>
          <p:nvPr userDrawn="1"/>
        </p:nvPicPr>
        <p:blipFill>
          <a:blip r:embed="rId7"/>
          <a:stretch>
            <a:fillRect/>
          </a:stretch>
        </p:blipFill>
        <p:spPr>
          <a:xfrm>
            <a:off x="10974745" y="373182"/>
            <a:ext cx="849072" cy="601537"/>
          </a:xfrm>
          <a:prstGeom prst="rect">
            <a:avLst/>
          </a:prstGeom>
        </p:spPr>
      </p:pic>
    </p:spTree>
    <p:extLst>
      <p:ext uri="{BB962C8B-B14F-4D97-AF65-F5344CB8AC3E}">
        <p14:creationId xmlns:p14="http://schemas.microsoft.com/office/powerpoint/2010/main" val="2172426901"/>
      </p:ext>
    </p:extLst>
  </p:cSld>
  <p:clrMap bg1="lt1" tx1="dk1" bg2="lt2" tx2="dk2" accent1="accent1" accent2="accent2" accent3="accent3" accent4="accent4" accent5="accent5" accent6="accent6" hlink="hlink" folHlink="folHlink"/>
  <p:sldLayoutIdLst>
    <p:sldLayoutId id="2147483664" r:id="rId1"/>
    <p:sldLayoutId id="2147483666" r:id="rId2"/>
    <p:sldLayoutId id="214748366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5336C-645E-4338-9DA3-8389AE51F539}"/>
              </a:ext>
            </a:extLst>
          </p:cNvPr>
          <p:cNvSpPr>
            <a:spLocks noGrp="1"/>
          </p:cNvSpPr>
          <p:nvPr>
            <p:ph type="ctrTitle"/>
          </p:nvPr>
        </p:nvSpPr>
        <p:spPr>
          <a:xfrm>
            <a:off x="1057857" y="2768856"/>
            <a:ext cx="9101582" cy="852488"/>
          </a:xfrm>
        </p:spPr>
        <p:txBody>
          <a:bodyPr/>
          <a:lstStyle/>
          <a:p>
            <a:r>
              <a:rPr lang="en-GB" sz="4000" dirty="0"/>
              <a:t>Project Showcase</a:t>
            </a:r>
          </a:p>
        </p:txBody>
      </p:sp>
      <p:sp>
        <p:nvSpPr>
          <p:cNvPr id="3" name="Subtitle 2">
            <a:extLst>
              <a:ext uri="{FF2B5EF4-FFF2-40B4-BE49-F238E27FC236}">
                <a16:creationId xmlns:a16="http://schemas.microsoft.com/office/drawing/2014/main" id="{3F47BE14-DF8C-4C0E-B117-3CBCF6E16A25}"/>
              </a:ext>
            </a:extLst>
          </p:cNvPr>
          <p:cNvSpPr>
            <a:spLocks noGrp="1"/>
          </p:cNvSpPr>
          <p:nvPr>
            <p:ph type="subTitle" idx="1"/>
          </p:nvPr>
        </p:nvSpPr>
        <p:spPr>
          <a:xfrm>
            <a:off x="1057857" y="3643068"/>
            <a:ext cx="8062244" cy="445083"/>
          </a:xfrm>
        </p:spPr>
        <p:txBody>
          <a:bodyPr/>
          <a:lstStyle/>
          <a:p>
            <a:r>
              <a:rPr lang="en-GB" sz="1800" b="1" dirty="0"/>
              <a:t>6G6Z0019: Synoptic Project</a:t>
            </a:r>
          </a:p>
        </p:txBody>
      </p:sp>
      <p:sp>
        <p:nvSpPr>
          <p:cNvPr id="4" name="Content Placeholder 3">
            <a:extLst>
              <a:ext uri="{FF2B5EF4-FFF2-40B4-BE49-F238E27FC236}">
                <a16:creationId xmlns:a16="http://schemas.microsoft.com/office/drawing/2014/main" id="{2BA31B3C-BFC2-4896-99FE-22DE1E496899}"/>
              </a:ext>
            </a:extLst>
          </p:cNvPr>
          <p:cNvSpPr>
            <a:spLocks noGrp="1"/>
          </p:cNvSpPr>
          <p:nvPr>
            <p:ph sz="quarter" idx="10"/>
          </p:nvPr>
        </p:nvSpPr>
        <p:spPr>
          <a:xfrm>
            <a:off x="1075923" y="4009729"/>
            <a:ext cx="8062913" cy="356245"/>
          </a:xfrm>
        </p:spPr>
        <p:txBody>
          <a:bodyPr>
            <a:normAutofit/>
          </a:bodyPr>
          <a:lstStyle/>
          <a:p>
            <a:r>
              <a:rPr lang="en-GB" sz="1600" b="1" dirty="0"/>
              <a:t>Name: Husnain Ahmed</a:t>
            </a:r>
          </a:p>
        </p:txBody>
      </p:sp>
      <p:sp>
        <p:nvSpPr>
          <p:cNvPr id="5" name="Content Placeholder 3">
            <a:extLst>
              <a:ext uri="{FF2B5EF4-FFF2-40B4-BE49-F238E27FC236}">
                <a16:creationId xmlns:a16="http://schemas.microsoft.com/office/drawing/2014/main" id="{62F9F026-0470-3AC5-ACAA-1B0A78435096}"/>
              </a:ext>
            </a:extLst>
          </p:cNvPr>
          <p:cNvSpPr txBox="1">
            <a:spLocks/>
          </p:cNvSpPr>
          <p:nvPr/>
        </p:nvSpPr>
        <p:spPr>
          <a:xfrm>
            <a:off x="1069901" y="4321332"/>
            <a:ext cx="8062913" cy="356245"/>
          </a:xfrm>
          <a:prstGeom prst="rect">
            <a:avLst/>
          </a:prstGeom>
        </p:spPr>
        <p:txBody>
          <a:bodyPr>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b="1" dirty="0"/>
              <a:t>Student ID: 21308666</a:t>
            </a:r>
          </a:p>
        </p:txBody>
      </p:sp>
      <p:sp>
        <p:nvSpPr>
          <p:cNvPr id="6" name="Content Placeholder 3">
            <a:extLst>
              <a:ext uri="{FF2B5EF4-FFF2-40B4-BE49-F238E27FC236}">
                <a16:creationId xmlns:a16="http://schemas.microsoft.com/office/drawing/2014/main" id="{8041305D-BD1E-C9EF-59E2-ED543CF7A2F6}"/>
              </a:ext>
            </a:extLst>
          </p:cNvPr>
          <p:cNvSpPr txBox="1">
            <a:spLocks/>
          </p:cNvSpPr>
          <p:nvPr/>
        </p:nvSpPr>
        <p:spPr>
          <a:xfrm>
            <a:off x="1063879" y="4616579"/>
            <a:ext cx="8062913" cy="310534"/>
          </a:xfrm>
          <a:prstGeom prst="rect">
            <a:avLst/>
          </a:prstGeom>
        </p:spPr>
        <p:txBody>
          <a:bodyPr>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b="1" dirty="0"/>
              <a:t>Degree Programme: Software Engineering</a:t>
            </a:r>
          </a:p>
        </p:txBody>
      </p:sp>
      <p:sp>
        <p:nvSpPr>
          <p:cNvPr id="7" name="Content Placeholder 3">
            <a:extLst>
              <a:ext uri="{FF2B5EF4-FFF2-40B4-BE49-F238E27FC236}">
                <a16:creationId xmlns:a16="http://schemas.microsoft.com/office/drawing/2014/main" id="{892A3A6B-04AC-4630-E699-0447E1A11731}"/>
              </a:ext>
            </a:extLst>
          </p:cNvPr>
          <p:cNvSpPr txBox="1">
            <a:spLocks/>
          </p:cNvSpPr>
          <p:nvPr/>
        </p:nvSpPr>
        <p:spPr>
          <a:xfrm>
            <a:off x="1057857" y="4866115"/>
            <a:ext cx="8647458" cy="310535"/>
          </a:xfrm>
          <a:prstGeom prst="rect">
            <a:avLst/>
          </a:prstGeom>
        </p:spPr>
        <p:txBody>
          <a:bodyPr>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b="1" dirty="0"/>
              <a:t>Project Title: Image Recommendation System</a:t>
            </a:r>
          </a:p>
        </p:txBody>
      </p:sp>
    </p:spTree>
    <p:extLst>
      <p:ext uri="{BB962C8B-B14F-4D97-AF65-F5344CB8AC3E}">
        <p14:creationId xmlns:p14="http://schemas.microsoft.com/office/powerpoint/2010/main" val="1474675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D6FDC2-CC87-9921-4807-08B5632D30F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BC27388-56D5-07E9-ED6A-775948798071}"/>
              </a:ext>
            </a:extLst>
          </p:cNvPr>
          <p:cNvSpPr>
            <a:spLocks noGrp="1"/>
          </p:cNvSpPr>
          <p:nvPr>
            <p:ph type="title"/>
          </p:nvPr>
        </p:nvSpPr>
        <p:spPr>
          <a:xfrm>
            <a:off x="288000" y="890383"/>
            <a:ext cx="11609833" cy="793120"/>
          </a:xfrm>
        </p:spPr>
        <p:txBody>
          <a:bodyPr/>
          <a:lstStyle/>
          <a:p>
            <a:r>
              <a:rPr lang="en-US" dirty="0"/>
              <a:t>Achievements</a:t>
            </a:r>
            <a:endParaRPr lang="en-GB" dirty="0"/>
          </a:p>
        </p:txBody>
      </p:sp>
      <p:sp>
        <p:nvSpPr>
          <p:cNvPr id="2" name="Text Placeholder 1">
            <a:extLst>
              <a:ext uri="{FF2B5EF4-FFF2-40B4-BE49-F238E27FC236}">
                <a16:creationId xmlns:a16="http://schemas.microsoft.com/office/drawing/2014/main" id="{C7520DA3-9F10-1D57-7789-571FF4D62A3E}"/>
              </a:ext>
            </a:extLst>
          </p:cNvPr>
          <p:cNvSpPr>
            <a:spLocks noGrp="1" noChangeArrowheads="1"/>
          </p:cNvSpPr>
          <p:nvPr>
            <p:ph type="body" idx="1"/>
          </p:nvPr>
        </p:nvSpPr>
        <p:spPr bwMode="auto">
          <a:xfrm>
            <a:off x="288000" y="1894047"/>
            <a:ext cx="1011509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Successfully implemented an on-device image recommendation web application.</a:t>
            </a:r>
          </a:p>
          <a:p>
            <a:pPr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Leveraged the use of </a:t>
            </a:r>
            <a:r>
              <a:rPr kumimoji="0" lang="en-US" altLang="en-US" sz="2000" b="0" i="0" u="none" strike="noStrike" cap="none" normalizeH="0" baseline="0" dirty="0" err="1">
                <a:ln>
                  <a:noFill/>
                </a:ln>
                <a:solidFill>
                  <a:schemeClr val="tx1"/>
                </a:solidFill>
                <a:effectLst/>
                <a:latin typeface="Arial" panose="020B0604020202020204" pitchFamily="34" charset="0"/>
              </a:rPr>
              <a:t>MobileNet</a:t>
            </a:r>
            <a:r>
              <a:rPr kumimoji="0" lang="en-US" altLang="en-US" sz="2000" b="0" i="0" u="none" strike="noStrike" cap="none" normalizeH="0" baseline="0" dirty="0">
                <a:ln>
                  <a:noFill/>
                </a:ln>
                <a:solidFill>
                  <a:schemeClr val="tx1"/>
                </a:solidFill>
                <a:effectLst/>
                <a:latin typeface="Arial" panose="020B0604020202020204" pitchFamily="34" charset="0"/>
              </a:rPr>
              <a:t> V2 embeddings and the Annoy library for instant image searching capabilities withing a local dataset.</a:t>
            </a:r>
          </a:p>
          <a:p>
            <a:pPr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Designed the system with a focus on user empowerment through transparency and control.</a:t>
            </a:r>
          </a:p>
          <a:p>
            <a:pPr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Prioritised ethical considerations, user privacy, and control in the system's design.</a:t>
            </a:r>
          </a:p>
          <a:p>
            <a:pPr eaLnBrk="0" fontAlgn="base" hangingPunct="0">
              <a:lnSpc>
                <a:spcPct val="100000"/>
              </a:lnSpc>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Effectively integrated several different technologies to deliver a functional and user-friendly image search experience.</a:t>
            </a:r>
          </a:p>
        </p:txBody>
      </p:sp>
    </p:spTree>
    <p:extLst>
      <p:ext uri="{BB962C8B-B14F-4D97-AF65-F5344CB8AC3E}">
        <p14:creationId xmlns:p14="http://schemas.microsoft.com/office/powerpoint/2010/main" val="3525174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FFBC1-6114-34AD-D95D-E03C2B14257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B2D84AB-A232-DB94-C86A-F0337B0136C3}"/>
              </a:ext>
            </a:extLst>
          </p:cNvPr>
          <p:cNvSpPr>
            <a:spLocks noGrp="1"/>
          </p:cNvSpPr>
          <p:nvPr>
            <p:ph type="title"/>
          </p:nvPr>
        </p:nvSpPr>
        <p:spPr>
          <a:xfrm>
            <a:off x="291083" y="872276"/>
            <a:ext cx="11609833" cy="793120"/>
          </a:xfrm>
        </p:spPr>
        <p:txBody>
          <a:bodyPr/>
          <a:lstStyle/>
          <a:p>
            <a:r>
              <a:rPr lang="en-US" dirty="0"/>
              <a:t>Conclusion</a:t>
            </a:r>
            <a:endParaRPr lang="en-GB" dirty="0"/>
          </a:p>
        </p:txBody>
      </p:sp>
      <p:sp>
        <p:nvSpPr>
          <p:cNvPr id="2" name="Text Placeholder 1">
            <a:extLst>
              <a:ext uri="{FF2B5EF4-FFF2-40B4-BE49-F238E27FC236}">
                <a16:creationId xmlns:a16="http://schemas.microsoft.com/office/drawing/2014/main" id="{3C5BEB4C-252E-6539-330C-DDEB27885BC7}"/>
              </a:ext>
            </a:extLst>
          </p:cNvPr>
          <p:cNvSpPr>
            <a:spLocks noGrp="1" noChangeArrowheads="1"/>
          </p:cNvSpPr>
          <p:nvPr>
            <p:ph type="body" idx="1"/>
          </p:nvPr>
        </p:nvSpPr>
        <p:spPr bwMode="auto">
          <a:xfrm>
            <a:off x="291083" y="2283476"/>
            <a:ext cx="989114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en-GB" altLang="en-US" dirty="0">
                <a:latin typeface="Arial" panose="020B0604020202020204" pitchFamily="34" charset="0"/>
                <a:cs typeface="Arial" panose="020B0604020202020204" pitchFamily="34" charset="0"/>
              </a:rPr>
              <a:t>Overall, this project was successful in demonstrating the feasibility of on-device image recommendation with a focus on user empowerment. </a:t>
            </a:r>
          </a:p>
          <a:p>
            <a:pPr marL="0" indent="0" eaLnBrk="0" fontAlgn="base" hangingPunct="0">
              <a:lnSpc>
                <a:spcPct val="100000"/>
              </a:lnSpc>
              <a:spcBef>
                <a:spcPct val="0"/>
              </a:spcBef>
              <a:spcAft>
                <a:spcPct val="0"/>
              </a:spcAft>
              <a:buNone/>
            </a:pPr>
            <a:endParaRPr lang="en-GB" altLang="en-US" dirty="0">
              <a:latin typeface="Arial" panose="020B0604020202020204" pitchFamily="34" charset="0"/>
              <a:cs typeface="Arial" panose="020B0604020202020204" pitchFamily="34" charset="0"/>
            </a:endParaRPr>
          </a:p>
          <a:p>
            <a:pPr marL="0" indent="0" eaLnBrk="0" fontAlgn="base" hangingPunct="0">
              <a:lnSpc>
                <a:spcPct val="100000"/>
              </a:lnSpc>
              <a:spcBef>
                <a:spcPct val="0"/>
              </a:spcBef>
              <a:spcAft>
                <a:spcPct val="0"/>
              </a:spcAft>
              <a:buNone/>
            </a:pPr>
            <a:r>
              <a:rPr lang="en-GB" altLang="en-US" dirty="0">
                <a:latin typeface="Arial" panose="020B0604020202020204" pitchFamily="34" charset="0"/>
                <a:cs typeface="Arial" panose="020B0604020202020204" pitchFamily="34" charset="0"/>
              </a:rPr>
              <a:t>The recommended images were deemed as relevant most of the time and show that the system meets its intended purpose.</a:t>
            </a:r>
          </a:p>
          <a:p>
            <a:pPr marL="0" indent="0" eaLnBrk="0" fontAlgn="base" hangingPunct="0">
              <a:lnSpc>
                <a:spcPct val="100000"/>
              </a:lnSpc>
              <a:spcBef>
                <a:spcPct val="0"/>
              </a:spcBef>
              <a:spcAft>
                <a:spcPct val="0"/>
              </a:spcAft>
              <a:buNone/>
            </a:pPr>
            <a:endParaRPr lang="en-GB" altLang="en-US" dirty="0">
              <a:latin typeface="Arial" panose="020B0604020202020204" pitchFamily="34" charset="0"/>
              <a:cs typeface="Arial" panose="020B0604020202020204" pitchFamily="34" charset="0"/>
            </a:endParaRPr>
          </a:p>
          <a:p>
            <a:pPr marL="0" indent="0" eaLnBrk="0" fontAlgn="base" hangingPunct="0">
              <a:lnSpc>
                <a:spcPct val="100000"/>
              </a:lnSpc>
              <a:spcBef>
                <a:spcPct val="0"/>
              </a:spcBef>
              <a:spcAft>
                <a:spcPct val="0"/>
              </a:spcAft>
              <a:buNone/>
            </a:pPr>
            <a:r>
              <a:rPr lang="en-GB" altLang="en-US" dirty="0">
                <a:latin typeface="Arial" panose="020B0604020202020204" pitchFamily="34" charset="0"/>
                <a:cs typeface="Arial" panose="020B0604020202020204" pitchFamily="34" charset="0"/>
              </a:rPr>
              <a:t>The design of the system prioritises ethical considerations, user privacy, and control.</a:t>
            </a:r>
          </a:p>
          <a:p>
            <a:pPr marL="0" indent="0" eaLnBrk="0" fontAlgn="base" hangingPunct="0">
              <a:lnSpc>
                <a:spcPct val="100000"/>
              </a:lnSpc>
              <a:spcBef>
                <a:spcPct val="0"/>
              </a:spcBef>
              <a:spcAft>
                <a:spcPct val="0"/>
              </a:spcAft>
              <a:buNone/>
            </a:pPr>
            <a:endParaRPr lang="en-GB" altLang="en-US" dirty="0">
              <a:latin typeface="Arial" panose="020B0604020202020204" pitchFamily="34" charset="0"/>
              <a:cs typeface="Arial" panose="020B0604020202020204" pitchFamily="34" charset="0"/>
            </a:endParaRPr>
          </a:p>
          <a:p>
            <a:pPr marL="0" indent="0" eaLnBrk="0" fontAlgn="base" hangingPunct="0">
              <a:lnSpc>
                <a:spcPct val="100000"/>
              </a:lnSpc>
              <a:spcBef>
                <a:spcPct val="0"/>
              </a:spcBef>
              <a:spcAft>
                <a:spcPct val="0"/>
              </a:spcAft>
              <a:buNone/>
            </a:pPr>
            <a:r>
              <a:rPr lang="en-GB" dirty="0">
                <a:latin typeface="Arial" panose="020B0604020202020204" pitchFamily="34" charset="0"/>
                <a:cs typeface="Arial" panose="020B0604020202020204" pitchFamily="34" charset="0"/>
              </a:rPr>
              <a:t>Through this project, I've gained valuable insights into the complexities of balancing user empowerment with the technical challenges of image recommendation through the use of machine learning models.</a:t>
            </a:r>
            <a:endParaRPr kumimoji="0" lang="en-GB"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indent="0" eaLnBrk="0" fontAlgn="base" hangingPunct="0">
              <a:lnSpc>
                <a:spcPct val="100000"/>
              </a:lnSpc>
              <a:spcBef>
                <a:spcPct val="0"/>
              </a:spcBef>
              <a:spcAft>
                <a:spcPct val="0"/>
              </a:spcAft>
              <a:buNone/>
            </a:pP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28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7573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4E075-B64A-FDAB-C55C-29638684DD7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921DCDC-CD0A-37C0-7C87-FD5033C3B659}"/>
              </a:ext>
            </a:extLst>
          </p:cNvPr>
          <p:cNvSpPr>
            <a:spLocks noGrp="1"/>
          </p:cNvSpPr>
          <p:nvPr>
            <p:ph type="title"/>
          </p:nvPr>
        </p:nvSpPr>
        <p:spPr>
          <a:xfrm>
            <a:off x="291083" y="838355"/>
            <a:ext cx="11609833" cy="793120"/>
          </a:xfrm>
        </p:spPr>
        <p:txBody>
          <a:bodyPr/>
          <a:lstStyle/>
          <a:p>
            <a:br>
              <a:rPr lang="en-US" dirty="0"/>
            </a:br>
            <a:r>
              <a:rPr lang="en-US" dirty="0"/>
              <a:t> </a:t>
            </a:r>
            <a:br>
              <a:rPr lang="en-US" dirty="0"/>
            </a:br>
            <a:r>
              <a:rPr lang="en-US" dirty="0"/>
              <a:t>What is the project?</a:t>
            </a:r>
            <a:endParaRPr lang="en-GB" dirty="0"/>
          </a:p>
        </p:txBody>
      </p:sp>
      <p:sp>
        <p:nvSpPr>
          <p:cNvPr id="4" name="Text Placeholder 3">
            <a:extLst>
              <a:ext uri="{FF2B5EF4-FFF2-40B4-BE49-F238E27FC236}">
                <a16:creationId xmlns:a16="http://schemas.microsoft.com/office/drawing/2014/main" id="{CF1B21B7-DBB2-7700-927B-8C50BC6FAD70}"/>
              </a:ext>
            </a:extLst>
          </p:cNvPr>
          <p:cNvSpPr>
            <a:spLocks noGrp="1"/>
          </p:cNvSpPr>
          <p:nvPr>
            <p:ph type="body" idx="1"/>
          </p:nvPr>
        </p:nvSpPr>
        <p:spPr>
          <a:xfrm>
            <a:off x="291083" y="1783534"/>
            <a:ext cx="7271644" cy="4668160"/>
          </a:xfrm>
        </p:spPr>
        <p:txBody>
          <a:bodyPr/>
          <a:lstStyle/>
          <a:p>
            <a:r>
              <a:rPr lang="en-GB" dirty="0"/>
              <a:t>A personalised image recommendation system, designed to provide relevant images based on a user uploaded image</a:t>
            </a:r>
          </a:p>
          <a:p>
            <a:pPr marL="0" indent="0">
              <a:buNone/>
            </a:pPr>
            <a:endParaRPr lang="en-GB" dirty="0"/>
          </a:p>
          <a:p>
            <a:r>
              <a:rPr lang="en-GB" dirty="0"/>
              <a:t>The goal is for the recommended images to be catered to the user’s preferences</a:t>
            </a:r>
          </a:p>
          <a:p>
            <a:pPr marL="0" indent="0">
              <a:buNone/>
            </a:pPr>
            <a:endParaRPr lang="en-GB" dirty="0"/>
          </a:p>
          <a:p>
            <a:r>
              <a:rPr lang="en-GB" dirty="0"/>
              <a:t>User ratings will influence future recommendations</a:t>
            </a:r>
          </a:p>
          <a:p>
            <a:pPr marL="0" indent="0">
              <a:buNone/>
            </a:pPr>
            <a:endParaRPr lang="en-GB" dirty="0"/>
          </a:p>
          <a:p>
            <a:r>
              <a:rPr lang="en-GB" dirty="0"/>
              <a:t>The way user data is used for image filtering is shown through a bar chart </a:t>
            </a:r>
          </a:p>
          <a:p>
            <a:pPr marL="0" indent="0">
              <a:buNone/>
            </a:pPr>
            <a:endParaRPr lang="en-GB" dirty="0"/>
          </a:p>
          <a:p>
            <a:r>
              <a:rPr lang="en-GB" dirty="0"/>
              <a:t>The relationship between the uploaded image and the retrieved images is shown through a graph</a:t>
            </a:r>
          </a:p>
          <a:p>
            <a:pPr marL="0" indent="0">
              <a:buNone/>
            </a:pPr>
            <a:endParaRPr lang="en-GB" dirty="0"/>
          </a:p>
          <a:p>
            <a:pPr marL="0" indent="0">
              <a:buNone/>
            </a:pPr>
            <a:endParaRPr lang="en-GB" dirty="0"/>
          </a:p>
          <a:p>
            <a:endParaRPr lang="en-GB" dirty="0"/>
          </a:p>
          <a:p>
            <a:pPr marL="0" indent="0">
              <a:buNone/>
            </a:pPr>
            <a:endParaRPr lang="en-GB" dirty="0"/>
          </a:p>
          <a:p>
            <a:endParaRPr lang="en-GB" sz="1400" dirty="0"/>
          </a:p>
          <a:p>
            <a:pPr marL="0" indent="0">
              <a:buNone/>
            </a:pPr>
            <a:endParaRPr lang="en-GB" sz="1400" dirty="0"/>
          </a:p>
        </p:txBody>
      </p:sp>
      <p:pic>
        <p:nvPicPr>
          <p:cNvPr id="2" name="Picture 1" descr="A screenshot of a bar chart&#10;&#10;AI-generated content may be incorrect.">
            <a:extLst>
              <a:ext uri="{FF2B5EF4-FFF2-40B4-BE49-F238E27FC236}">
                <a16:creationId xmlns:a16="http://schemas.microsoft.com/office/drawing/2014/main" id="{904BD327-0784-5F36-F309-660CA43D25EB}"/>
              </a:ext>
            </a:extLst>
          </p:cNvPr>
          <p:cNvPicPr>
            <a:picLocks noChangeAspect="1"/>
          </p:cNvPicPr>
          <p:nvPr/>
        </p:nvPicPr>
        <p:blipFill>
          <a:blip r:embed="rId2"/>
          <a:stretch>
            <a:fillRect/>
          </a:stretch>
        </p:blipFill>
        <p:spPr>
          <a:xfrm>
            <a:off x="8244549" y="1116439"/>
            <a:ext cx="3144712" cy="2144731"/>
          </a:xfrm>
          <a:prstGeom prst="rect">
            <a:avLst/>
          </a:prstGeom>
        </p:spPr>
      </p:pic>
      <p:pic>
        <p:nvPicPr>
          <p:cNvPr id="5" name="Picture 4" descr="A screenshot of a graph&#10;&#10;AI-generated content may be incorrect.">
            <a:extLst>
              <a:ext uri="{FF2B5EF4-FFF2-40B4-BE49-F238E27FC236}">
                <a16:creationId xmlns:a16="http://schemas.microsoft.com/office/drawing/2014/main" id="{BDABA384-3151-CAA0-60BB-59C2102C9F52}"/>
              </a:ext>
            </a:extLst>
          </p:cNvPr>
          <p:cNvPicPr>
            <a:picLocks noChangeAspect="1"/>
          </p:cNvPicPr>
          <p:nvPr/>
        </p:nvPicPr>
        <p:blipFill>
          <a:blip r:embed="rId3"/>
          <a:stretch>
            <a:fillRect/>
          </a:stretch>
        </p:blipFill>
        <p:spPr>
          <a:xfrm>
            <a:off x="8244548" y="3413229"/>
            <a:ext cx="3144713" cy="2409090"/>
          </a:xfrm>
          <a:prstGeom prst="rect">
            <a:avLst/>
          </a:prstGeom>
        </p:spPr>
      </p:pic>
    </p:spTree>
    <p:extLst>
      <p:ext uri="{BB962C8B-B14F-4D97-AF65-F5344CB8AC3E}">
        <p14:creationId xmlns:p14="http://schemas.microsoft.com/office/powerpoint/2010/main" val="1941839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AE270-7669-C783-0B2C-E19007F07F2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19D897E-EE85-AE53-A6B4-DC5CB47FB59B}"/>
              </a:ext>
            </a:extLst>
          </p:cNvPr>
          <p:cNvSpPr>
            <a:spLocks noGrp="1"/>
          </p:cNvSpPr>
          <p:nvPr>
            <p:ph type="title"/>
          </p:nvPr>
        </p:nvSpPr>
        <p:spPr>
          <a:xfrm>
            <a:off x="291083" y="863665"/>
            <a:ext cx="11609833" cy="793120"/>
          </a:xfrm>
        </p:spPr>
        <p:txBody>
          <a:bodyPr/>
          <a:lstStyle/>
          <a:p>
            <a:r>
              <a:rPr lang="en-US" dirty="0"/>
              <a:t>Project Aims</a:t>
            </a:r>
            <a:endParaRPr lang="en-GB" dirty="0"/>
          </a:p>
        </p:txBody>
      </p:sp>
      <p:sp>
        <p:nvSpPr>
          <p:cNvPr id="4" name="Text Placeholder 3">
            <a:extLst>
              <a:ext uri="{FF2B5EF4-FFF2-40B4-BE49-F238E27FC236}">
                <a16:creationId xmlns:a16="http://schemas.microsoft.com/office/drawing/2014/main" id="{8A10429D-F0B3-BC2D-7AC2-C6968B4B2283}"/>
              </a:ext>
            </a:extLst>
          </p:cNvPr>
          <p:cNvSpPr>
            <a:spLocks noGrp="1"/>
          </p:cNvSpPr>
          <p:nvPr>
            <p:ph type="body" idx="1"/>
          </p:nvPr>
        </p:nvSpPr>
        <p:spPr>
          <a:xfrm>
            <a:off x="291083" y="1801640"/>
            <a:ext cx="8806264" cy="4668160"/>
          </a:xfrm>
        </p:spPr>
        <p:txBody>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Challenges (Research Questions):</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How to empower users with greater control over the image recommendation process? </a:t>
            </a:r>
          </a:p>
          <a:p>
            <a:pPr marL="0" indent="0" eaLnBrk="0" fontAlgn="base" hangingPunct="0">
              <a:lnSpc>
                <a:spcPct val="100000"/>
              </a:lnSpc>
              <a:spcBef>
                <a:spcPct val="0"/>
              </a:spcBef>
              <a:spcAft>
                <a:spcPct val="0"/>
              </a:spcAft>
              <a:buNone/>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How to enhance transparency, allowing users to understand the rationale behind recommendations? </a:t>
            </a:r>
          </a:p>
          <a:p>
            <a:pPr marL="0" indent="0" eaLnBrk="0" fontAlgn="base" hangingPunct="0">
              <a:lnSpc>
                <a:spcPct val="100000"/>
              </a:lnSpc>
              <a:spcBef>
                <a:spcPct val="0"/>
              </a:spcBef>
              <a:spcAft>
                <a:spcPct val="0"/>
              </a:spcAft>
              <a:buNone/>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600" b="0" i="0" u="none" strike="noStrike" cap="none" normalizeH="0" baseline="0" dirty="0">
                <a:ln>
                  <a:noFill/>
                </a:ln>
                <a:solidFill>
                  <a:schemeClr val="tx1"/>
                </a:solidFill>
                <a:effectLst/>
                <a:latin typeface="Arial" panose="020B0604020202020204" pitchFamily="34" charset="0"/>
              </a:rPr>
              <a:t>How to ensure user privacy by minimizing data collection and on-device processing?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Solutions:</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600" b="1" i="0" u="none" strike="noStrike" cap="none" normalizeH="0" baseline="0" dirty="0">
                <a:ln>
                  <a:noFill/>
                </a:ln>
                <a:solidFill>
                  <a:schemeClr val="tx1"/>
                </a:solidFill>
                <a:effectLst/>
                <a:latin typeface="Arial" panose="020B0604020202020204" pitchFamily="34" charset="0"/>
              </a:rPr>
              <a:t>User Control:</a:t>
            </a:r>
            <a:r>
              <a:rPr kumimoji="0" lang="en-US" altLang="en-US" sz="1600" b="0" i="0" u="none" strike="noStrike" cap="none" normalizeH="0" baseline="0" dirty="0">
                <a:ln>
                  <a:noFill/>
                </a:ln>
                <a:solidFill>
                  <a:schemeClr val="tx1"/>
                </a:solidFill>
                <a:effectLst/>
                <a:latin typeface="Arial" panose="020B0604020202020204" pitchFamily="34" charset="0"/>
              </a:rPr>
              <a:t> Implement an intuitive interface with a 1 – 10 rating-based feedback mechanism, enabling users to actively shape future recommendations. </a:t>
            </a:r>
          </a:p>
          <a:p>
            <a:pPr marL="0" indent="0" eaLnBrk="0" fontAlgn="base" hangingPunct="0">
              <a:lnSpc>
                <a:spcPct val="100000"/>
              </a:lnSpc>
              <a:spcBef>
                <a:spcPct val="0"/>
              </a:spcBef>
              <a:spcAft>
                <a:spcPct val="0"/>
              </a:spcAft>
              <a:buNone/>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600" b="1" i="0" u="none" strike="noStrike" cap="none" normalizeH="0" baseline="0" dirty="0">
                <a:ln>
                  <a:noFill/>
                </a:ln>
                <a:solidFill>
                  <a:schemeClr val="tx1"/>
                </a:solidFill>
                <a:effectLst/>
                <a:latin typeface="Arial" panose="020B0604020202020204" pitchFamily="34" charset="0"/>
              </a:rPr>
              <a:t>Transparency:</a:t>
            </a:r>
            <a:r>
              <a:rPr kumimoji="0" lang="en-US" altLang="en-US" sz="1600" b="0" i="0" u="none" strike="noStrike" cap="none" normalizeH="0" baseline="0" dirty="0">
                <a:ln>
                  <a:noFill/>
                </a:ln>
                <a:solidFill>
                  <a:schemeClr val="tx1"/>
                </a:solidFill>
                <a:effectLst/>
                <a:latin typeface="Arial" panose="020B0604020202020204" pitchFamily="34" charset="0"/>
              </a:rPr>
              <a:t> Design the system to provide visual feedback through diagrams, illustrating how user interactions influence subsequent recommendations. </a:t>
            </a:r>
          </a:p>
          <a:p>
            <a:pPr marL="0" indent="0" eaLnBrk="0" fontAlgn="base" hangingPunct="0">
              <a:lnSpc>
                <a:spcPct val="100000"/>
              </a:lnSpc>
              <a:spcBef>
                <a:spcPct val="0"/>
              </a:spcBef>
              <a:spcAft>
                <a:spcPct val="0"/>
              </a:spcAft>
              <a:buNone/>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600" b="1" i="0" u="none" strike="noStrike" cap="none" normalizeH="0" baseline="0" dirty="0">
                <a:ln>
                  <a:noFill/>
                </a:ln>
                <a:solidFill>
                  <a:schemeClr val="tx1"/>
                </a:solidFill>
                <a:effectLst/>
                <a:latin typeface="Arial" panose="020B0604020202020204" pitchFamily="34" charset="0"/>
              </a:rPr>
              <a:t>Privacy:</a:t>
            </a:r>
            <a:r>
              <a:rPr kumimoji="0" lang="en-US" altLang="en-US" sz="1600" b="0" i="0" u="none" strike="noStrike" cap="none" normalizeH="0" baseline="0" dirty="0">
                <a:ln>
                  <a:noFill/>
                </a:ln>
                <a:solidFill>
                  <a:schemeClr val="tx1"/>
                </a:solidFill>
                <a:effectLst/>
                <a:latin typeface="Arial" panose="020B0604020202020204" pitchFamily="34" charset="0"/>
              </a:rPr>
              <a:t> Process all images locally </a:t>
            </a:r>
            <a:r>
              <a:rPr lang="en-US" altLang="en-US" sz="1600" dirty="0">
                <a:latin typeface="Arial" panose="020B0604020202020204" pitchFamily="34" charset="0"/>
              </a:rPr>
              <a:t>on the device and do not make any use of cloud processing </a:t>
            </a:r>
            <a:r>
              <a:rPr kumimoji="0" lang="en-US" altLang="en-US" sz="1600" b="0" i="0" u="none" strike="noStrike" cap="none" normalizeH="0" baseline="0" dirty="0">
                <a:ln>
                  <a:noFill/>
                </a:ln>
                <a:solidFill>
                  <a:schemeClr val="tx1"/>
                </a:solidFill>
                <a:effectLst/>
                <a:latin typeface="Arial" panose="020B0604020202020204" pitchFamily="34" charset="0"/>
              </a:rPr>
              <a:t>to avoid the storage of user data without explicit consent.</a:t>
            </a:r>
          </a:p>
          <a:p>
            <a:pPr eaLnBrk="0" fontAlgn="base" hangingPunct="0">
              <a:lnSpc>
                <a:spcPct val="100000"/>
              </a:lnSpc>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indent="0">
              <a:buNone/>
            </a:pPr>
            <a:endParaRPr lang="en-GB" sz="1600" dirty="0"/>
          </a:p>
        </p:txBody>
      </p:sp>
      <p:pic>
        <p:nvPicPr>
          <p:cNvPr id="1028" name="Picture 4" descr="5 Reasons to Integrate Goal-Setting in Healthcare Education">
            <a:extLst>
              <a:ext uri="{FF2B5EF4-FFF2-40B4-BE49-F238E27FC236}">
                <a16:creationId xmlns:a16="http://schemas.microsoft.com/office/drawing/2014/main" id="{7C186C56-27C7-135F-8C4E-9AAD2A75F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8947" y="2667840"/>
            <a:ext cx="3259384" cy="1522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4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DC1CC-1672-5BCB-3DD4-871E21E4252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72FBB7D-2CB1-1384-7818-895F2A75B03F}"/>
              </a:ext>
            </a:extLst>
          </p:cNvPr>
          <p:cNvSpPr>
            <a:spLocks noGrp="1"/>
          </p:cNvSpPr>
          <p:nvPr>
            <p:ph type="title"/>
          </p:nvPr>
        </p:nvSpPr>
        <p:spPr>
          <a:xfrm>
            <a:off x="291083" y="863665"/>
            <a:ext cx="11609833" cy="793120"/>
          </a:xfrm>
        </p:spPr>
        <p:txBody>
          <a:bodyPr/>
          <a:lstStyle/>
          <a:p>
            <a:r>
              <a:rPr lang="en-US" dirty="0"/>
              <a:t>Reasons for developing this project</a:t>
            </a:r>
            <a:endParaRPr lang="en-GB" dirty="0"/>
          </a:p>
        </p:txBody>
      </p:sp>
      <p:sp>
        <p:nvSpPr>
          <p:cNvPr id="4" name="Text Placeholder 3">
            <a:extLst>
              <a:ext uri="{FF2B5EF4-FFF2-40B4-BE49-F238E27FC236}">
                <a16:creationId xmlns:a16="http://schemas.microsoft.com/office/drawing/2014/main" id="{3484B682-599C-FF71-EAC5-4BA22B298BC6}"/>
              </a:ext>
            </a:extLst>
          </p:cNvPr>
          <p:cNvSpPr>
            <a:spLocks noGrp="1"/>
          </p:cNvSpPr>
          <p:nvPr>
            <p:ph type="body" idx="1"/>
          </p:nvPr>
        </p:nvSpPr>
        <p:spPr>
          <a:xfrm>
            <a:off x="291083" y="1801640"/>
            <a:ext cx="7948042" cy="4668160"/>
          </a:xfrm>
        </p:spPr>
        <p:txBody>
          <a:bodyPr/>
          <a:lstStyle/>
          <a:p>
            <a:pPr eaLnBrk="0" fontAlgn="base" hangingPunct="0">
              <a:lnSpc>
                <a:spcPct val="100000"/>
              </a:lnSpc>
              <a:spcBef>
                <a:spcPct val="0"/>
              </a:spcBef>
              <a:spcAft>
                <a:spcPct val="0"/>
              </a:spcAft>
            </a:pPr>
            <a:r>
              <a:rPr kumimoji="0" lang="en-US" altLang="en-US" sz="1600" i="0" u="none" strike="noStrike" cap="none" normalizeH="0" baseline="0" dirty="0">
                <a:ln>
                  <a:noFill/>
                </a:ln>
                <a:solidFill>
                  <a:schemeClr val="tx1"/>
                </a:solidFill>
                <a:effectLst/>
                <a:latin typeface="Arial" panose="020B0604020202020204" pitchFamily="34" charset="0"/>
              </a:rPr>
              <a:t>The system addresses the growing need for a personalized image recommendation system that isn’t biased towards any third parties, like the existing ones in various social media and image sharing sites such as Instagram and Pinterest.</a:t>
            </a:r>
          </a:p>
          <a:p>
            <a:pPr eaLnBrk="0" fontAlgn="base" hangingPunct="0">
              <a:lnSpc>
                <a:spcPct val="100000"/>
              </a:lnSpc>
              <a:spcBef>
                <a:spcPct val="0"/>
              </a:spcBef>
              <a:spcAft>
                <a:spcPct val="0"/>
              </a:spcAft>
            </a:pPr>
            <a:endParaRPr kumimoji="0" lang="en-US" altLang="en-US" sz="160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600" i="0" u="none" strike="noStrike" cap="none" normalizeH="0" baseline="0" dirty="0">
                <a:ln>
                  <a:noFill/>
                </a:ln>
                <a:solidFill>
                  <a:schemeClr val="tx1"/>
                </a:solidFill>
                <a:effectLst/>
                <a:latin typeface="Arial" panose="020B0604020202020204" pitchFamily="34" charset="0"/>
              </a:rPr>
              <a:t>Makes use of advanced da</a:t>
            </a:r>
            <a:r>
              <a:rPr lang="en-US" altLang="en-US" sz="1600" dirty="0">
                <a:latin typeface="Arial" panose="020B0604020202020204" pitchFamily="34" charset="0"/>
              </a:rPr>
              <a:t>ta processing techniques like image feature embeddings and semantic search as well as implementing a dynamically updating user preference vector.</a:t>
            </a:r>
          </a:p>
          <a:p>
            <a:pPr eaLnBrk="0" fontAlgn="base" hangingPunct="0">
              <a:lnSpc>
                <a:spcPct val="100000"/>
              </a:lnSpc>
              <a:spcBef>
                <a:spcPct val="0"/>
              </a:spcBef>
              <a:spcAft>
                <a:spcPct val="0"/>
              </a:spcAft>
            </a:pPr>
            <a:endParaRPr lang="en-US" altLang="en-US" sz="1600" dirty="0">
              <a:latin typeface="Arial" panose="020B0604020202020204" pitchFamily="34" charset="0"/>
            </a:endParaRPr>
          </a:p>
          <a:p>
            <a:pPr eaLnBrk="0" fontAlgn="base" hangingPunct="0">
              <a:lnSpc>
                <a:spcPct val="100000"/>
              </a:lnSpc>
              <a:spcBef>
                <a:spcPct val="0"/>
              </a:spcBef>
              <a:spcAft>
                <a:spcPct val="0"/>
              </a:spcAft>
            </a:pPr>
            <a:r>
              <a:rPr lang="en-US" altLang="en-US" sz="1600" dirty="0">
                <a:latin typeface="Arial" panose="020B0604020202020204" pitchFamily="34" charset="0"/>
              </a:rPr>
              <a:t>The inner workings of the algorithm are shown through various diagrams so that the user can understand and trust the system.</a:t>
            </a:r>
          </a:p>
          <a:p>
            <a:pPr eaLnBrk="0" fontAlgn="base" hangingPunct="0">
              <a:lnSpc>
                <a:spcPct val="100000"/>
              </a:lnSpc>
              <a:spcBef>
                <a:spcPct val="0"/>
              </a:spcBef>
              <a:spcAft>
                <a:spcPct val="0"/>
              </a:spcAft>
            </a:pPr>
            <a:endParaRPr lang="en-US" altLang="en-US" sz="1600" dirty="0">
              <a:latin typeface="Arial" panose="020B0604020202020204" pitchFamily="34" charset="0"/>
            </a:endParaRPr>
          </a:p>
          <a:p>
            <a:pPr eaLnBrk="0" fontAlgn="base" hangingPunct="0">
              <a:lnSpc>
                <a:spcPct val="100000"/>
              </a:lnSpc>
              <a:spcBef>
                <a:spcPct val="0"/>
              </a:spcBef>
              <a:spcAft>
                <a:spcPct val="0"/>
              </a:spcAft>
            </a:pPr>
            <a:r>
              <a:rPr lang="en-US" altLang="en-US" sz="1600" dirty="0">
                <a:latin typeface="Arial" panose="020B0604020202020204" pitchFamily="34" charset="0"/>
              </a:rPr>
              <a:t>This project demonstrates a real-world application of various technologies and tools and aligns with current trends in data-driven, user centred design.</a:t>
            </a:r>
          </a:p>
          <a:p>
            <a:pPr eaLnBrk="0" fontAlgn="base" hangingPunct="0">
              <a:lnSpc>
                <a:spcPct val="100000"/>
              </a:lnSpc>
              <a:spcBef>
                <a:spcPct val="0"/>
              </a:spcBef>
              <a:spcAft>
                <a:spcPct val="0"/>
              </a:spcAft>
            </a:pPr>
            <a:endParaRPr lang="en-US" altLang="en-US" sz="1600" dirty="0">
              <a:latin typeface="Arial" panose="020B0604020202020204" pitchFamily="34" charset="0"/>
            </a:endParaRPr>
          </a:p>
          <a:p>
            <a:pPr eaLnBrk="0" fontAlgn="base" hangingPunct="0">
              <a:lnSpc>
                <a:spcPct val="100000"/>
              </a:lnSpc>
              <a:spcBef>
                <a:spcPct val="0"/>
              </a:spcBef>
              <a:spcAft>
                <a:spcPct val="0"/>
              </a:spcAft>
            </a:pPr>
            <a:r>
              <a:rPr lang="en-US" altLang="en-US" sz="1600" dirty="0">
                <a:latin typeface="Arial" panose="020B0604020202020204" pitchFamily="34" charset="0"/>
              </a:rPr>
              <a:t>This project also offers an understanding into how image recommendation system’s work, how they can be made more transparent to gain the user’s trust as well as functions as a basis for any future projects based on personalized image recommendations.</a:t>
            </a:r>
            <a:endParaRPr kumimoji="0" lang="en-US" altLang="en-US" sz="160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indent="0">
              <a:buNone/>
            </a:pPr>
            <a:endParaRPr lang="en-GB" sz="1600" dirty="0"/>
          </a:p>
        </p:txBody>
      </p:sp>
      <p:pic>
        <p:nvPicPr>
          <p:cNvPr id="6146" name="Picture 2" descr="Poster, Print &quot;WHY?&quot; letters (questions advice, enquiries help support  why), 60x23 cm">
            <a:extLst>
              <a:ext uri="{FF2B5EF4-FFF2-40B4-BE49-F238E27FC236}">
                <a16:creationId xmlns:a16="http://schemas.microsoft.com/office/drawing/2014/main" id="{0436C3F0-0691-2B49-B2B8-98079D7C80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37" t="14441" r="8296" b="12635"/>
          <a:stretch/>
        </p:blipFill>
        <p:spPr bwMode="auto">
          <a:xfrm>
            <a:off x="7924799" y="2578730"/>
            <a:ext cx="4128382"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512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7AC307-B439-438F-9EEF-98932A5BC28B}"/>
              </a:ext>
            </a:extLst>
          </p:cNvPr>
          <p:cNvSpPr>
            <a:spLocks noGrp="1"/>
          </p:cNvSpPr>
          <p:nvPr>
            <p:ph type="title"/>
          </p:nvPr>
        </p:nvSpPr>
        <p:spPr>
          <a:xfrm>
            <a:off x="291083" y="965626"/>
            <a:ext cx="11609833" cy="793120"/>
          </a:xfrm>
        </p:spPr>
        <p:txBody>
          <a:bodyPr/>
          <a:lstStyle/>
          <a:p>
            <a:r>
              <a:rPr lang="en-US" dirty="0"/>
              <a:t>Technology stack, Tools and libraries</a:t>
            </a:r>
            <a:endParaRPr lang="en-GB" dirty="0"/>
          </a:p>
        </p:txBody>
      </p:sp>
      <p:sp>
        <p:nvSpPr>
          <p:cNvPr id="4" name="Text Placeholder 3">
            <a:extLst>
              <a:ext uri="{FF2B5EF4-FFF2-40B4-BE49-F238E27FC236}">
                <a16:creationId xmlns:a16="http://schemas.microsoft.com/office/drawing/2014/main" id="{60A26598-F534-49C2-A4A1-B3FA0D6BE4BE}"/>
              </a:ext>
            </a:extLst>
          </p:cNvPr>
          <p:cNvSpPr>
            <a:spLocks noGrp="1"/>
          </p:cNvSpPr>
          <p:nvPr>
            <p:ph type="body" idx="1"/>
          </p:nvPr>
        </p:nvSpPr>
        <p:spPr>
          <a:xfrm>
            <a:off x="288000" y="1968911"/>
            <a:ext cx="10463574" cy="4668160"/>
          </a:xfrm>
        </p:spPr>
        <p:txBody>
          <a:bodyPr/>
          <a:lstStyle/>
          <a:p>
            <a:r>
              <a:rPr lang="en-GB" sz="1600" b="1" dirty="0"/>
              <a:t>Tools: </a:t>
            </a:r>
            <a:r>
              <a:rPr lang="en-GB" sz="1600" dirty="0"/>
              <a:t>VS Code, GitHub, GitHub Actions, Trello</a:t>
            </a:r>
          </a:p>
          <a:p>
            <a:pPr marL="0" indent="0">
              <a:buNone/>
            </a:pPr>
            <a:endParaRPr lang="en-GB" sz="1600" dirty="0"/>
          </a:p>
          <a:p>
            <a:r>
              <a:rPr lang="en-GB" sz="1600" b="1" dirty="0"/>
              <a:t>Programming Languages: </a:t>
            </a:r>
            <a:r>
              <a:rPr lang="en-GB" sz="1600" dirty="0"/>
              <a:t>Python, JavaScript, TypeScript, HTML, CSS </a:t>
            </a:r>
          </a:p>
          <a:p>
            <a:pPr marL="0" indent="0">
              <a:buNone/>
            </a:pPr>
            <a:endParaRPr lang="en-GB" sz="1600" dirty="0"/>
          </a:p>
          <a:p>
            <a:r>
              <a:rPr lang="en-GB" sz="1600" b="1" dirty="0"/>
              <a:t>Libraries / Packages: </a:t>
            </a:r>
            <a:r>
              <a:rPr lang="en-GB" sz="1600" dirty="0"/>
              <a:t>Annoy, TensorFlow, D3.js, Flask, Node.js </a:t>
            </a:r>
          </a:p>
          <a:p>
            <a:pPr marL="0" indent="0">
              <a:buNone/>
            </a:pPr>
            <a:endParaRPr lang="en-GB" sz="1600" dirty="0"/>
          </a:p>
          <a:p>
            <a:r>
              <a:rPr lang="en-GB" sz="1600" b="1" dirty="0"/>
              <a:t>Dataset: </a:t>
            </a:r>
            <a:r>
              <a:rPr lang="en-GB" sz="1600" dirty="0"/>
              <a:t>Tiny ImageNet 200</a:t>
            </a:r>
          </a:p>
          <a:p>
            <a:pPr marL="0" indent="0">
              <a:buNone/>
            </a:pPr>
            <a:endParaRPr lang="en-GB" sz="1600" dirty="0"/>
          </a:p>
          <a:p>
            <a:r>
              <a:rPr lang="en-GB" sz="1600" b="1" dirty="0"/>
              <a:t>Models: </a:t>
            </a:r>
            <a:r>
              <a:rPr lang="en-GB" sz="1600" dirty="0" err="1"/>
              <a:t>MobileNet</a:t>
            </a:r>
            <a:r>
              <a:rPr lang="en-GB" sz="1600" dirty="0"/>
              <a:t> V2, all-MiniLM-L6-v2 </a:t>
            </a:r>
          </a:p>
          <a:p>
            <a:pPr marL="0" indent="0">
              <a:buNone/>
            </a:pPr>
            <a:endParaRPr lang="en-GB" sz="1600" dirty="0"/>
          </a:p>
          <a:p>
            <a:r>
              <a:rPr lang="en-GB" sz="1600" b="1" dirty="0"/>
              <a:t>Testing: </a:t>
            </a:r>
            <a:r>
              <a:rPr lang="en-GB" sz="1600" dirty="0"/>
              <a:t>Jest, </a:t>
            </a:r>
            <a:r>
              <a:rPr lang="en-GB" sz="1600" dirty="0" err="1"/>
              <a:t>PyTest</a:t>
            </a:r>
            <a:r>
              <a:rPr lang="en-GB" sz="1600" dirty="0"/>
              <a:t>, Postman</a:t>
            </a:r>
          </a:p>
          <a:p>
            <a:pPr marL="0" indent="0">
              <a:buNone/>
            </a:pPr>
            <a:endParaRPr lang="en-GB" sz="1600" dirty="0"/>
          </a:p>
          <a:p>
            <a:r>
              <a:rPr lang="en-GB" sz="1600" b="1" dirty="0"/>
              <a:t>User Feedback / Evaluation: </a:t>
            </a:r>
            <a:r>
              <a:rPr lang="en-GB" sz="1600" dirty="0"/>
              <a:t>Google Forms, RStudio</a:t>
            </a:r>
          </a:p>
        </p:txBody>
      </p:sp>
      <p:pic>
        <p:nvPicPr>
          <p:cNvPr id="5" name="Picture 4">
            <a:extLst>
              <a:ext uri="{FF2B5EF4-FFF2-40B4-BE49-F238E27FC236}">
                <a16:creationId xmlns:a16="http://schemas.microsoft.com/office/drawing/2014/main" id="{FE834647-2050-4122-04F5-28D96B046885}"/>
              </a:ext>
            </a:extLst>
          </p:cNvPr>
          <p:cNvPicPr>
            <a:picLocks noChangeAspect="1"/>
          </p:cNvPicPr>
          <p:nvPr/>
        </p:nvPicPr>
        <p:blipFill>
          <a:blip r:embed="rId3"/>
          <a:stretch>
            <a:fillRect/>
          </a:stretch>
        </p:blipFill>
        <p:spPr>
          <a:xfrm>
            <a:off x="8926915" y="2104840"/>
            <a:ext cx="2553056" cy="2648320"/>
          </a:xfrm>
          <a:prstGeom prst="rect">
            <a:avLst/>
          </a:prstGeom>
        </p:spPr>
      </p:pic>
    </p:spTree>
    <p:extLst>
      <p:ext uri="{BB962C8B-B14F-4D97-AF65-F5344CB8AC3E}">
        <p14:creationId xmlns:p14="http://schemas.microsoft.com/office/powerpoint/2010/main" val="3115693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A38BA-88F2-9E19-CC4A-37AEE4E39AD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7E9AE20-06C5-B0FA-0B4B-CD1DBF238CF1}"/>
              </a:ext>
            </a:extLst>
          </p:cNvPr>
          <p:cNvSpPr>
            <a:spLocks noGrp="1"/>
          </p:cNvSpPr>
          <p:nvPr>
            <p:ph type="title"/>
          </p:nvPr>
        </p:nvSpPr>
        <p:spPr>
          <a:xfrm>
            <a:off x="288000" y="800290"/>
            <a:ext cx="11609833" cy="793120"/>
          </a:xfrm>
        </p:spPr>
        <p:txBody>
          <a:bodyPr/>
          <a:lstStyle/>
          <a:p>
            <a:r>
              <a:rPr lang="en-US" dirty="0"/>
              <a:t>How my system works (workflow)</a:t>
            </a:r>
            <a:endParaRPr lang="en-GB" dirty="0"/>
          </a:p>
        </p:txBody>
      </p:sp>
      <p:sp>
        <p:nvSpPr>
          <p:cNvPr id="4" name="Text Placeholder 3">
            <a:extLst>
              <a:ext uri="{FF2B5EF4-FFF2-40B4-BE49-F238E27FC236}">
                <a16:creationId xmlns:a16="http://schemas.microsoft.com/office/drawing/2014/main" id="{87872836-5EA5-274B-AAC9-2A90363152FE}"/>
              </a:ext>
            </a:extLst>
          </p:cNvPr>
          <p:cNvSpPr>
            <a:spLocks noGrp="1"/>
          </p:cNvSpPr>
          <p:nvPr>
            <p:ph type="body" idx="1"/>
          </p:nvPr>
        </p:nvSpPr>
        <p:spPr>
          <a:xfrm>
            <a:off x="288000" y="1674891"/>
            <a:ext cx="7565287" cy="4668160"/>
          </a:xfrm>
        </p:spPr>
        <p:txBody>
          <a:bodyPr/>
          <a:lstStyle/>
          <a:p>
            <a:pPr>
              <a:buFont typeface="+mj-lt"/>
              <a:buAutoNum type="arabicPeriod"/>
            </a:pPr>
            <a:r>
              <a:rPr lang="en-GB" sz="1600" dirty="0"/>
              <a:t>User uploads an image</a:t>
            </a:r>
          </a:p>
          <a:p>
            <a:pPr>
              <a:buFont typeface="+mj-lt"/>
              <a:buAutoNum type="arabicPeriod"/>
            </a:pPr>
            <a:endParaRPr lang="en-GB" sz="1600" dirty="0"/>
          </a:p>
          <a:p>
            <a:pPr>
              <a:buFont typeface="+mj-lt"/>
              <a:buAutoNum type="arabicPeriod"/>
            </a:pPr>
            <a:r>
              <a:rPr lang="en-GB" sz="1600" dirty="0"/>
              <a:t>The </a:t>
            </a:r>
            <a:r>
              <a:rPr lang="en-GB" sz="1600" dirty="0" err="1"/>
              <a:t>MobileNet</a:t>
            </a:r>
            <a:r>
              <a:rPr lang="en-GB" sz="1600" dirty="0"/>
              <a:t> V2 model extracts image features and generates a predicted keyword based on the image</a:t>
            </a:r>
          </a:p>
          <a:p>
            <a:pPr>
              <a:buFont typeface="+mj-lt"/>
              <a:buAutoNum type="arabicPeriod"/>
            </a:pPr>
            <a:endParaRPr lang="en-GB" sz="1600" dirty="0"/>
          </a:p>
          <a:p>
            <a:pPr>
              <a:buFont typeface="+mj-lt"/>
              <a:buAutoNum type="arabicPeriod"/>
            </a:pPr>
            <a:r>
              <a:rPr lang="en-GB" sz="1600" dirty="0"/>
              <a:t>The keyword is semantically analysed by the all-MiniLM-L6-v2  sentence transformer model to find the closest matching class name in my dataset</a:t>
            </a:r>
          </a:p>
          <a:p>
            <a:pPr>
              <a:buFont typeface="+mj-lt"/>
              <a:buAutoNum type="arabicPeriod"/>
            </a:pPr>
            <a:endParaRPr lang="en-GB" sz="1600" dirty="0"/>
          </a:p>
          <a:p>
            <a:pPr>
              <a:buFont typeface="+mj-lt"/>
              <a:buAutoNum type="arabicPeriod"/>
            </a:pPr>
            <a:r>
              <a:rPr lang="en-GB" sz="1600" dirty="0"/>
              <a:t>The extracted image features are used to query that specific class in the dataset and wind the closest matching images</a:t>
            </a:r>
          </a:p>
          <a:p>
            <a:pPr>
              <a:buFont typeface="+mj-lt"/>
              <a:buAutoNum type="arabicPeriod"/>
            </a:pPr>
            <a:endParaRPr lang="en-GB" sz="1600" dirty="0"/>
          </a:p>
          <a:p>
            <a:pPr>
              <a:buFont typeface="+mj-lt"/>
              <a:buAutoNum type="arabicPeriod"/>
            </a:pPr>
            <a:r>
              <a:rPr lang="en-GB" sz="1600" dirty="0"/>
              <a:t>The top 6 images are displayed to the user</a:t>
            </a:r>
          </a:p>
          <a:p>
            <a:pPr>
              <a:buFont typeface="+mj-lt"/>
              <a:buAutoNum type="arabicPeriod"/>
            </a:pPr>
            <a:endParaRPr lang="en-GB" sz="1600" dirty="0"/>
          </a:p>
          <a:p>
            <a:pPr>
              <a:buFont typeface="+mj-lt"/>
              <a:buAutoNum type="arabicPeriod"/>
            </a:pPr>
            <a:r>
              <a:rPr lang="en-GB" sz="1600" dirty="0"/>
              <a:t>The user can rate the images, which dynamically updates a user preference vector which is taken into account for future recommendations, the longer they use the system the more relevant images they will get as the system is ‘learning’ what they like</a:t>
            </a:r>
          </a:p>
        </p:txBody>
      </p:sp>
      <p:pic>
        <p:nvPicPr>
          <p:cNvPr id="2" name="Picture 1" descr="A diagram of a software process&#10;&#10;AI-generated content may be incorrect.">
            <a:extLst>
              <a:ext uri="{FF2B5EF4-FFF2-40B4-BE49-F238E27FC236}">
                <a16:creationId xmlns:a16="http://schemas.microsoft.com/office/drawing/2014/main" id="{456FB1E6-A1FE-EEE8-8C60-A64267181250}"/>
              </a:ext>
            </a:extLst>
          </p:cNvPr>
          <p:cNvPicPr>
            <a:picLocks noChangeAspect="1"/>
          </p:cNvPicPr>
          <p:nvPr/>
        </p:nvPicPr>
        <p:blipFill rotWithShape="1">
          <a:blip r:embed="rId2"/>
          <a:srcRect l="2785" t="3503" r="6470" b="14000"/>
          <a:stretch/>
        </p:blipFill>
        <p:spPr bwMode="auto">
          <a:xfrm>
            <a:off x="7710412" y="2702556"/>
            <a:ext cx="4338713" cy="22978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34166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56D16-C16B-E54B-AF93-1CCEF13587F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AD6C0DE-619E-64E5-C132-612C77D46520}"/>
              </a:ext>
            </a:extLst>
          </p:cNvPr>
          <p:cNvSpPr>
            <a:spLocks noGrp="1"/>
          </p:cNvSpPr>
          <p:nvPr>
            <p:ph type="title"/>
          </p:nvPr>
        </p:nvSpPr>
        <p:spPr>
          <a:xfrm>
            <a:off x="291083" y="2960483"/>
            <a:ext cx="11609833" cy="1261637"/>
          </a:xfrm>
        </p:spPr>
        <p:txBody>
          <a:bodyPr/>
          <a:lstStyle/>
          <a:p>
            <a:pPr algn="ctr"/>
            <a:r>
              <a:rPr lang="en-US" sz="7200" dirty="0"/>
              <a:t>Live demonstration</a:t>
            </a:r>
            <a:endParaRPr lang="en-GB" sz="7200" dirty="0"/>
          </a:p>
        </p:txBody>
      </p:sp>
    </p:spTree>
    <p:extLst>
      <p:ext uri="{BB962C8B-B14F-4D97-AF65-F5344CB8AC3E}">
        <p14:creationId xmlns:p14="http://schemas.microsoft.com/office/powerpoint/2010/main" val="1750615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4F80B-098D-1FCA-9947-B4A74AF57C9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70E647A-D5AD-CC4A-9050-AC9BA55237C8}"/>
              </a:ext>
            </a:extLst>
          </p:cNvPr>
          <p:cNvSpPr>
            <a:spLocks noGrp="1"/>
          </p:cNvSpPr>
          <p:nvPr>
            <p:ph type="title"/>
          </p:nvPr>
        </p:nvSpPr>
        <p:spPr>
          <a:xfrm>
            <a:off x="291083" y="954200"/>
            <a:ext cx="11609833" cy="793120"/>
          </a:xfrm>
        </p:spPr>
        <p:txBody>
          <a:bodyPr/>
          <a:lstStyle/>
          <a:p>
            <a:r>
              <a:rPr lang="en-US" dirty="0"/>
              <a:t>Challenges during implementation</a:t>
            </a:r>
            <a:endParaRPr lang="en-GB" dirty="0"/>
          </a:p>
        </p:txBody>
      </p:sp>
      <p:sp>
        <p:nvSpPr>
          <p:cNvPr id="4" name="Text Placeholder 3">
            <a:extLst>
              <a:ext uri="{FF2B5EF4-FFF2-40B4-BE49-F238E27FC236}">
                <a16:creationId xmlns:a16="http://schemas.microsoft.com/office/drawing/2014/main" id="{1F38105B-0E0B-4E4D-27B3-99DB90F5E962}"/>
              </a:ext>
            </a:extLst>
          </p:cNvPr>
          <p:cNvSpPr>
            <a:spLocks noGrp="1"/>
          </p:cNvSpPr>
          <p:nvPr>
            <p:ph type="body" idx="1"/>
          </p:nvPr>
        </p:nvSpPr>
        <p:spPr>
          <a:xfrm>
            <a:off x="116549" y="1978436"/>
            <a:ext cx="12075451" cy="4668160"/>
          </a:xfrm>
        </p:spPr>
        <p:txBody>
          <a:bodyPr/>
          <a:lstStyle/>
          <a:p>
            <a:r>
              <a:rPr lang="en-GB" sz="2000" b="1" dirty="0"/>
              <a:t>Technical issues: </a:t>
            </a:r>
            <a:r>
              <a:rPr lang="en-GB" sz="2000" dirty="0"/>
              <a:t>Overcoming challenges with specific software packages and tools (D3.js, Fuse.js).</a:t>
            </a:r>
          </a:p>
          <a:p>
            <a:endParaRPr lang="en-GB" sz="2000" dirty="0"/>
          </a:p>
          <a:p>
            <a:r>
              <a:rPr lang="en-GB" sz="2000" b="1" dirty="0"/>
              <a:t>Searching issues: </a:t>
            </a:r>
            <a:r>
              <a:rPr lang="en-GB" sz="2000" dirty="0"/>
              <a:t>Fuzzy search was insufficient, switched to Semantic search</a:t>
            </a:r>
          </a:p>
          <a:p>
            <a:pPr marL="0" indent="0">
              <a:buNone/>
            </a:pPr>
            <a:endParaRPr lang="en-GB" sz="2000" dirty="0"/>
          </a:p>
          <a:p>
            <a:r>
              <a:rPr lang="en-GB" sz="2000" b="1" dirty="0"/>
              <a:t>Dataset issues: </a:t>
            </a:r>
            <a:r>
              <a:rPr lang="en-GB" sz="2000" dirty="0"/>
              <a:t>Limited dataset (built for efficiency, only 200 classes)</a:t>
            </a:r>
          </a:p>
          <a:p>
            <a:endParaRPr lang="en-GB" sz="2000" dirty="0"/>
          </a:p>
          <a:p>
            <a:r>
              <a:rPr lang="en-GB" sz="2000" b="1" dirty="0"/>
              <a:t>Image feature extraction issues: </a:t>
            </a:r>
            <a:r>
              <a:rPr lang="en-GB" sz="2000" dirty="0"/>
              <a:t>Model only trained on real life images</a:t>
            </a:r>
          </a:p>
          <a:p>
            <a:endParaRPr lang="en-GB" sz="2000" dirty="0"/>
          </a:p>
          <a:p>
            <a:r>
              <a:rPr lang="en-GB" sz="2000" b="1" dirty="0"/>
              <a:t>Implementing user preference weight: </a:t>
            </a:r>
            <a:r>
              <a:rPr lang="en-GB" sz="2000" dirty="0"/>
              <a:t>I settled on starting with 10% and maxing out at 60% with the rest of the recommendation algorithm using image features (content-based filtering).</a:t>
            </a:r>
          </a:p>
        </p:txBody>
      </p:sp>
    </p:spTree>
    <p:extLst>
      <p:ext uri="{BB962C8B-B14F-4D97-AF65-F5344CB8AC3E}">
        <p14:creationId xmlns:p14="http://schemas.microsoft.com/office/powerpoint/2010/main" val="1500215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3D0AA-55E7-0B4F-5176-FE58E99F463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70DD4FA-9D96-8CEC-BE0E-543567BB1A79}"/>
              </a:ext>
            </a:extLst>
          </p:cNvPr>
          <p:cNvSpPr>
            <a:spLocks noGrp="1"/>
          </p:cNvSpPr>
          <p:nvPr>
            <p:ph type="title"/>
          </p:nvPr>
        </p:nvSpPr>
        <p:spPr>
          <a:xfrm>
            <a:off x="291084" y="721357"/>
            <a:ext cx="11609833" cy="793120"/>
          </a:xfrm>
        </p:spPr>
        <p:txBody>
          <a:bodyPr/>
          <a:lstStyle/>
          <a:p>
            <a:r>
              <a:rPr lang="en-US" dirty="0"/>
              <a:t>Limitations, issues and future work</a:t>
            </a:r>
            <a:endParaRPr lang="en-GB" dirty="0"/>
          </a:p>
        </p:txBody>
      </p:sp>
      <p:sp>
        <p:nvSpPr>
          <p:cNvPr id="4" name="Text Placeholder 3">
            <a:extLst>
              <a:ext uri="{FF2B5EF4-FFF2-40B4-BE49-F238E27FC236}">
                <a16:creationId xmlns:a16="http://schemas.microsoft.com/office/drawing/2014/main" id="{5592B719-6772-1F99-F9AF-529E5D2BF77F}"/>
              </a:ext>
            </a:extLst>
          </p:cNvPr>
          <p:cNvSpPr>
            <a:spLocks noGrp="1"/>
          </p:cNvSpPr>
          <p:nvPr>
            <p:ph type="body" idx="1"/>
          </p:nvPr>
        </p:nvSpPr>
        <p:spPr>
          <a:xfrm>
            <a:off x="291083" y="1447804"/>
            <a:ext cx="10463574" cy="5200648"/>
          </a:xfrm>
        </p:spPr>
        <p:txBody>
          <a:bodyPr/>
          <a:lstStyle/>
          <a:p>
            <a:pPr eaLnBrk="0" fontAlgn="base" hangingPunct="0">
              <a:lnSpc>
                <a:spcPct val="100000"/>
              </a:lnSpc>
              <a:spcBef>
                <a:spcPct val="0"/>
              </a:spcBef>
              <a:spcAft>
                <a:spcPct val="0"/>
              </a:spcAft>
            </a:pPr>
            <a:r>
              <a:rPr kumimoji="0" lang="en-US" altLang="en-US" sz="1400" b="1" i="0" u="none" strike="noStrike" cap="none" normalizeH="0" baseline="0" dirty="0">
                <a:ln>
                  <a:noFill/>
                </a:ln>
                <a:solidFill>
                  <a:schemeClr val="tx1"/>
                </a:solidFill>
                <a:effectLst/>
                <a:latin typeface="Arial" panose="020B0604020202020204" pitchFamily="34" charset="0"/>
              </a:rPr>
              <a:t>Model Limitations:</a:t>
            </a:r>
            <a:r>
              <a:rPr kumimoji="0" lang="en-US" altLang="en-US" sz="1400" b="0" i="0" u="none" strike="noStrike" cap="none" normalizeH="0" baseline="0" dirty="0">
                <a:ln>
                  <a:noFill/>
                </a:ln>
                <a:solidFill>
                  <a:schemeClr val="tx1"/>
                </a:solidFill>
                <a:effectLst/>
                <a:latin typeface="Arial" panose="020B0604020202020204" pitchFamily="34" charset="0"/>
              </a:rPr>
              <a:t> The pre-trained MobileNetV2 model, while efficient and lightweight, was primarily designed to </a:t>
            </a:r>
            <a:r>
              <a:rPr kumimoji="0" lang="en-US" altLang="en-US" sz="1400" b="0" i="0" u="none" strike="noStrike" cap="none" normalizeH="0" baseline="0" dirty="0" err="1">
                <a:ln>
                  <a:noFill/>
                </a:ln>
                <a:solidFill>
                  <a:schemeClr val="tx1"/>
                </a:solidFill>
                <a:effectLst/>
                <a:latin typeface="Arial" panose="020B0604020202020204" pitchFamily="34" charset="0"/>
              </a:rPr>
              <a:t>recognise</a:t>
            </a:r>
            <a:r>
              <a:rPr kumimoji="0" lang="en-US" altLang="en-US" sz="1400" b="0" i="0" u="none" strike="noStrike" cap="none" normalizeH="0" baseline="0" dirty="0">
                <a:ln>
                  <a:noFill/>
                </a:ln>
                <a:solidFill>
                  <a:schemeClr val="tx1"/>
                </a:solidFill>
                <a:effectLst/>
                <a:latin typeface="Arial" panose="020B0604020202020204" pitchFamily="34" charset="0"/>
              </a:rPr>
              <a:t> real-world objects. A production-ready system could benefit from more advanced models with greater feature extraction capabilities, albeit at the cost of efficiency.</a:t>
            </a:r>
          </a:p>
          <a:p>
            <a:pPr eaLnBrk="0" fontAlgn="base" hangingPunct="0">
              <a:lnSpc>
                <a:spcPct val="100000"/>
              </a:lnSpc>
              <a:spcBef>
                <a:spcPct val="0"/>
              </a:spcBef>
              <a:spcAft>
                <a:spcPct val="0"/>
              </a:spcAf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400" b="1" i="0" u="none" strike="noStrike" cap="none" normalizeH="0" baseline="0" dirty="0">
                <a:ln>
                  <a:noFill/>
                </a:ln>
                <a:solidFill>
                  <a:schemeClr val="tx1"/>
                </a:solidFill>
                <a:effectLst/>
                <a:latin typeface="Arial" panose="020B0604020202020204" pitchFamily="34" charset="0"/>
              </a:rPr>
              <a:t>Dataset Scope:</a:t>
            </a:r>
            <a:r>
              <a:rPr kumimoji="0" lang="en-US" altLang="en-US" sz="1400" b="0" i="0" u="none" strike="noStrike" cap="none" normalizeH="0" baseline="0" dirty="0">
                <a:ln>
                  <a:noFill/>
                </a:ln>
                <a:solidFill>
                  <a:schemeClr val="tx1"/>
                </a:solidFill>
                <a:effectLst/>
                <a:latin typeface="Arial" panose="020B0604020202020204" pitchFamily="34" charset="0"/>
              </a:rPr>
              <a:t> Future iterations could use a broader dataset or make calls to the Google Search API to provide a broader and potentially more accurate set of results, though the way image metadata is referenced will be different in other datasets so the code pertaining to managing images will need to be altered.</a:t>
            </a:r>
          </a:p>
          <a:p>
            <a:pPr eaLnBrk="0" fontAlgn="base" hangingPunct="0">
              <a:lnSpc>
                <a:spcPct val="100000"/>
              </a:lnSpc>
              <a:spcBef>
                <a:spcPct val="0"/>
              </a:spcBef>
              <a:spcAft>
                <a:spcPct val="0"/>
              </a:spcAf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400" b="1" i="0" u="none" strike="noStrike" cap="none" normalizeH="0" baseline="0" dirty="0">
                <a:ln>
                  <a:noFill/>
                </a:ln>
                <a:solidFill>
                  <a:schemeClr val="tx1"/>
                </a:solidFill>
                <a:effectLst/>
                <a:latin typeface="Arial" panose="020B0604020202020204" pitchFamily="34" charset="0"/>
              </a:rPr>
              <a:t>Real-time Updates:</a:t>
            </a:r>
            <a:r>
              <a:rPr kumimoji="0" lang="en-US" altLang="en-US" sz="1400" b="0" i="0" u="none" strike="noStrike" cap="none" normalizeH="0" baseline="0" dirty="0">
                <a:ln>
                  <a:noFill/>
                </a:ln>
                <a:solidFill>
                  <a:schemeClr val="tx1"/>
                </a:solidFill>
                <a:effectLst/>
                <a:latin typeface="Arial" panose="020B0604020202020204" pitchFamily="34" charset="0"/>
              </a:rPr>
              <a:t> The reliance on pre-computed image features and Annoy indices prevents the image database from being updated in real-time which, although suitable for a small-scale project like this which was creating under a short </a:t>
            </a:r>
            <a:r>
              <a:rPr lang="en-US" altLang="en-US" sz="1400" dirty="0">
                <a:latin typeface="Arial" panose="020B0604020202020204" pitchFamily="34" charset="0"/>
              </a:rPr>
              <a:t>ti</a:t>
            </a:r>
            <a:r>
              <a:rPr kumimoji="0" lang="en-US" altLang="en-US" sz="1400" b="0" i="0" u="none" strike="noStrike" cap="none" normalizeH="0" baseline="0" dirty="0">
                <a:ln>
                  <a:noFill/>
                </a:ln>
                <a:solidFill>
                  <a:schemeClr val="tx1"/>
                </a:solidFill>
                <a:effectLst/>
                <a:latin typeface="Arial" panose="020B0604020202020204" pitchFamily="34" charset="0"/>
              </a:rPr>
              <a:t>meframe</a:t>
            </a:r>
            <a:r>
              <a:rPr lang="en-US" altLang="en-US" sz="1400" dirty="0">
                <a:latin typeface="Arial" panose="020B0604020202020204" pitchFamily="34" charset="0"/>
              </a:rPr>
              <a:t>, prevents the project from being upscaled in the future</a:t>
            </a:r>
            <a:r>
              <a:rPr kumimoji="0" lang="en-US" altLang="en-US" sz="1400" b="0" i="0" u="none" strike="noStrike" cap="none" normalizeH="0" baseline="0" dirty="0">
                <a:ln>
                  <a:noFill/>
                </a:ln>
                <a:solidFill>
                  <a:schemeClr val="tx1"/>
                </a:solidFill>
                <a:effectLst/>
                <a:latin typeface="Arial" panose="020B0604020202020204" pitchFamily="34" charset="0"/>
              </a:rPr>
              <a:t>. Future work could explore traditional vector databases like Weaviate or Neo4j to address this.</a:t>
            </a:r>
          </a:p>
          <a:p>
            <a:pPr eaLnBrk="0" fontAlgn="base" hangingPunct="0">
              <a:lnSpc>
                <a:spcPct val="100000"/>
              </a:lnSpc>
              <a:spcBef>
                <a:spcPct val="0"/>
              </a:spcBef>
              <a:spcAft>
                <a:spcPct val="0"/>
              </a:spcAf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400" b="1" i="0" u="none" strike="noStrike" cap="none" normalizeH="0" baseline="0" dirty="0">
                <a:ln>
                  <a:noFill/>
                </a:ln>
                <a:solidFill>
                  <a:schemeClr val="tx1"/>
                </a:solidFill>
                <a:effectLst/>
                <a:latin typeface="Arial" panose="020B0604020202020204" pitchFamily="34" charset="0"/>
              </a:rPr>
              <a:t>User Preferences:</a:t>
            </a:r>
            <a:r>
              <a:rPr kumimoji="0" lang="en-US" altLang="en-US" sz="1400" b="0" i="0" u="none" strike="noStrike" cap="none" normalizeH="0" baseline="0" dirty="0">
                <a:ln>
                  <a:noFill/>
                </a:ln>
                <a:solidFill>
                  <a:schemeClr val="tx1"/>
                </a:solidFill>
                <a:effectLst/>
                <a:latin typeface="Arial" panose="020B0604020202020204" pitchFamily="34" charset="0"/>
              </a:rPr>
              <a:t> The system has limited capacity to incorporate nuanced user preferences, such as allowing users to enter a string to specify a specific image feature such as shape or color intensity, this could be </a:t>
            </a:r>
            <a:r>
              <a:rPr lang="en-US" altLang="en-US" sz="1400" dirty="0">
                <a:latin typeface="Arial" panose="020B0604020202020204" pitchFamily="34" charset="0"/>
              </a:rPr>
              <a:t>a possible future addition to the system</a:t>
            </a:r>
            <a:r>
              <a:rPr kumimoji="0" lang="en-US" altLang="en-US" sz="1400" b="0" i="0" u="none" strike="noStrike" cap="none" normalizeH="0" baseline="0" dirty="0">
                <a:ln>
                  <a:noFill/>
                </a:ln>
                <a:solidFill>
                  <a:schemeClr val="tx1"/>
                </a:solidFill>
                <a:effectLst/>
                <a:latin typeface="Arial" panose="020B0604020202020204" pitchFamily="34" charset="0"/>
              </a:rPr>
              <a:t>.</a:t>
            </a:r>
          </a:p>
          <a:p>
            <a:pPr eaLnBrk="0" fontAlgn="base" hangingPunct="0">
              <a:lnSpc>
                <a:spcPct val="100000"/>
              </a:lnSpc>
              <a:spcBef>
                <a:spcPct val="0"/>
              </a:spcBef>
              <a:spcAft>
                <a:spcPct val="0"/>
              </a:spcAf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lang="en-US" altLang="en-US" sz="1400" b="1" dirty="0">
                <a:latin typeface="Arial" panose="020B0604020202020204" pitchFamily="34" charset="0"/>
              </a:rPr>
              <a:t>Storing User Data: </a:t>
            </a:r>
            <a:r>
              <a:rPr lang="en-US" altLang="en-US" sz="1400" dirty="0">
                <a:latin typeface="Arial" panose="020B0604020202020204" pitchFamily="34" charset="0"/>
              </a:rPr>
              <a:t>Though this has not been done due to a focus on privacy, future iterations of the system could store user interaction data through user profiles and use that for collaborative filtering with other users to increase the relevance of recommended images.</a:t>
            </a:r>
            <a:endParaRPr kumimoji="0" lang="en-US" altLang="en-US" sz="1400" b="1"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1400" b="1" i="0" u="none" strike="noStrike" cap="none" normalizeH="0" baseline="0" dirty="0">
                <a:ln>
                  <a:noFill/>
                </a:ln>
                <a:solidFill>
                  <a:schemeClr val="tx1"/>
                </a:solidFill>
                <a:effectLst/>
                <a:latin typeface="Arial" panose="020B0604020202020204" pitchFamily="34" charset="0"/>
              </a:rPr>
              <a:t>Evaluation:</a:t>
            </a:r>
            <a:r>
              <a:rPr kumimoji="0" lang="en-US" altLang="en-US" sz="1400" b="0" i="0" u="none" strike="noStrike" cap="none" normalizeH="0" baseline="0" dirty="0">
                <a:ln>
                  <a:noFill/>
                </a:ln>
                <a:solidFill>
                  <a:schemeClr val="tx1"/>
                </a:solidFill>
                <a:effectLst/>
                <a:latin typeface="Arial" panose="020B0604020202020204" pitchFamily="34" charset="0"/>
              </a:rPr>
              <a:t> Additional testing and evaluation, including user studies and quantitative metrics, would provide a more comprehensive assessment of the system's performance and usability.</a:t>
            </a:r>
          </a:p>
          <a:p>
            <a:pPr eaLnBrk="0" fontAlgn="base" hangingPunct="0">
              <a:lnSpc>
                <a:spcPct val="100000"/>
              </a:lnSpc>
              <a:spcBef>
                <a:spcPct val="0"/>
              </a:spcBef>
              <a:spcAft>
                <a:spcPct val="0"/>
              </a:spcAf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lang="en-US" altLang="en-US" sz="1400" b="1" dirty="0">
                <a:latin typeface="Arial" panose="020B0604020202020204" pitchFamily="34" charset="0"/>
              </a:rPr>
              <a:t>Documentation: </a:t>
            </a:r>
            <a:r>
              <a:rPr lang="en-US" altLang="en-US" sz="1400" dirty="0">
                <a:latin typeface="Arial" panose="020B0604020202020204" pitchFamily="34" charset="0"/>
              </a:rPr>
              <a:t>More thorough documentation would be a good decision such as API documentation through swagger.</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None/>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86530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b26ce9c5-9991-450c-ae7d-25f575fad997"/>
</p:tagLst>
</file>

<file path=ppt/theme/theme1.xml><?xml version="1.0" encoding="utf-8"?>
<a:theme xmlns:a="http://schemas.openxmlformats.org/drawingml/2006/main" name="University Slides - Top Logo">
  <a:themeElements>
    <a:clrScheme name="University Palette">
      <a:dk1>
        <a:srgbClr val="000000"/>
      </a:dk1>
      <a:lt1>
        <a:srgbClr val="FFFFFF"/>
      </a:lt1>
      <a:dk2>
        <a:srgbClr val="44546A"/>
      </a:dk2>
      <a:lt2>
        <a:srgbClr val="E7E6E6"/>
      </a:lt2>
      <a:accent1>
        <a:srgbClr val="002F6C"/>
      </a:accent1>
      <a:accent2>
        <a:srgbClr val="FF6900"/>
      </a:accent2>
      <a:accent3>
        <a:srgbClr val="505759"/>
      </a:accent3>
      <a:accent4>
        <a:srgbClr val="FFCD00"/>
      </a:accent4>
      <a:accent5>
        <a:srgbClr val="00C1D3"/>
      </a:accent5>
      <a:accent6>
        <a:srgbClr val="FF028C"/>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niversity Slides - Bottom Log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4c01330-6425-43d7-8b99-cb1945f880b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D82A130607BBD4A8D99871CD3F6E532" ma:contentTypeVersion="16" ma:contentTypeDescription="Create a new document." ma:contentTypeScope="" ma:versionID="8f91991c8270c15772335e0a8159cf11">
  <xsd:schema xmlns:xsd="http://www.w3.org/2001/XMLSchema" xmlns:xs="http://www.w3.org/2001/XMLSchema" xmlns:p="http://schemas.microsoft.com/office/2006/metadata/properties" xmlns:ns3="84c01330-6425-43d7-8b99-cb1945f880b9" xmlns:ns4="2c5f5bad-16e2-45b2-b6c4-1cd36471b389" targetNamespace="http://schemas.microsoft.com/office/2006/metadata/properties" ma:root="true" ma:fieldsID="a2618fbf15bb82aa70c356b2abd5114b" ns3:_="" ns4:_="">
    <xsd:import namespace="84c01330-6425-43d7-8b99-cb1945f880b9"/>
    <xsd:import namespace="2c5f5bad-16e2-45b2-b6c4-1cd36471b3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bjectDetectorVersions" minOccurs="0"/>
                <xsd:element ref="ns3:MediaServiceOCR" minOccurs="0"/>
                <xsd:element ref="ns3:MediaServiceDateTaken" minOccurs="0"/>
                <xsd:element ref="ns3:MediaLengthInSeconds" minOccurs="0"/>
                <xsd:element ref="ns3:_activity" minOccurs="0"/>
                <xsd:element ref="ns4:SharedWithUsers" minOccurs="0"/>
                <xsd:element ref="ns4:SharedWithDetails" minOccurs="0"/>
                <xsd:element ref="ns4:SharingHintHash"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c01330-6425-43d7-8b99-cb1945f880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_activity" ma:index="17" nillable="true" ma:displayName="_activity" ma:hidden="true" ma:internalName="_activity">
      <xsd:simpleType>
        <xsd:restriction base="dms:Note"/>
      </xsd:simpleType>
    </xsd:element>
    <xsd:element name="MediaServiceLocation" ma:index="21" nillable="true" ma:displayName="Location" ma:indexed="true" ma:internalName="MediaServiceLocation"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c5f5bad-16e2-45b2-b6c4-1cd36471b38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F36719-7427-4002-918A-F0FD4CF4AEF7}">
  <ds:schemaRefs>
    <ds:schemaRef ds:uri="2c5f5bad-16e2-45b2-b6c4-1cd36471b389"/>
    <ds:schemaRef ds:uri="84c01330-6425-43d7-8b99-cb1945f880b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CFDECD2F-E3A8-4299-B64F-4C81C2C8BD67}">
  <ds:schemaRefs>
    <ds:schemaRef ds:uri="http://schemas.microsoft.com/sharepoint/v3/contenttype/forms"/>
  </ds:schemaRefs>
</ds:datastoreItem>
</file>

<file path=customXml/itemProps3.xml><?xml version="1.0" encoding="utf-8"?>
<ds:datastoreItem xmlns:ds="http://schemas.openxmlformats.org/officeDocument/2006/customXml" ds:itemID="{CC2438F7-6CC0-4951-887A-C67D7E613CF4}">
  <ds:schemaRefs>
    <ds:schemaRef ds:uri="2c5f5bad-16e2-45b2-b6c4-1cd36471b389"/>
    <ds:schemaRef ds:uri="84c01330-6425-43d7-8b99-cb1945f880b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University Colour palette</Template>
  <TotalTime>2334</TotalTime>
  <Words>1138</Words>
  <Application>Microsoft Office PowerPoint</Application>
  <PresentationFormat>Widescreen</PresentationFormat>
  <Paragraphs>117</Paragraphs>
  <Slides>12</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Aptos</vt:lpstr>
      <vt:lpstr>Arial</vt:lpstr>
      <vt:lpstr>Calibri</vt:lpstr>
      <vt:lpstr>University Slides - Top Logo</vt:lpstr>
      <vt:lpstr>University Slides - Bottom Logo</vt:lpstr>
      <vt:lpstr>Project Showcase</vt:lpstr>
      <vt:lpstr>   What is the project?</vt:lpstr>
      <vt:lpstr>Project Aims</vt:lpstr>
      <vt:lpstr>Reasons for developing this project</vt:lpstr>
      <vt:lpstr>Technology stack, Tools and libraries</vt:lpstr>
      <vt:lpstr>How my system works (workflow)</vt:lpstr>
      <vt:lpstr>Live demonstration</vt:lpstr>
      <vt:lpstr>Challenges during implementation</vt:lpstr>
      <vt:lpstr>Limitations, issues and future work</vt:lpstr>
      <vt:lpstr>Achievements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Husnain Ahmed</cp:lastModifiedBy>
  <cp:revision>162</cp:revision>
  <dcterms:created xsi:type="dcterms:W3CDTF">2020-12-23T09:03:24Z</dcterms:created>
  <dcterms:modified xsi:type="dcterms:W3CDTF">2025-05-02T10:30:20Z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0x0101005D82A130607BBD4A8D99871CD3F6E532</vt:lpwstr>
  </property>
</Properties>
</file>