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687" r:id="rId4"/>
    <p:sldId id="329" r:id="rId5"/>
    <p:sldId id="343" r:id="rId6"/>
    <p:sldId id="334" r:id="rId7"/>
    <p:sldId id="335" r:id="rId8"/>
    <p:sldId id="332" r:id="rId9"/>
    <p:sldId id="336" r:id="rId10"/>
    <p:sldId id="339" r:id="rId11"/>
    <p:sldId id="342" r:id="rId12"/>
    <p:sldId id="354" r:id="rId13"/>
    <p:sldId id="344" r:id="rId14"/>
    <p:sldId id="688" r:id="rId15"/>
    <p:sldId id="333" r:id="rId16"/>
    <p:sldId id="350" r:id="rId17"/>
    <p:sldId id="338" r:id="rId18"/>
    <p:sldId id="686" r:id="rId19"/>
    <p:sldId id="346" r:id="rId20"/>
    <p:sldId id="681" r:id="rId21"/>
    <p:sldId id="682" r:id="rId22"/>
    <p:sldId id="683" r:id="rId23"/>
    <p:sldId id="259" r:id="rId24"/>
    <p:sldId id="261" r:id="rId25"/>
    <p:sldId id="488" r:id="rId26"/>
    <p:sldId id="6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001E76-27A7-44F0-8361-2159A4636239}" v="1" dt="2021-11-05T12:08:48.577"/>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17" autoAdjust="0"/>
    <p:restoredTop sz="71212" autoAdjust="0"/>
  </p:normalViewPr>
  <p:slideViewPr>
    <p:cSldViewPr snapToGrid="0">
      <p:cViewPr varScale="1">
        <p:scale>
          <a:sx n="77" d="100"/>
          <a:sy n="77" d="100"/>
        </p:scale>
        <p:origin x="7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aine Duffin" userId="cf570e58-4bc4-40a4-94a7-b8900c9b7065" providerId="ADAL" clId="{84001E76-27A7-44F0-8361-2159A4636239}"/>
    <pc:docChg chg="custSel delSld modSld">
      <pc:chgData name="Elaine Duffin" userId="cf570e58-4bc4-40a4-94a7-b8900c9b7065" providerId="ADAL" clId="{84001E76-27A7-44F0-8361-2159A4636239}" dt="2021-11-05T12:09:28.685" v="27" actId="20577"/>
      <pc:docMkLst>
        <pc:docMk/>
      </pc:docMkLst>
      <pc:sldChg chg="addSp delSp modSp mod modNotesTx">
        <pc:chgData name="Elaine Duffin" userId="cf570e58-4bc4-40a4-94a7-b8900c9b7065" providerId="ADAL" clId="{84001E76-27A7-44F0-8361-2159A4636239}" dt="2021-11-05T12:08:57.782" v="15" actId="962"/>
        <pc:sldMkLst>
          <pc:docMk/>
          <pc:sldMk cId="4227510487" sldId="687"/>
        </pc:sldMkLst>
        <pc:picChg chg="del mod">
          <ac:chgData name="Elaine Duffin" userId="cf570e58-4bc4-40a4-94a7-b8900c9b7065" providerId="ADAL" clId="{84001E76-27A7-44F0-8361-2159A4636239}" dt="2021-11-05T12:07:42.126" v="3" actId="478"/>
          <ac:picMkLst>
            <pc:docMk/>
            <pc:sldMk cId="4227510487" sldId="687"/>
            <ac:picMk id="4" creationId="{BECE795A-E54B-45F6-91CA-775DEFF25DE1}"/>
          </ac:picMkLst>
        </pc:picChg>
        <pc:picChg chg="add mod modCrop">
          <ac:chgData name="Elaine Duffin" userId="cf570e58-4bc4-40a4-94a7-b8900c9b7065" providerId="ADAL" clId="{84001E76-27A7-44F0-8361-2159A4636239}" dt="2021-11-05T12:08:57.782" v="15" actId="962"/>
          <ac:picMkLst>
            <pc:docMk/>
            <pc:sldMk cId="4227510487" sldId="687"/>
            <ac:picMk id="6" creationId="{66DC4137-2E40-4578-B588-9B70F5239BC2}"/>
          </ac:picMkLst>
        </pc:picChg>
      </pc:sldChg>
      <pc:sldChg chg="del">
        <pc:chgData name="Elaine Duffin" userId="cf570e58-4bc4-40a4-94a7-b8900c9b7065" providerId="ADAL" clId="{84001E76-27A7-44F0-8361-2159A4636239}" dt="2021-11-05T12:09:17.259" v="16" actId="2696"/>
        <pc:sldMkLst>
          <pc:docMk/>
          <pc:sldMk cId="1387220158" sldId="689"/>
        </pc:sldMkLst>
      </pc:sldChg>
      <pc:sldChg chg="modSp mod">
        <pc:chgData name="Elaine Duffin" userId="cf570e58-4bc4-40a4-94a7-b8900c9b7065" providerId="ADAL" clId="{84001E76-27A7-44F0-8361-2159A4636239}" dt="2021-11-05T12:09:28.685" v="27" actId="20577"/>
        <pc:sldMkLst>
          <pc:docMk/>
          <pc:sldMk cId="4194332233" sldId="690"/>
        </pc:sldMkLst>
        <pc:spChg chg="mod">
          <ac:chgData name="Elaine Duffin" userId="cf570e58-4bc4-40a4-94a7-b8900c9b7065" providerId="ADAL" clId="{84001E76-27A7-44F0-8361-2159A4636239}" dt="2021-11-05T12:09:28.685" v="27" actId="20577"/>
          <ac:spMkLst>
            <pc:docMk/>
            <pc:sldMk cId="4194332233" sldId="690"/>
            <ac:spMk id="3" creationId="{755EFB09-60D0-4C74-A9A5-AAB15F11E8F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4F008-0210-41A4-BA26-A10AFD7A35B5}" type="datetimeFigureOut">
              <a:rPr lang="en-GB" smtClean="0"/>
              <a:t>05/11/2021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2D747-A162-4681-B82B-60D766A86CD4}" type="slidenum">
              <a:rPr lang="en-GB" smtClean="0"/>
              <a:t>‹#›</a:t>
            </a:fld>
            <a:endParaRPr lang="en-GB"/>
          </a:p>
        </p:txBody>
      </p:sp>
    </p:spTree>
    <p:extLst>
      <p:ext uri="{BB962C8B-B14F-4D97-AF65-F5344CB8AC3E}">
        <p14:creationId xmlns:p14="http://schemas.microsoft.com/office/powerpoint/2010/main" val="1563129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B2D747-A162-4681-B82B-60D766A86CD4}" type="slidenum">
              <a:rPr lang="en-GB" smtClean="0"/>
              <a:t>3</a:t>
            </a:fld>
            <a:endParaRPr lang="en-GB"/>
          </a:p>
        </p:txBody>
      </p:sp>
    </p:spTree>
    <p:extLst>
      <p:ext uri="{BB962C8B-B14F-4D97-AF65-F5344CB8AC3E}">
        <p14:creationId xmlns:p14="http://schemas.microsoft.com/office/powerpoint/2010/main" val="3974213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https://web.stanford.edu/class/cs101/software-1.html</a:t>
            </a:r>
          </a:p>
          <a:p>
            <a:endParaRPr lang="en-GB" dirty="0"/>
          </a:p>
          <a:p>
            <a:r>
              <a:rPr lang="en-GB" dirty="0"/>
              <a:t>http://www2.hawaii.edu/~takebaya/ics111/process_of_programming/process_of_programming.html</a:t>
            </a:r>
          </a:p>
        </p:txBody>
      </p:sp>
      <p:sp>
        <p:nvSpPr>
          <p:cNvPr id="4" name="Slide Number Placeholder 3"/>
          <p:cNvSpPr>
            <a:spLocks noGrp="1"/>
          </p:cNvSpPr>
          <p:nvPr>
            <p:ph type="sldNum" sz="quarter" idx="5"/>
          </p:nvPr>
        </p:nvSpPr>
        <p:spPr/>
        <p:txBody>
          <a:bodyPr/>
          <a:lstStyle/>
          <a:p>
            <a:fld id="{10B2D747-A162-4681-B82B-60D766A86CD4}" type="slidenum">
              <a:rPr lang="en-GB" smtClean="0"/>
              <a:t>13</a:t>
            </a:fld>
            <a:endParaRPr lang="en-GB"/>
          </a:p>
        </p:txBody>
      </p:sp>
    </p:spTree>
    <p:extLst>
      <p:ext uri="{BB962C8B-B14F-4D97-AF65-F5344CB8AC3E}">
        <p14:creationId xmlns:p14="http://schemas.microsoft.com/office/powerpoint/2010/main" val="1849687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The essentials of computer organization and architecture </a:t>
            </a:r>
            <a:endParaRPr lang="en-US" dirty="0"/>
          </a:p>
          <a:p>
            <a:endParaRPr lang="en-GB" dirty="0"/>
          </a:p>
        </p:txBody>
      </p:sp>
      <p:sp>
        <p:nvSpPr>
          <p:cNvPr id="4" name="Slide Number Placeholder 3"/>
          <p:cNvSpPr>
            <a:spLocks noGrp="1"/>
          </p:cNvSpPr>
          <p:nvPr>
            <p:ph type="sldNum" sz="quarter" idx="5"/>
          </p:nvPr>
        </p:nvSpPr>
        <p:spPr/>
        <p:txBody>
          <a:bodyPr/>
          <a:lstStyle/>
          <a:p>
            <a:fld id="{10B2D747-A162-4681-B82B-60D766A86CD4}" type="slidenum">
              <a:rPr lang="en-GB" smtClean="0"/>
              <a:t>19</a:t>
            </a:fld>
            <a:endParaRPr lang="en-GB"/>
          </a:p>
        </p:txBody>
      </p:sp>
    </p:spTree>
    <p:extLst>
      <p:ext uri="{BB962C8B-B14F-4D97-AF65-F5344CB8AC3E}">
        <p14:creationId xmlns:p14="http://schemas.microsoft.com/office/powerpoint/2010/main" val="514326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ln>
            <a:noFill/>
          </a:ln>
        </p:spPr>
        <p:txBody>
          <a:bodyPr anchor="b"/>
          <a:lstStyle>
            <a:lvl1pPr algn="ctr">
              <a:defRPr sz="6000">
                <a:solidFill>
                  <a:srgbClr val="091540"/>
                </a:solidFill>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a:ln>
            <a:noFill/>
          </a:ln>
        </p:spPr>
        <p:txBody>
          <a:bodyPr/>
          <a:lstStyle>
            <a:lvl1pPr marL="0" indent="0" algn="ctr">
              <a:buNone/>
              <a:defRPr sz="2400">
                <a:solidFill>
                  <a:srgbClr val="09154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88F4591-6187-4E1D-8A4D-1D6E9EF21C08}" type="datetimeFigureOut">
              <a:rPr lang="en-GB" smtClean="0"/>
              <a:t>05/11/2021</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8AA1A7C-6AC4-4B01-9C10-0BB4EFC509D9}" type="slidenum">
              <a:rPr lang="en-GB" smtClean="0"/>
              <a:t>‹#›</a:t>
            </a:fld>
            <a:endParaRPr lang="en-GB"/>
          </a:p>
        </p:txBody>
      </p:sp>
    </p:spTree>
    <p:extLst>
      <p:ext uri="{BB962C8B-B14F-4D97-AF65-F5344CB8AC3E}">
        <p14:creationId xmlns:p14="http://schemas.microsoft.com/office/powerpoint/2010/main" val="39441280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88F4591-6187-4E1D-8A4D-1D6E9EF21C08}" type="datetimeFigureOut">
              <a:rPr lang="en-GB" smtClean="0"/>
              <a:t>05/11/2021</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8AA1A7C-6AC4-4B01-9C10-0BB4EFC509D9}" type="slidenum">
              <a:rPr lang="en-GB" smtClean="0"/>
              <a:t>‹#›</a:t>
            </a:fld>
            <a:endParaRPr lang="en-GB"/>
          </a:p>
        </p:txBody>
      </p:sp>
    </p:spTree>
    <p:extLst>
      <p:ext uri="{BB962C8B-B14F-4D97-AF65-F5344CB8AC3E}">
        <p14:creationId xmlns:p14="http://schemas.microsoft.com/office/powerpoint/2010/main" val="344465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88F4591-6187-4E1D-8A4D-1D6E9EF21C08}" type="datetimeFigureOut">
              <a:rPr lang="en-GB" smtClean="0"/>
              <a:t>05/11/2021</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8AA1A7C-6AC4-4B01-9C10-0BB4EFC509D9}" type="slidenum">
              <a:rPr lang="en-GB" smtClean="0"/>
              <a:t>‹#›</a:t>
            </a:fld>
            <a:endParaRPr lang="en-GB"/>
          </a:p>
        </p:txBody>
      </p:sp>
    </p:spTree>
    <p:extLst>
      <p:ext uri="{BB962C8B-B14F-4D97-AF65-F5344CB8AC3E}">
        <p14:creationId xmlns:p14="http://schemas.microsoft.com/office/powerpoint/2010/main" val="135106069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lvl1pPr>
              <a:defRPr>
                <a:solidFill>
                  <a:srgbClr val="091540"/>
                </a:solidFill>
              </a:defRPr>
            </a:lvl1pPr>
          </a:lstStyle>
          <a:p>
            <a:r>
              <a:rPr lang="en-US"/>
              <a:t>Click to edit Master title style</a:t>
            </a:r>
            <a:endParaRPr lang="en-GB" dirty="0"/>
          </a:p>
        </p:txBody>
      </p:sp>
      <p:sp>
        <p:nvSpPr>
          <p:cNvPr id="3" name="Content Placeholder 2"/>
          <p:cNvSpPr>
            <a:spLocks noGrp="1"/>
          </p:cNvSpPr>
          <p:nvPr>
            <p:ph idx="1"/>
          </p:nvPr>
        </p:nvSpPr>
        <p:spPr>
          <a:ln>
            <a:noFill/>
          </a:ln>
        </p:spPr>
        <p:txBody>
          <a:bodyPr/>
          <a:lstStyle>
            <a:lvl1pPr>
              <a:defRPr>
                <a:solidFill>
                  <a:srgbClr val="091540"/>
                </a:solidFill>
              </a:defRPr>
            </a:lvl1pPr>
            <a:lvl2pPr>
              <a:defRPr>
                <a:solidFill>
                  <a:srgbClr val="091540"/>
                </a:solidFill>
              </a:defRPr>
            </a:lvl2pPr>
            <a:lvl3pPr>
              <a:defRPr>
                <a:solidFill>
                  <a:srgbClr val="091540"/>
                </a:solidFill>
              </a:defRPr>
            </a:lvl3pPr>
            <a:lvl4pPr>
              <a:defRPr>
                <a:solidFill>
                  <a:srgbClr val="091540"/>
                </a:solidFill>
              </a:defRPr>
            </a:lvl4pPr>
            <a:lvl5pPr>
              <a:defRPr>
                <a:solidFill>
                  <a:srgbClr val="09154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88F4591-6187-4E1D-8A4D-1D6E9EF21C08}" type="datetimeFigureOut">
              <a:rPr lang="en-GB" smtClean="0"/>
              <a:t>05/11/2021</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8AA1A7C-6AC4-4B01-9C10-0BB4EFC509D9}" type="slidenum">
              <a:rPr lang="en-GB" smtClean="0"/>
              <a:t>‹#›</a:t>
            </a:fld>
            <a:endParaRPr lang="en-GB"/>
          </a:p>
        </p:txBody>
      </p:sp>
    </p:spTree>
    <p:extLst>
      <p:ext uri="{BB962C8B-B14F-4D97-AF65-F5344CB8AC3E}">
        <p14:creationId xmlns:p14="http://schemas.microsoft.com/office/powerpoint/2010/main" val="311964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ln>
            <a:noFill/>
          </a:ln>
        </p:spPr>
        <p:txBody>
          <a:bodyPr anchor="b"/>
          <a:lstStyle>
            <a:lvl1pPr>
              <a:defRPr sz="6000"/>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a:ln>
            <a:noFill/>
          </a:ln>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88F4591-6187-4E1D-8A4D-1D6E9EF21C08}" type="datetimeFigureOut">
              <a:rPr lang="en-GB" smtClean="0"/>
              <a:t>05/11/2021</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8AA1A7C-6AC4-4B01-9C10-0BB4EFC509D9}" type="slidenum">
              <a:rPr lang="en-GB" smtClean="0"/>
              <a:t>‹#›</a:t>
            </a:fld>
            <a:endParaRPr lang="en-GB"/>
          </a:p>
        </p:txBody>
      </p:sp>
    </p:spTree>
    <p:extLst>
      <p:ext uri="{BB962C8B-B14F-4D97-AF65-F5344CB8AC3E}">
        <p14:creationId xmlns:p14="http://schemas.microsoft.com/office/powerpoint/2010/main" val="35903200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88F4591-6187-4E1D-8A4D-1D6E9EF21C08}" type="datetimeFigureOut">
              <a:rPr lang="en-GB" smtClean="0"/>
              <a:t>05/11/2021</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8AA1A7C-6AC4-4B01-9C10-0BB4EFC509D9}" type="slidenum">
              <a:rPr lang="en-GB" smtClean="0"/>
              <a:t>‹#›</a:t>
            </a:fld>
            <a:endParaRPr lang="en-GB"/>
          </a:p>
        </p:txBody>
      </p:sp>
    </p:spTree>
    <p:extLst>
      <p:ext uri="{BB962C8B-B14F-4D97-AF65-F5344CB8AC3E}">
        <p14:creationId xmlns:p14="http://schemas.microsoft.com/office/powerpoint/2010/main" val="268965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388F4591-6187-4E1D-8A4D-1D6E9EF21C08}" type="datetimeFigureOut">
              <a:rPr lang="en-GB" smtClean="0"/>
              <a:t>05/11/2021</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8AA1A7C-6AC4-4B01-9C10-0BB4EFC509D9}" type="slidenum">
              <a:rPr lang="en-GB" smtClean="0"/>
              <a:t>‹#›</a:t>
            </a:fld>
            <a:endParaRPr lang="en-GB"/>
          </a:p>
        </p:txBody>
      </p:sp>
    </p:spTree>
    <p:extLst>
      <p:ext uri="{BB962C8B-B14F-4D97-AF65-F5344CB8AC3E}">
        <p14:creationId xmlns:p14="http://schemas.microsoft.com/office/powerpoint/2010/main" val="4034863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388F4591-6187-4E1D-8A4D-1D6E9EF21C08}" type="datetimeFigureOut">
              <a:rPr lang="en-GB" smtClean="0"/>
              <a:t>05/11/2021</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8AA1A7C-6AC4-4B01-9C10-0BB4EFC509D9}" type="slidenum">
              <a:rPr lang="en-GB" smtClean="0"/>
              <a:t>‹#›</a:t>
            </a:fld>
            <a:endParaRPr lang="en-GB"/>
          </a:p>
        </p:txBody>
      </p:sp>
    </p:spTree>
    <p:extLst>
      <p:ext uri="{BB962C8B-B14F-4D97-AF65-F5344CB8AC3E}">
        <p14:creationId xmlns:p14="http://schemas.microsoft.com/office/powerpoint/2010/main" val="403778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388F4591-6187-4E1D-8A4D-1D6E9EF21C08}" type="datetimeFigureOut">
              <a:rPr lang="en-GB" smtClean="0"/>
              <a:t>05/11/2021</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8AA1A7C-6AC4-4B01-9C10-0BB4EFC509D9}" type="slidenum">
              <a:rPr lang="en-GB" smtClean="0"/>
              <a:t>‹#›</a:t>
            </a:fld>
            <a:endParaRPr lang="en-GB"/>
          </a:p>
        </p:txBody>
      </p:sp>
    </p:spTree>
    <p:extLst>
      <p:ext uri="{BB962C8B-B14F-4D97-AF65-F5344CB8AC3E}">
        <p14:creationId xmlns:p14="http://schemas.microsoft.com/office/powerpoint/2010/main" val="335414077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88F4591-6187-4E1D-8A4D-1D6E9EF21C08}" type="datetimeFigureOut">
              <a:rPr lang="en-GB" smtClean="0"/>
              <a:t>05/11/2021</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8AA1A7C-6AC4-4B01-9C10-0BB4EFC509D9}" type="slidenum">
              <a:rPr lang="en-GB" smtClean="0"/>
              <a:t>‹#›</a:t>
            </a:fld>
            <a:endParaRPr lang="en-GB"/>
          </a:p>
        </p:txBody>
      </p:sp>
    </p:spTree>
    <p:extLst>
      <p:ext uri="{BB962C8B-B14F-4D97-AF65-F5344CB8AC3E}">
        <p14:creationId xmlns:p14="http://schemas.microsoft.com/office/powerpoint/2010/main" val="22058092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88F4591-6187-4E1D-8A4D-1D6E9EF21C08}" type="datetimeFigureOut">
              <a:rPr lang="en-GB" smtClean="0"/>
              <a:t>05/11/2021</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8AA1A7C-6AC4-4B01-9C10-0BB4EFC509D9}" type="slidenum">
              <a:rPr lang="en-GB" smtClean="0"/>
              <a:t>‹#›</a:t>
            </a:fld>
            <a:endParaRPr lang="en-GB"/>
          </a:p>
        </p:txBody>
      </p:sp>
    </p:spTree>
    <p:extLst>
      <p:ext uri="{BB962C8B-B14F-4D97-AF65-F5344CB8AC3E}">
        <p14:creationId xmlns:p14="http://schemas.microsoft.com/office/powerpoint/2010/main" val="75614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 name="Rectangle 6"/>
          <p:cNvSpPr/>
          <p:nvPr/>
        </p:nvSpPr>
        <p:spPr>
          <a:xfrm>
            <a:off x="169682" y="150829"/>
            <a:ext cx="11821213" cy="6532775"/>
          </a:xfrm>
          <a:prstGeom prst="rect">
            <a:avLst/>
          </a:prstGeom>
          <a:solidFill>
            <a:schemeClr val="bg2"/>
          </a:solidFill>
          <a:ln w="44450">
            <a:solidFill>
              <a:srgbClr val="1098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a:xfrm>
            <a:off x="838200" y="365125"/>
            <a:ext cx="10515600" cy="1325563"/>
          </a:xfrm>
          <a:prstGeom prst="rect">
            <a:avLst/>
          </a:prstGeom>
          <a:ln>
            <a:noFill/>
          </a:ln>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a:ln>
            <a:solidFill>
              <a:schemeClr val="accent1">
                <a:lumMod val="75000"/>
              </a:schemeClr>
            </a:solidFill>
          </a:ln>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26813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1" kern="1200">
          <a:solidFill>
            <a:srgbClr val="09154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915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9154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9154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9154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915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nandgam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urses.missouristate.edu/KenVollmar/mars/download.htm" TargetMode="External"/><Relationship Id="rId2" Type="http://schemas.openxmlformats.org/officeDocument/2006/relationships/hyperlink" Target="http://www.cburch.com/logisim/downloa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1BB3-1A45-4FD9-877E-32CCCAC795CC}"/>
              </a:ext>
            </a:extLst>
          </p:cNvPr>
          <p:cNvSpPr>
            <a:spLocks noGrp="1"/>
          </p:cNvSpPr>
          <p:nvPr>
            <p:ph type="ctrTitle"/>
          </p:nvPr>
        </p:nvSpPr>
        <p:spPr/>
        <p:txBody>
          <a:bodyPr/>
          <a:lstStyle/>
          <a:p>
            <a:r>
              <a:rPr lang="en-US" dirty="0"/>
              <a:t>Computer Architecture</a:t>
            </a:r>
            <a:endParaRPr lang="en-GB" dirty="0"/>
          </a:p>
        </p:txBody>
      </p:sp>
      <p:sp>
        <p:nvSpPr>
          <p:cNvPr id="3" name="Subtitle 2">
            <a:extLst>
              <a:ext uri="{FF2B5EF4-FFF2-40B4-BE49-F238E27FC236}">
                <a16:creationId xmlns:a16="http://schemas.microsoft.com/office/drawing/2014/main" id="{7DC4F1EB-C29A-47EF-8D3D-D5D0CB4A6A18}"/>
              </a:ext>
            </a:extLst>
          </p:cNvPr>
          <p:cNvSpPr>
            <a:spLocks noGrp="1"/>
          </p:cNvSpPr>
          <p:nvPr>
            <p:ph type="subTitle" idx="1"/>
          </p:nvPr>
        </p:nvSpPr>
        <p:spPr/>
        <p:txBody>
          <a:bodyPr/>
          <a:lstStyle/>
          <a:p>
            <a:r>
              <a:rPr lang="en-US" dirty="0" err="1"/>
              <a:t>Lectorial</a:t>
            </a:r>
            <a:r>
              <a:rPr lang="en-US" dirty="0"/>
              <a:t> 1 – Introduction to the unit</a:t>
            </a:r>
            <a:endParaRPr lang="en-GB" dirty="0"/>
          </a:p>
        </p:txBody>
      </p:sp>
    </p:spTree>
    <p:extLst>
      <p:ext uri="{BB962C8B-B14F-4D97-AF65-F5344CB8AC3E}">
        <p14:creationId xmlns:p14="http://schemas.microsoft.com/office/powerpoint/2010/main" val="139081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E850-C843-43D5-85D2-8A6ADF2025A7}"/>
              </a:ext>
            </a:extLst>
          </p:cNvPr>
          <p:cNvSpPr>
            <a:spLocks noGrp="1"/>
          </p:cNvSpPr>
          <p:nvPr>
            <p:ph type="title"/>
          </p:nvPr>
        </p:nvSpPr>
        <p:spPr>
          <a:xfrm>
            <a:off x="838200" y="365125"/>
            <a:ext cx="10515600" cy="1325563"/>
          </a:xfrm>
        </p:spPr>
        <p:txBody>
          <a:bodyPr/>
          <a:lstStyle/>
          <a:p>
            <a:r>
              <a:rPr lang="en-US" dirty="0"/>
              <a:t>Assessment</a:t>
            </a:r>
            <a:endParaRPr lang="en-GB" dirty="0"/>
          </a:p>
        </p:txBody>
      </p:sp>
      <p:sp>
        <p:nvSpPr>
          <p:cNvPr id="3" name="Content Placeholder 2">
            <a:extLst>
              <a:ext uri="{FF2B5EF4-FFF2-40B4-BE49-F238E27FC236}">
                <a16:creationId xmlns:a16="http://schemas.microsoft.com/office/drawing/2014/main" id="{7379C55F-5DDE-4E9B-8EE4-DA25BDBD70F4}"/>
              </a:ext>
            </a:extLst>
          </p:cNvPr>
          <p:cNvSpPr>
            <a:spLocks noGrp="1"/>
          </p:cNvSpPr>
          <p:nvPr>
            <p:ph idx="1"/>
          </p:nvPr>
        </p:nvSpPr>
        <p:spPr>
          <a:xfrm>
            <a:off x="838200" y="1524000"/>
            <a:ext cx="10515600" cy="4968875"/>
          </a:xfrm>
        </p:spPr>
        <p:txBody>
          <a:bodyPr>
            <a:normAutofit lnSpcReduction="10000"/>
          </a:bodyPr>
          <a:lstStyle/>
          <a:p>
            <a:r>
              <a:rPr lang="en-US" dirty="0"/>
              <a:t>Learning outcomes</a:t>
            </a:r>
          </a:p>
          <a:p>
            <a:pPr marL="914400" lvl="1" indent="-457200">
              <a:buFont typeface="+mj-lt"/>
              <a:buAutoNum type="arabicPeriod"/>
            </a:pPr>
            <a:r>
              <a:rPr lang="en-US" dirty="0"/>
              <a:t>Develop a sequential, digital electronic circuit using emulation software to a strict specification and document that development.</a:t>
            </a:r>
          </a:p>
          <a:p>
            <a:pPr marL="914400" lvl="1" indent="-457200">
              <a:buFont typeface="+mj-lt"/>
              <a:buAutoNum type="arabicPeriod"/>
            </a:pPr>
            <a:r>
              <a:rPr lang="en-US" dirty="0"/>
              <a:t>Build a structured assembly language program that uses both system calls and a range of memory locations in a microprocessor to invoke higher order sequential operation from a microprocessor and reflectively document that operation and contrast it to Learning outcome 1.</a:t>
            </a:r>
          </a:p>
          <a:p>
            <a:r>
              <a:rPr lang="en-US" dirty="0"/>
              <a:t>A report (</a:t>
            </a:r>
            <a:r>
              <a:rPr lang="en-US" dirty="0" err="1"/>
              <a:t>approx</a:t>
            </a:r>
            <a:r>
              <a:rPr lang="en-US" dirty="0"/>
              <a:t> 2,000 words) will demonstrate the use of circuit simulation software and an assembly language emulator to bridge the gap between the discreet use of electronic building blocks and microprocessor architecture. Invariably this will involve the implementation of low-level sequential logic at a logic gate level and the use of system calls and registers to achieve broadly similar effects.</a:t>
            </a:r>
            <a:endParaRPr lang="en-GB" dirty="0"/>
          </a:p>
        </p:txBody>
      </p:sp>
    </p:spTree>
    <p:extLst>
      <p:ext uri="{BB962C8B-B14F-4D97-AF65-F5344CB8AC3E}">
        <p14:creationId xmlns:p14="http://schemas.microsoft.com/office/powerpoint/2010/main" val="3451213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1724-08C0-49A5-A9C3-2CD2806395B7}"/>
              </a:ext>
            </a:extLst>
          </p:cNvPr>
          <p:cNvSpPr>
            <a:spLocks noGrp="1"/>
          </p:cNvSpPr>
          <p:nvPr>
            <p:ph type="title"/>
          </p:nvPr>
        </p:nvSpPr>
        <p:spPr/>
        <p:txBody>
          <a:bodyPr/>
          <a:lstStyle/>
          <a:p>
            <a:r>
              <a:rPr lang="en-GB" dirty="0"/>
              <a:t>Assessment </a:t>
            </a:r>
          </a:p>
        </p:txBody>
      </p:sp>
      <p:sp>
        <p:nvSpPr>
          <p:cNvPr id="3" name="Content Placeholder 2">
            <a:extLst>
              <a:ext uri="{FF2B5EF4-FFF2-40B4-BE49-F238E27FC236}">
                <a16:creationId xmlns:a16="http://schemas.microsoft.com/office/drawing/2014/main" id="{B4AECD82-DB55-410E-BB33-E8CC95450067}"/>
              </a:ext>
            </a:extLst>
          </p:cNvPr>
          <p:cNvSpPr>
            <a:spLocks noGrp="1"/>
          </p:cNvSpPr>
          <p:nvPr>
            <p:ph idx="1"/>
          </p:nvPr>
        </p:nvSpPr>
        <p:spPr/>
        <p:txBody>
          <a:bodyPr/>
          <a:lstStyle/>
          <a:p>
            <a:r>
              <a:rPr lang="en-GB" dirty="0"/>
              <a:t>Three parts</a:t>
            </a:r>
          </a:p>
          <a:p>
            <a:pPr lvl="1"/>
            <a:r>
              <a:rPr lang="en-GB" dirty="0"/>
              <a:t>Logisim practical work</a:t>
            </a:r>
          </a:p>
          <a:p>
            <a:pPr lvl="1"/>
            <a:endParaRPr lang="en-GB" dirty="0"/>
          </a:p>
          <a:p>
            <a:pPr lvl="1"/>
            <a:r>
              <a:rPr lang="en-GB" dirty="0"/>
              <a:t>MIPS Assembly language practical work</a:t>
            </a:r>
          </a:p>
          <a:p>
            <a:pPr lvl="1"/>
            <a:endParaRPr lang="en-GB" dirty="0"/>
          </a:p>
          <a:p>
            <a:pPr lvl="1"/>
            <a:r>
              <a:rPr lang="en-GB" dirty="0"/>
              <a:t>Written discussion</a:t>
            </a:r>
          </a:p>
          <a:p>
            <a:pPr lvl="1"/>
            <a:endParaRPr lang="en-GB" dirty="0"/>
          </a:p>
          <a:p>
            <a:r>
              <a:rPr lang="en-GB" dirty="0"/>
              <a:t>All parts to be included in a report</a:t>
            </a:r>
          </a:p>
          <a:p>
            <a:pPr lvl="1"/>
            <a:endParaRPr lang="en-GB" dirty="0"/>
          </a:p>
        </p:txBody>
      </p:sp>
    </p:spTree>
    <p:extLst>
      <p:ext uri="{BB962C8B-B14F-4D97-AF65-F5344CB8AC3E}">
        <p14:creationId xmlns:p14="http://schemas.microsoft.com/office/powerpoint/2010/main" val="1848317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DAA3-25E4-4404-B510-FEE1BD844960}"/>
              </a:ext>
            </a:extLst>
          </p:cNvPr>
          <p:cNvSpPr>
            <a:spLocks noGrp="1"/>
          </p:cNvSpPr>
          <p:nvPr>
            <p:ph type="title"/>
          </p:nvPr>
        </p:nvSpPr>
        <p:spPr/>
        <p:txBody>
          <a:bodyPr/>
          <a:lstStyle/>
          <a:p>
            <a:r>
              <a:rPr lang="en-US" dirty="0"/>
              <a:t>Employability</a:t>
            </a:r>
            <a:endParaRPr lang="en-GB" dirty="0"/>
          </a:p>
        </p:txBody>
      </p:sp>
      <p:sp>
        <p:nvSpPr>
          <p:cNvPr id="3" name="Content Placeholder 2">
            <a:extLst>
              <a:ext uri="{FF2B5EF4-FFF2-40B4-BE49-F238E27FC236}">
                <a16:creationId xmlns:a16="http://schemas.microsoft.com/office/drawing/2014/main" id="{5C8CDE08-F7EE-4C3C-8366-2803D8E04D81}"/>
              </a:ext>
            </a:extLst>
          </p:cNvPr>
          <p:cNvSpPr>
            <a:spLocks noGrp="1"/>
          </p:cNvSpPr>
          <p:nvPr>
            <p:ph idx="1"/>
          </p:nvPr>
        </p:nvSpPr>
        <p:spPr>
          <a:xfrm>
            <a:off x="838200" y="1865382"/>
            <a:ext cx="10515600" cy="4351338"/>
          </a:xfrm>
        </p:spPr>
        <p:txBody>
          <a:bodyPr/>
          <a:lstStyle/>
          <a:p>
            <a:r>
              <a:rPr lang="en-US" dirty="0"/>
              <a:t>The assessment and the unit as a whole aim to encourage the following:</a:t>
            </a:r>
          </a:p>
          <a:p>
            <a:pPr lvl="1"/>
            <a:r>
              <a:rPr lang="en-US" dirty="0"/>
              <a:t>Careful, systematic work and testing of the work</a:t>
            </a:r>
          </a:p>
          <a:p>
            <a:pPr lvl="1"/>
            <a:r>
              <a:rPr lang="en-US" dirty="0"/>
              <a:t>Logical thinking and problem solving</a:t>
            </a:r>
          </a:p>
          <a:p>
            <a:pPr lvl="1"/>
            <a:r>
              <a:rPr lang="en-GB" dirty="0"/>
              <a:t>Communication of your work and ideas</a:t>
            </a:r>
          </a:p>
          <a:p>
            <a:pPr lvl="1"/>
            <a:r>
              <a:rPr lang="en-GB" dirty="0"/>
              <a:t>Using appropriate technical language</a:t>
            </a:r>
          </a:p>
        </p:txBody>
      </p:sp>
    </p:spTree>
    <p:extLst>
      <p:ext uri="{BB962C8B-B14F-4D97-AF65-F5344CB8AC3E}">
        <p14:creationId xmlns:p14="http://schemas.microsoft.com/office/powerpoint/2010/main" val="295150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F752-C111-4967-89F2-2118ECE7D346}"/>
              </a:ext>
            </a:extLst>
          </p:cNvPr>
          <p:cNvSpPr>
            <a:spLocks noGrp="1"/>
          </p:cNvSpPr>
          <p:nvPr>
            <p:ph type="title"/>
          </p:nvPr>
        </p:nvSpPr>
        <p:spPr>
          <a:xfrm>
            <a:off x="838200" y="365126"/>
            <a:ext cx="10515600" cy="1003130"/>
          </a:xfrm>
        </p:spPr>
        <p:txBody>
          <a:bodyPr/>
          <a:lstStyle/>
          <a:p>
            <a:r>
              <a:rPr lang="en-US" dirty="0"/>
              <a:t>Recommended reading</a:t>
            </a:r>
            <a:endParaRPr lang="en-GB" dirty="0"/>
          </a:p>
        </p:txBody>
      </p:sp>
      <p:sp>
        <p:nvSpPr>
          <p:cNvPr id="3" name="Content Placeholder 2">
            <a:extLst>
              <a:ext uri="{FF2B5EF4-FFF2-40B4-BE49-F238E27FC236}">
                <a16:creationId xmlns:a16="http://schemas.microsoft.com/office/drawing/2014/main" id="{992931FA-CB44-402D-B55B-19A7221E3AE0}"/>
              </a:ext>
            </a:extLst>
          </p:cNvPr>
          <p:cNvSpPr>
            <a:spLocks noGrp="1"/>
          </p:cNvSpPr>
          <p:nvPr>
            <p:ph idx="1"/>
          </p:nvPr>
        </p:nvSpPr>
        <p:spPr>
          <a:xfrm>
            <a:off x="5746604" y="1696039"/>
            <a:ext cx="5610511" cy="4254187"/>
          </a:xfrm>
        </p:spPr>
        <p:txBody>
          <a:bodyPr>
            <a:normAutofit/>
          </a:bodyPr>
          <a:lstStyle/>
          <a:p>
            <a:r>
              <a:rPr lang="en-US" i="1" dirty="0"/>
              <a:t>The Secret Life of Programs Understand Computers – Craft  Better Code </a:t>
            </a:r>
            <a:br>
              <a:rPr lang="en-US" i="1" dirty="0"/>
            </a:br>
            <a:r>
              <a:rPr lang="en-US" dirty="0"/>
              <a:t>by Jonathan Steinhart (2019)</a:t>
            </a:r>
          </a:p>
          <a:p>
            <a:pPr marL="457200" lvl="1" indent="0">
              <a:buNone/>
            </a:pPr>
            <a:r>
              <a:rPr lang="en-US" i="1" dirty="0"/>
              <a:t>“</a:t>
            </a:r>
            <a:r>
              <a:rPr lang="en-US" dirty="0"/>
              <a:t>fills in the gaps in computer education by giving readers a look under the hood of programming, at the machine. Readers learn how software behaves when running on hardware; how programs manipulate data in memory; how computers process languages”</a:t>
            </a:r>
          </a:p>
          <a:p>
            <a:pPr marL="457200" lvl="1" indent="0">
              <a:buNone/>
            </a:pPr>
            <a:endParaRPr lang="en-GB" dirty="0"/>
          </a:p>
        </p:txBody>
      </p:sp>
      <p:pic>
        <p:nvPicPr>
          <p:cNvPr id="5" name="Picture 4" descr="Cover image of book Secret life of programs ">
            <a:extLst>
              <a:ext uri="{FF2B5EF4-FFF2-40B4-BE49-F238E27FC236}">
                <a16:creationId xmlns:a16="http://schemas.microsoft.com/office/drawing/2014/main" id="{041816E5-14DD-412C-AEC9-7F2070087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495" y="1368256"/>
            <a:ext cx="3810000" cy="5038725"/>
          </a:xfrm>
          <a:prstGeom prst="rect">
            <a:avLst/>
          </a:prstGeom>
        </p:spPr>
      </p:pic>
    </p:spTree>
    <p:extLst>
      <p:ext uri="{BB962C8B-B14F-4D97-AF65-F5344CB8AC3E}">
        <p14:creationId xmlns:p14="http://schemas.microsoft.com/office/powerpoint/2010/main" val="2471035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47A2A-D478-4E79-AC97-7A6497E99E61}"/>
              </a:ext>
            </a:extLst>
          </p:cNvPr>
          <p:cNvSpPr>
            <a:spLocks noGrp="1"/>
          </p:cNvSpPr>
          <p:nvPr>
            <p:ph type="title"/>
          </p:nvPr>
        </p:nvSpPr>
        <p:spPr/>
        <p:txBody>
          <a:bodyPr/>
          <a:lstStyle/>
          <a:p>
            <a:r>
              <a:rPr lang="en-US" dirty="0"/>
              <a:t>Other reading</a:t>
            </a:r>
            <a:endParaRPr lang="en-GB" dirty="0"/>
          </a:p>
        </p:txBody>
      </p:sp>
      <p:sp>
        <p:nvSpPr>
          <p:cNvPr id="3" name="Content Placeholder 2">
            <a:extLst>
              <a:ext uri="{FF2B5EF4-FFF2-40B4-BE49-F238E27FC236}">
                <a16:creationId xmlns:a16="http://schemas.microsoft.com/office/drawing/2014/main" id="{986E2CED-CE85-4013-A58A-506404BAC470}"/>
              </a:ext>
            </a:extLst>
          </p:cNvPr>
          <p:cNvSpPr>
            <a:spLocks noGrp="1"/>
          </p:cNvSpPr>
          <p:nvPr>
            <p:ph idx="1"/>
          </p:nvPr>
        </p:nvSpPr>
        <p:spPr>
          <a:xfrm>
            <a:off x="838200" y="1825625"/>
            <a:ext cx="4661452" cy="4351338"/>
          </a:xfrm>
        </p:spPr>
        <p:txBody>
          <a:bodyPr/>
          <a:lstStyle/>
          <a:p>
            <a:r>
              <a:rPr lang="en-US" dirty="0"/>
              <a:t>Several other books are linked from Full Reading List on Moodle</a:t>
            </a:r>
          </a:p>
          <a:p>
            <a:r>
              <a:rPr lang="en-US" dirty="0"/>
              <a:t>Most of those books are available through O’Reilly Online Learning</a:t>
            </a:r>
          </a:p>
          <a:p>
            <a:r>
              <a:rPr lang="en-US" dirty="0"/>
              <a:t>For example</a:t>
            </a:r>
          </a:p>
          <a:p>
            <a:pPr lvl="1"/>
            <a:r>
              <a:rPr lang="en-US" dirty="0"/>
              <a:t>How Computers Really Work by Matthew Justice (2021)</a:t>
            </a:r>
            <a:endParaRPr lang="en-GB" dirty="0"/>
          </a:p>
        </p:txBody>
      </p:sp>
      <p:pic>
        <p:nvPicPr>
          <p:cNvPr id="5" name="Picture 4" descr="Cover image of book how computers really work">
            <a:extLst>
              <a:ext uri="{FF2B5EF4-FFF2-40B4-BE49-F238E27FC236}">
                <a16:creationId xmlns:a16="http://schemas.microsoft.com/office/drawing/2014/main" id="{C402A3B0-4B36-4048-947E-9718FA946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737358"/>
            <a:ext cx="3810000" cy="5038725"/>
          </a:xfrm>
          <a:prstGeom prst="rect">
            <a:avLst/>
          </a:prstGeom>
        </p:spPr>
      </p:pic>
    </p:spTree>
    <p:extLst>
      <p:ext uri="{BB962C8B-B14F-4D97-AF65-F5344CB8AC3E}">
        <p14:creationId xmlns:p14="http://schemas.microsoft.com/office/powerpoint/2010/main" val="309703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FD71-BDAF-4501-9A6A-0AC4FDE6150E}"/>
              </a:ext>
            </a:extLst>
          </p:cNvPr>
          <p:cNvSpPr>
            <a:spLocks noGrp="1"/>
          </p:cNvSpPr>
          <p:nvPr>
            <p:ph type="title"/>
          </p:nvPr>
        </p:nvSpPr>
        <p:spPr>
          <a:xfrm>
            <a:off x="838200" y="365125"/>
            <a:ext cx="10515600" cy="830629"/>
          </a:xfrm>
        </p:spPr>
        <p:txBody>
          <a:bodyPr/>
          <a:lstStyle/>
          <a:p>
            <a:r>
              <a:rPr lang="en-US" dirty="0"/>
              <a:t>Recommended activity</a:t>
            </a:r>
            <a:endParaRPr lang="en-GB" dirty="0"/>
          </a:p>
        </p:txBody>
      </p:sp>
      <p:sp>
        <p:nvSpPr>
          <p:cNvPr id="3" name="Content Placeholder 2">
            <a:extLst>
              <a:ext uri="{FF2B5EF4-FFF2-40B4-BE49-F238E27FC236}">
                <a16:creationId xmlns:a16="http://schemas.microsoft.com/office/drawing/2014/main" id="{C460DA11-CA30-4ABE-BFE0-CC440717C9CE}"/>
              </a:ext>
            </a:extLst>
          </p:cNvPr>
          <p:cNvSpPr>
            <a:spLocks noGrp="1"/>
          </p:cNvSpPr>
          <p:nvPr>
            <p:ph idx="1"/>
          </p:nvPr>
        </p:nvSpPr>
        <p:spPr>
          <a:xfrm>
            <a:off x="279060" y="1565031"/>
            <a:ext cx="6315170" cy="4692720"/>
          </a:xfrm>
        </p:spPr>
        <p:txBody>
          <a:bodyPr>
            <a:normAutofit/>
          </a:bodyPr>
          <a:lstStyle/>
          <a:p>
            <a:r>
              <a:rPr lang="en-US" dirty="0"/>
              <a:t>Work through </a:t>
            </a:r>
            <a:r>
              <a:rPr lang="en-US" dirty="0">
                <a:hlinkClick r:id="rId2"/>
              </a:rPr>
              <a:t>https://nandgame.com/</a:t>
            </a:r>
            <a:endParaRPr lang="en-US" dirty="0"/>
          </a:p>
          <a:p>
            <a:r>
              <a:rPr lang="en-GB" dirty="0"/>
              <a:t>Build a computer starting from basic components. </a:t>
            </a:r>
          </a:p>
          <a:p>
            <a:pPr lvl="1"/>
            <a:r>
              <a:rPr lang="en-GB" dirty="0"/>
              <a:t>In each level, you are tasked with building a component that behaves according to a specification. This component can then be used as a building block in the next level. </a:t>
            </a:r>
          </a:p>
          <a:p>
            <a:pPr lvl="1"/>
            <a:endParaRPr lang="en-GB" dirty="0"/>
          </a:p>
          <a:p>
            <a:r>
              <a:rPr lang="en-US" dirty="0"/>
              <a:t>We will take a similar approach in Logisim</a:t>
            </a:r>
          </a:p>
          <a:p>
            <a:pPr lvl="1"/>
            <a:endParaRPr lang="en-US" dirty="0"/>
          </a:p>
          <a:p>
            <a:pPr lvl="1"/>
            <a:endParaRPr lang="en-GB" dirty="0"/>
          </a:p>
        </p:txBody>
      </p:sp>
      <p:pic>
        <p:nvPicPr>
          <p:cNvPr id="7" name="Picture 6" descr="Screenshot of completing one of the early levels on nandgame.com">
            <a:extLst>
              <a:ext uri="{FF2B5EF4-FFF2-40B4-BE49-F238E27FC236}">
                <a16:creationId xmlns:a16="http://schemas.microsoft.com/office/drawing/2014/main" id="{6321B945-E22D-4978-A2C0-41DF893F8225}"/>
              </a:ext>
            </a:extLst>
          </p:cNvPr>
          <p:cNvPicPr>
            <a:picLocks noChangeAspect="1"/>
          </p:cNvPicPr>
          <p:nvPr/>
        </p:nvPicPr>
        <p:blipFill rotWithShape="1">
          <a:blip r:embed="rId3"/>
          <a:srcRect l="22638" t="7436" b="7692"/>
          <a:stretch/>
        </p:blipFill>
        <p:spPr>
          <a:xfrm>
            <a:off x="6826398" y="1166402"/>
            <a:ext cx="5365602" cy="4525195"/>
          </a:xfrm>
          <a:prstGeom prst="rect">
            <a:avLst/>
          </a:prstGeom>
        </p:spPr>
      </p:pic>
    </p:spTree>
    <p:extLst>
      <p:ext uri="{BB962C8B-B14F-4D97-AF65-F5344CB8AC3E}">
        <p14:creationId xmlns:p14="http://schemas.microsoft.com/office/powerpoint/2010/main" val="3115030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8FEF-F7C7-4FB0-BAA7-36A3FC58F8DA}"/>
              </a:ext>
            </a:extLst>
          </p:cNvPr>
          <p:cNvSpPr>
            <a:spLocks noGrp="1"/>
          </p:cNvSpPr>
          <p:nvPr>
            <p:ph type="title"/>
          </p:nvPr>
        </p:nvSpPr>
        <p:spPr/>
        <p:txBody>
          <a:bodyPr/>
          <a:lstStyle/>
          <a:p>
            <a:r>
              <a:rPr lang="en-US" dirty="0"/>
              <a:t>Expectations</a:t>
            </a:r>
            <a:endParaRPr lang="en-GB" dirty="0"/>
          </a:p>
        </p:txBody>
      </p:sp>
      <p:sp>
        <p:nvSpPr>
          <p:cNvPr id="3" name="Content Placeholder 2">
            <a:extLst>
              <a:ext uri="{FF2B5EF4-FFF2-40B4-BE49-F238E27FC236}">
                <a16:creationId xmlns:a16="http://schemas.microsoft.com/office/drawing/2014/main" id="{51D914EB-800C-4C42-B837-DA6A3F600227}"/>
              </a:ext>
            </a:extLst>
          </p:cNvPr>
          <p:cNvSpPr>
            <a:spLocks noGrp="1"/>
          </p:cNvSpPr>
          <p:nvPr>
            <p:ph idx="1"/>
          </p:nvPr>
        </p:nvSpPr>
        <p:spPr>
          <a:xfrm>
            <a:off x="838200" y="1690688"/>
            <a:ext cx="10515600" cy="4643851"/>
          </a:xfrm>
        </p:spPr>
        <p:txBody>
          <a:bodyPr>
            <a:normAutofit lnSpcReduction="10000"/>
          </a:bodyPr>
          <a:lstStyle/>
          <a:p>
            <a:r>
              <a:rPr lang="en-US" dirty="0"/>
              <a:t>Attend and engage with the timetabled sessions</a:t>
            </a:r>
          </a:p>
          <a:p>
            <a:pPr lvl="1"/>
            <a:r>
              <a:rPr lang="en-US" dirty="0"/>
              <a:t>If you have missed a session, use the Moodle resources to look at the concepts as the labs build ideas based on the previous concepts</a:t>
            </a:r>
          </a:p>
          <a:p>
            <a:r>
              <a:rPr lang="en-US" dirty="0"/>
              <a:t>Investigate and discuss the concepts</a:t>
            </a:r>
          </a:p>
          <a:p>
            <a:r>
              <a:rPr lang="en-US" dirty="0"/>
              <a:t>Work on the concepts outside the timetabled sessions</a:t>
            </a:r>
          </a:p>
          <a:p>
            <a:pPr lvl="1"/>
            <a:r>
              <a:rPr lang="en-US" dirty="0"/>
              <a:t>You have 4 hours a week on your timetable and should do about 8 hours a week in your own time</a:t>
            </a:r>
          </a:p>
          <a:p>
            <a:pPr lvl="1"/>
            <a:r>
              <a:rPr lang="en-US" dirty="0"/>
              <a:t>Continue any lab tasks that you need more time with</a:t>
            </a:r>
          </a:p>
          <a:p>
            <a:pPr lvl="1"/>
            <a:r>
              <a:rPr lang="en-US" dirty="0"/>
              <a:t>Try the reinforcement exercises and bring them to the next </a:t>
            </a:r>
            <a:r>
              <a:rPr lang="en-US" dirty="0" err="1"/>
              <a:t>lectorial</a:t>
            </a:r>
            <a:r>
              <a:rPr lang="en-US" dirty="0"/>
              <a:t> session</a:t>
            </a:r>
          </a:p>
          <a:p>
            <a:r>
              <a:rPr lang="en-US" dirty="0"/>
              <a:t>Start the coursework in plenty of time</a:t>
            </a:r>
          </a:p>
          <a:p>
            <a:r>
              <a:rPr lang="en-US" dirty="0"/>
              <a:t>Communicate with the teaching team and each other</a:t>
            </a:r>
          </a:p>
          <a:p>
            <a:endParaRPr lang="en-GB" dirty="0"/>
          </a:p>
        </p:txBody>
      </p:sp>
    </p:spTree>
    <p:extLst>
      <p:ext uri="{BB962C8B-B14F-4D97-AF65-F5344CB8AC3E}">
        <p14:creationId xmlns:p14="http://schemas.microsoft.com/office/powerpoint/2010/main" val="1500226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895C-331E-4AB0-A56A-696FAC194F5D}"/>
              </a:ext>
            </a:extLst>
          </p:cNvPr>
          <p:cNvSpPr>
            <a:spLocks noGrp="1"/>
          </p:cNvSpPr>
          <p:nvPr>
            <p:ph type="title"/>
          </p:nvPr>
        </p:nvSpPr>
        <p:spPr/>
        <p:txBody>
          <a:bodyPr/>
          <a:lstStyle/>
          <a:p>
            <a:r>
              <a:rPr lang="en-US" dirty="0"/>
              <a:t>Support</a:t>
            </a:r>
            <a:endParaRPr lang="en-GB" dirty="0"/>
          </a:p>
        </p:txBody>
      </p:sp>
      <p:sp>
        <p:nvSpPr>
          <p:cNvPr id="3" name="Content Placeholder 2">
            <a:extLst>
              <a:ext uri="{FF2B5EF4-FFF2-40B4-BE49-F238E27FC236}">
                <a16:creationId xmlns:a16="http://schemas.microsoft.com/office/drawing/2014/main" id="{99B06500-ABF5-43F4-963F-07D475AB8004}"/>
              </a:ext>
            </a:extLst>
          </p:cNvPr>
          <p:cNvSpPr>
            <a:spLocks noGrp="1"/>
          </p:cNvSpPr>
          <p:nvPr>
            <p:ph idx="1"/>
          </p:nvPr>
        </p:nvSpPr>
        <p:spPr>
          <a:xfrm>
            <a:off x="838200" y="1690688"/>
            <a:ext cx="10515600" cy="4802187"/>
          </a:xfrm>
        </p:spPr>
        <p:txBody>
          <a:bodyPr/>
          <a:lstStyle/>
          <a:p>
            <a:r>
              <a:rPr lang="en-US" dirty="0"/>
              <a:t>Contact us and make use of our office hours</a:t>
            </a:r>
          </a:p>
          <a:p>
            <a:pPr lvl="1"/>
            <a:r>
              <a:rPr lang="en-US" dirty="0"/>
              <a:t>Remember that you do not have to book to see us during office hours and can come to our offices, message us or have a video call via Teams</a:t>
            </a:r>
          </a:p>
          <a:p>
            <a:r>
              <a:rPr lang="en-US" dirty="0"/>
              <a:t>Discord server</a:t>
            </a:r>
          </a:p>
          <a:p>
            <a:pPr lvl="1"/>
            <a:r>
              <a:rPr lang="en-US" dirty="0"/>
              <a:t>There are some new channels for Computer Architecture on the Programming discord server </a:t>
            </a:r>
          </a:p>
          <a:p>
            <a:pPr lvl="2"/>
            <a:r>
              <a:rPr lang="en-US" dirty="0"/>
              <a:t>These are only visible to people taking this unit</a:t>
            </a:r>
          </a:p>
          <a:p>
            <a:pPr lvl="2"/>
            <a:r>
              <a:rPr lang="en-US" dirty="0"/>
              <a:t>See your Programming Moodle for information on how to join the Programming discord server, Lewis will need to confirm that you are taking the units</a:t>
            </a:r>
          </a:p>
          <a:p>
            <a:r>
              <a:rPr lang="en-US" dirty="0"/>
              <a:t>Support slots with Susan Lomax</a:t>
            </a:r>
          </a:p>
          <a:p>
            <a:pPr lvl="1"/>
            <a:r>
              <a:rPr lang="en-GB" dirty="0"/>
              <a:t>See Moodle for bookable slots to go over a concept from this unit</a:t>
            </a:r>
          </a:p>
        </p:txBody>
      </p:sp>
    </p:spTree>
    <p:extLst>
      <p:ext uri="{BB962C8B-B14F-4D97-AF65-F5344CB8AC3E}">
        <p14:creationId xmlns:p14="http://schemas.microsoft.com/office/powerpoint/2010/main" val="259694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9CF1-C062-4775-85F5-DF70DD273D85}"/>
              </a:ext>
            </a:extLst>
          </p:cNvPr>
          <p:cNvSpPr>
            <a:spLocks noGrp="1"/>
          </p:cNvSpPr>
          <p:nvPr>
            <p:ph type="title"/>
          </p:nvPr>
        </p:nvSpPr>
        <p:spPr>
          <a:xfrm>
            <a:off x="838200" y="365125"/>
            <a:ext cx="10515600" cy="1325563"/>
          </a:xfrm>
        </p:spPr>
        <p:txBody>
          <a:bodyPr/>
          <a:lstStyle/>
          <a:p>
            <a:r>
              <a:rPr lang="en-US" dirty="0"/>
              <a:t>Weekly schedule</a:t>
            </a:r>
            <a:endParaRPr lang="en-GB" dirty="0"/>
          </a:p>
        </p:txBody>
      </p:sp>
      <p:graphicFrame>
        <p:nvGraphicFramePr>
          <p:cNvPr id="6" name="Table 6">
            <a:extLst>
              <a:ext uri="{FF2B5EF4-FFF2-40B4-BE49-F238E27FC236}">
                <a16:creationId xmlns:a16="http://schemas.microsoft.com/office/drawing/2014/main" id="{73559989-4577-4A4B-B86A-8DBF71A5A260}"/>
              </a:ext>
            </a:extLst>
          </p:cNvPr>
          <p:cNvGraphicFramePr>
            <a:graphicFrameLocks noGrp="1"/>
          </p:cNvGraphicFramePr>
          <p:nvPr/>
        </p:nvGraphicFramePr>
        <p:xfrm>
          <a:off x="688535" y="1479673"/>
          <a:ext cx="10515600" cy="5151496"/>
        </p:xfrm>
        <a:graphic>
          <a:graphicData uri="http://schemas.openxmlformats.org/drawingml/2006/table">
            <a:tbl>
              <a:tblPr bandRow="1">
                <a:tableStyleId>{16D9F66E-5EB9-4882-86FB-DCBF35E3C3E4}</a:tableStyleId>
              </a:tblPr>
              <a:tblGrid>
                <a:gridCol w="1393483">
                  <a:extLst>
                    <a:ext uri="{9D8B030D-6E8A-4147-A177-3AD203B41FA5}">
                      <a16:colId xmlns:a16="http://schemas.microsoft.com/office/drawing/2014/main" val="1317680828"/>
                    </a:ext>
                  </a:extLst>
                </a:gridCol>
                <a:gridCol w="9122117">
                  <a:extLst>
                    <a:ext uri="{9D8B030D-6E8A-4147-A177-3AD203B41FA5}">
                      <a16:colId xmlns:a16="http://schemas.microsoft.com/office/drawing/2014/main" val="1472106359"/>
                    </a:ext>
                  </a:extLst>
                </a:gridCol>
              </a:tblGrid>
              <a:tr h="1052512">
                <a:tc>
                  <a:txBody>
                    <a:bodyPr/>
                    <a:lstStyle/>
                    <a:p>
                      <a:r>
                        <a:rPr lang="en-GB" sz="2800" dirty="0"/>
                        <a:t>Week 1</a:t>
                      </a:r>
                    </a:p>
                  </a:txBody>
                  <a:tcPr/>
                </a:tc>
                <a:tc>
                  <a:txBody>
                    <a:bodyPr/>
                    <a:lstStyle/>
                    <a:p>
                      <a:pPr lvl="0"/>
                      <a:r>
                        <a:rPr lang="en-GB" sz="2800" dirty="0"/>
                        <a:t>Logic gates and circuits</a:t>
                      </a:r>
                    </a:p>
                    <a:p>
                      <a:pPr lvl="0"/>
                      <a:r>
                        <a:rPr lang="en-GB" sz="2800" dirty="0"/>
                        <a:t>Number systems – binary and decimal</a:t>
                      </a:r>
                    </a:p>
                  </a:txBody>
                  <a:tcPr/>
                </a:tc>
                <a:extLst>
                  <a:ext uri="{0D108BD9-81ED-4DB2-BD59-A6C34878D82A}">
                    <a16:rowId xmlns:a16="http://schemas.microsoft.com/office/drawing/2014/main" val="108259758"/>
                  </a:ext>
                </a:extLst>
              </a:tr>
              <a:tr h="1056941">
                <a:tc>
                  <a:txBody>
                    <a:bodyPr/>
                    <a:lstStyle/>
                    <a:p>
                      <a:r>
                        <a:rPr lang="en-GB" sz="2800" dirty="0"/>
                        <a:t>Week 2</a:t>
                      </a:r>
                    </a:p>
                  </a:txBody>
                  <a:tcPr/>
                </a:tc>
                <a:tc>
                  <a:txBody>
                    <a:bodyPr/>
                    <a:lstStyle/>
                    <a:p>
                      <a:pPr lvl="0"/>
                      <a:r>
                        <a:rPr lang="en-GB" sz="2800" dirty="0"/>
                        <a:t>Data representation – text, images and negative numbers</a:t>
                      </a:r>
                    </a:p>
                    <a:p>
                      <a:pPr lvl="0"/>
                      <a:r>
                        <a:rPr lang="en-GB" sz="2800" dirty="0"/>
                        <a:t>More complicated logic circuits - components</a:t>
                      </a:r>
                    </a:p>
                  </a:txBody>
                  <a:tcPr/>
                </a:tc>
                <a:extLst>
                  <a:ext uri="{0D108BD9-81ED-4DB2-BD59-A6C34878D82A}">
                    <a16:rowId xmlns:a16="http://schemas.microsoft.com/office/drawing/2014/main" val="2389839334"/>
                  </a:ext>
                </a:extLst>
              </a:tr>
              <a:tr h="673911">
                <a:tc>
                  <a:txBody>
                    <a:bodyPr/>
                    <a:lstStyle/>
                    <a:p>
                      <a:r>
                        <a:rPr lang="en-GB" sz="2800" dirty="0"/>
                        <a:t>Week 3</a:t>
                      </a:r>
                    </a:p>
                  </a:txBody>
                  <a:tcPr/>
                </a:tc>
                <a:tc>
                  <a:txBody>
                    <a:bodyPr/>
                    <a:lstStyle/>
                    <a:p>
                      <a:r>
                        <a:rPr lang="en-GB" sz="2800" dirty="0"/>
                        <a:t>Circuits that have memory</a:t>
                      </a:r>
                    </a:p>
                  </a:txBody>
                  <a:tcPr/>
                </a:tc>
                <a:extLst>
                  <a:ext uri="{0D108BD9-81ED-4DB2-BD59-A6C34878D82A}">
                    <a16:rowId xmlns:a16="http://schemas.microsoft.com/office/drawing/2014/main" val="1052552161"/>
                  </a:ext>
                </a:extLst>
              </a:tr>
              <a:tr h="1020310">
                <a:tc>
                  <a:txBody>
                    <a:bodyPr/>
                    <a:lstStyle/>
                    <a:p>
                      <a:r>
                        <a:rPr lang="en-GB" sz="2800" dirty="0"/>
                        <a:t>Week 4</a:t>
                      </a:r>
                    </a:p>
                  </a:txBody>
                  <a:tcPr/>
                </a:tc>
                <a:tc>
                  <a:txBody>
                    <a:bodyPr/>
                    <a:lstStyle/>
                    <a:p>
                      <a:r>
                        <a:rPr lang="en-GB" sz="2800" dirty="0"/>
                        <a:t>Creating an automated device from components</a:t>
                      </a:r>
                    </a:p>
                    <a:p>
                      <a:r>
                        <a:rPr lang="en-GB" sz="2800" dirty="0"/>
                        <a:t>Little Man Computer</a:t>
                      </a:r>
                    </a:p>
                  </a:txBody>
                  <a:tcPr/>
                </a:tc>
                <a:extLst>
                  <a:ext uri="{0D108BD9-81ED-4DB2-BD59-A6C34878D82A}">
                    <a16:rowId xmlns:a16="http://schemas.microsoft.com/office/drawing/2014/main" val="4242843268"/>
                  </a:ext>
                </a:extLst>
              </a:tr>
              <a:tr h="673911">
                <a:tc>
                  <a:txBody>
                    <a:bodyPr/>
                    <a:lstStyle/>
                    <a:p>
                      <a:r>
                        <a:rPr lang="en-GB" sz="2800" dirty="0"/>
                        <a:t>Week 5</a:t>
                      </a:r>
                    </a:p>
                  </a:txBody>
                  <a:tcPr/>
                </a:tc>
                <a:tc>
                  <a:txBody>
                    <a:bodyPr/>
                    <a:lstStyle/>
                    <a:p>
                      <a:r>
                        <a:rPr lang="en-GB" sz="2800" dirty="0"/>
                        <a:t>MIPS Assembly language programming</a:t>
                      </a:r>
                    </a:p>
                  </a:txBody>
                  <a:tcPr/>
                </a:tc>
                <a:extLst>
                  <a:ext uri="{0D108BD9-81ED-4DB2-BD59-A6C34878D82A}">
                    <a16:rowId xmlns:a16="http://schemas.microsoft.com/office/drawing/2014/main" val="3116301739"/>
                  </a:ext>
                </a:extLst>
              </a:tr>
              <a:tr h="673911">
                <a:tc>
                  <a:txBody>
                    <a:bodyPr/>
                    <a:lstStyle/>
                    <a:p>
                      <a:r>
                        <a:rPr lang="en-GB" sz="2800" dirty="0"/>
                        <a:t>Week 6</a:t>
                      </a:r>
                    </a:p>
                  </a:txBody>
                  <a:tcPr/>
                </a:tc>
                <a:tc>
                  <a:txBody>
                    <a:bodyPr/>
                    <a:lstStyle/>
                    <a:p>
                      <a:r>
                        <a:rPr lang="en-GB" sz="2800" dirty="0"/>
                        <a:t>MIPS Assembly language programming</a:t>
                      </a:r>
                    </a:p>
                  </a:txBody>
                  <a:tcPr/>
                </a:tc>
                <a:extLst>
                  <a:ext uri="{0D108BD9-81ED-4DB2-BD59-A6C34878D82A}">
                    <a16:rowId xmlns:a16="http://schemas.microsoft.com/office/drawing/2014/main" val="3234123027"/>
                  </a:ext>
                </a:extLst>
              </a:tr>
            </a:tbl>
          </a:graphicData>
        </a:graphic>
      </p:graphicFrame>
    </p:spTree>
    <p:extLst>
      <p:ext uri="{BB962C8B-B14F-4D97-AF65-F5344CB8AC3E}">
        <p14:creationId xmlns:p14="http://schemas.microsoft.com/office/powerpoint/2010/main" val="3009394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A917D-9021-4502-A070-1A42F277CBB5}"/>
              </a:ext>
            </a:extLst>
          </p:cNvPr>
          <p:cNvSpPr>
            <a:spLocks noGrp="1"/>
          </p:cNvSpPr>
          <p:nvPr>
            <p:ph type="title"/>
          </p:nvPr>
        </p:nvSpPr>
        <p:spPr>
          <a:xfrm>
            <a:off x="838200" y="365125"/>
            <a:ext cx="4992757" cy="1325563"/>
          </a:xfrm>
        </p:spPr>
        <p:txBody>
          <a:bodyPr/>
          <a:lstStyle/>
          <a:p>
            <a:r>
              <a:rPr lang="en-GB" dirty="0"/>
              <a:t>What happens when a program runs?</a:t>
            </a:r>
          </a:p>
        </p:txBody>
      </p:sp>
      <p:sp>
        <p:nvSpPr>
          <p:cNvPr id="3" name="Content Placeholder 2">
            <a:extLst>
              <a:ext uri="{FF2B5EF4-FFF2-40B4-BE49-F238E27FC236}">
                <a16:creationId xmlns:a16="http://schemas.microsoft.com/office/drawing/2014/main" id="{18434BB2-77A6-4355-B2F6-236B1472750A}"/>
              </a:ext>
            </a:extLst>
          </p:cNvPr>
          <p:cNvSpPr>
            <a:spLocks noGrp="1"/>
          </p:cNvSpPr>
          <p:nvPr>
            <p:ph idx="1"/>
          </p:nvPr>
        </p:nvSpPr>
        <p:spPr>
          <a:xfrm>
            <a:off x="547257" y="1885121"/>
            <a:ext cx="4992757" cy="3330345"/>
          </a:xfrm>
        </p:spPr>
        <p:txBody>
          <a:bodyPr>
            <a:normAutofit lnSpcReduction="10000"/>
          </a:bodyPr>
          <a:lstStyle/>
          <a:p>
            <a:r>
              <a:rPr lang="en-GB" dirty="0"/>
              <a:t>Computer systems can be thought of as having several levels </a:t>
            </a:r>
          </a:p>
          <a:p>
            <a:r>
              <a:rPr lang="en-GB" dirty="0"/>
              <a:t>You have been programming in a high-level language (Java)</a:t>
            </a:r>
          </a:p>
          <a:p>
            <a:r>
              <a:rPr lang="en-GB" dirty="0"/>
              <a:t>We will be looking at levels below that starting with digital logic</a:t>
            </a:r>
          </a:p>
        </p:txBody>
      </p:sp>
      <p:pic>
        <p:nvPicPr>
          <p:cNvPr id="5" name="Picture 4" descr="Levels of computer systems&#10;Level 6 user&#10;Level 5 high-level language&#10;Level 4 Assembly language&#10;Level 3 system software&#10;Level 2 Machine&#10;Level 1 Control&#10;Level 0 Digital logic">
            <a:extLst>
              <a:ext uri="{FF2B5EF4-FFF2-40B4-BE49-F238E27FC236}">
                <a16:creationId xmlns:a16="http://schemas.microsoft.com/office/drawing/2014/main" id="{48AA0104-CE03-461C-B24F-6C693E79E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25" y="217466"/>
            <a:ext cx="6096075" cy="6423068"/>
          </a:xfrm>
          <a:prstGeom prst="rect">
            <a:avLst/>
          </a:prstGeom>
        </p:spPr>
      </p:pic>
      <p:sp>
        <p:nvSpPr>
          <p:cNvPr id="9" name="TextBox 8">
            <a:extLst>
              <a:ext uri="{FF2B5EF4-FFF2-40B4-BE49-F238E27FC236}">
                <a16:creationId xmlns:a16="http://schemas.microsoft.com/office/drawing/2014/main" id="{BD2A87CC-F8AD-4050-A2AB-F3FC1B69930B}"/>
              </a:ext>
            </a:extLst>
          </p:cNvPr>
          <p:cNvSpPr txBox="1"/>
          <p:nvPr/>
        </p:nvSpPr>
        <p:spPr>
          <a:xfrm>
            <a:off x="547257" y="5569545"/>
            <a:ext cx="4784035" cy="923330"/>
          </a:xfrm>
          <a:prstGeom prst="rect">
            <a:avLst/>
          </a:prstGeom>
          <a:noFill/>
        </p:spPr>
        <p:txBody>
          <a:bodyPr wrap="square">
            <a:spAutoFit/>
          </a:bodyPr>
          <a:lstStyle/>
          <a:p>
            <a:r>
              <a:rPr lang="en-US" dirty="0"/>
              <a:t>Image from </a:t>
            </a:r>
            <a:r>
              <a:rPr lang="en-US" i="1" dirty="0"/>
              <a:t>The essentials of computer organization and architecture by Linda Null and Julia </a:t>
            </a:r>
            <a:r>
              <a:rPr lang="en-US" i="1" dirty="0" err="1"/>
              <a:t>Lobur</a:t>
            </a:r>
            <a:r>
              <a:rPr lang="en-US" i="1" dirty="0"/>
              <a:t> (2019)</a:t>
            </a:r>
            <a:endParaRPr lang="en-US" dirty="0"/>
          </a:p>
        </p:txBody>
      </p:sp>
    </p:spTree>
    <p:extLst>
      <p:ext uri="{BB962C8B-B14F-4D97-AF65-F5344CB8AC3E}">
        <p14:creationId xmlns:p14="http://schemas.microsoft.com/office/powerpoint/2010/main" val="203916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6157-790E-4A25-9C35-19EE521B459E}"/>
              </a:ext>
            </a:extLst>
          </p:cNvPr>
          <p:cNvSpPr>
            <a:spLocks noGrp="1"/>
          </p:cNvSpPr>
          <p:nvPr>
            <p:ph type="title"/>
          </p:nvPr>
        </p:nvSpPr>
        <p:spPr/>
        <p:txBody>
          <a:bodyPr/>
          <a:lstStyle/>
          <a:p>
            <a:r>
              <a:rPr lang="en-US" dirty="0"/>
              <a:t>Objectives</a:t>
            </a:r>
            <a:endParaRPr lang="en-GB" dirty="0"/>
          </a:p>
        </p:txBody>
      </p:sp>
      <p:sp>
        <p:nvSpPr>
          <p:cNvPr id="3" name="Content Placeholder 2">
            <a:extLst>
              <a:ext uri="{FF2B5EF4-FFF2-40B4-BE49-F238E27FC236}">
                <a16:creationId xmlns:a16="http://schemas.microsoft.com/office/drawing/2014/main" id="{D7057818-54FC-4B53-A134-622714A08481}"/>
              </a:ext>
            </a:extLst>
          </p:cNvPr>
          <p:cNvSpPr>
            <a:spLocks noGrp="1"/>
          </p:cNvSpPr>
          <p:nvPr>
            <p:ph idx="1"/>
          </p:nvPr>
        </p:nvSpPr>
        <p:spPr/>
        <p:txBody>
          <a:bodyPr/>
          <a:lstStyle/>
          <a:p>
            <a:r>
              <a:rPr lang="en-GB" dirty="0"/>
              <a:t>In this session we will:</a:t>
            </a:r>
          </a:p>
          <a:p>
            <a:pPr lvl="1"/>
            <a:r>
              <a:rPr lang="en-GB" dirty="0"/>
              <a:t>Introduce ourselves</a:t>
            </a:r>
          </a:p>
          <a:p>
            <a:pPr lvl="1"/>
            <a:r>
              <a:rPr lang="en-GB" dirty="0"/>
              <a:t>Explain the approach to the unit</a:t>
            </a:r>
          </a:p>
          <a:p>
            <a:pPr lvl="1"/>
            <a:r>
              <a:rPr lang="en-GB" dirty="0"/>
              <a:t>Describe the weekly structure and how the Moodle area will be used</a:t>
            </a:r>
          </a:p>
          <a:p>
            <a:pPr lvl="1"/>
            <a:r>
              <a:rPr lang="en-GB" dirty="0"/>
              <a:t>Give an initial outline of what the assessment will involve</a:t>
            </a:r>
          </a:p>
          <a:p>
            <a:pPr lvl="1"/>
            <a:r>
              <a:rPr lang="en-GB" dirty="0"/>
              <a:t>Recommended reading and getting support</a:t>
            </a:r>
          </a:p>
          <a:p>
            <a:pPr lvl="1"/>
            <a:r>
              <a:rPr lang="en-GB" dirty="0"/>
              <a:t>Weekly schedule</a:t>
            </a:r>
          </a:p>
          <a:p>
            <a:pPr lvl="1"/>
            <a:r>
              <a:rPr lang="en-GB" dirty="0"/>
              <a:t>Start the week 1 concepts on logic gates</a:t>
            </a:r>
          </a:p>
          <a:p>
            <a:pPr lvl="1"/>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4164894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9E43808-D270-4512-9CB4-352ACF105985}"/>
              </a:ext>
            </a:extLst>
          </p:cNvPr>
          <p:cNvSpPr>
            <a:spLocks noGrp="1"/>
          </p:cNvSpPr>
          <p:nvPr>
            <p:ph type="title"/>
          </p:nvPr>
        </p:nvSpPr>
        <p:spPr/>
        <p:txBody>
          <a:bodyPr/>
          <a:lstStyle/>
          <a:p>
            <a:r>
              <a:rPr lang="en-US" dirty="0"/>
              <a:t>Binary data</a:t>
            </a:r>
            <a:endParaRPr lang="en-GB" dirty="0"/>
          </a:p>
        </p:txBody>
      </p:sp>
      <p:sp>
        <p:nvSpPr>
          <p:cNvPr id="3" name="Content Placeholder 2"/>
          <p:cNvSpPr>
            <a:spLocks noGrp="1"/>
          </p:cNvSpPr>
          <p:nvPr>
            <p:ph idx="1"/>
          </p:nvPr>
        </p:nvSpPr>
        <p:spPr>
          <a:xfrm>
            <a:off x="838200" y="1825625"/>
            <a:ext cx="6991350" cy="4351338"/>
          </a:xfrm>
        </p:spPr>
        <p:txBody>
          <a:bodyPr>
            <a:normAutofit lnSpcReduction="10000"/>
          </a:bodyPr>
          <a:lstStyle/>
          <a:p>
            <a:pPr lvl="0"/>
            <a:r>
              <a:rPr lang="en-GB" dirty="0"/>
              <a:t>Digital computers work on electronic components (transistors)</a:t>
            </a:r>
          </a:p>
          <a:p>
            <a:r>
              <a:rPr lang="en-GB" dirty="0"/>
              <a:t>In computers an electrical signal is measured as being above or below a threshold, giving two </a:t>
            </a:r>
            <a:r>
              <a:rPr lang="en-GB"/>
              <a:t>possible states:</a:t>
            </a:r>
            <a:endParaRPr lang="en-GB" dirty="0"/>
          </a:p>
          <a:p>
            <a:pPr lvl="1"/>
            <a:r>
              <a:rPr lang="en-GB" dirty="0"/>
              <a:t>High / Low</a:t>
            </a:r>
          </a:p>
          <a:p>
            <a:pPr lvl="1"/>
            <a:r>
              <a:rPr lang="en-GB" dirty="0"/>
              <a:t>On / Off</a:t>
            </a:r>
          </a:p>
          <a:p>
            <a:pPr lvl="1"/>
            <a:r>
              <a:rPr lang="en-GB" dirty="0"/>
              <a:t>True (t) / False (f)</a:t>
            </a:r>
          </a:p>
          <a:p>
            <a:pPr lvl="1"/>
            <a:r>
              <a:rPr lang="en-GB" dirty="0"/>
              <a:t>1 / 0 </a:t>
            </a:r>
          </a:p>
          <a:p>
            <a:pPr lvl="0"/>
            <a:r>
              <a:rPr lang="en-GB" dirty="0"/>
              <a:t>Anything that can be in two states is called </a:t>
            </a:r>
            <a:r>
              <a:rPr lang="en-GB" b="1" dirty="0"/>
              <a:t>binary</a:t>
            </a:r>
          </a:p>
          <a:p>
            <a:endParaRPr lang="en-GB" dirty="0"/>
          </a:p>
        </p:txBody>
      </p:sp>
      <p:grpSp>
        <p:nvGrpSpPr>
          <p:cNvPr id="2" name="Group 1" descr="Illustration of on and off (1 and 0)">
            <a:extLst>
              <a:ext uri="{FF2B5EF4-FFF2-40B4-BE49-F238E27FC236}">
                <a16:creationId xmlns:a16="http://schemas.microsoft.com/office/drawing/2014/main" id="{7E5BE245-F00D-4070-A8E6-4D0A9DC5ED2C}"/>
              </a:ext>
            </a:extLst>
          </p:cNvPr>
          <p:cNvGrpSpPr/>
          <p:nvPr/>
        </p:nvGrpSpPr>
        <p:grpSpPr>
          <a:xfrm>
            <a:off x="8308083" y="2429121"/>
            <a:ext cx="2259387" cy="3211244"/>
            <a:chOff x="8308083" y="2429121"/>
            <a:chExt cx="2259387" cy="3211244"/>
          </a:xfrm>
        </p:grpSpPr>
        <p:graphicFrame>
          <p:nvGraphicFramePr>
            <p:cNvPr id="25" name="Google Shape;154;p20">
              <a:extLst>
                <a:ext uri="{FF2B5EF4-FFF2-40B4-BE49-F238E27FC236}">
                  <a16:creationId xmlns:a16="http://schemas.microsoft.com/office/drawing/2014/main" id="{309817BB-CC50-457B-BAE3-A7E30CADF821}"/>
                </a:ext>
              </a:extLst>
            </p:cNvPr>
            <p:cNvGraphicFramePr/>
            <p:nvPr>
              <p:extLst>
                <p:ext uri="{D42A27DB-BD31-4B8C-83A1-F6EECF244321}">
                  <p14:modId xmlns:p14="http://schemas.microsoft.com/office/powerpoint/2010/main" val="1283076659"/>
                </p:ext>
              </p:extLst>
            </p:nvPr>
          </p:nvGraphicFramePr>
          <p:xfrm>
            <a:off x="8324495" y="2448783"/>
            <a:ext cx="457650" cy="1273550"/>
          </p:xfrm>
          <a:graphic>
            <a:graphicData uri="http://schemas.openxmlformats.org/drawingml/2006/table">
              <a:tbl>
                <a:tblPr>
                  <a:noFill/>
                </a:tblPr>
                <a:tblGrid>
                  <a:gridCol w="457650">
                    <a:extLst>
                      <a:ext uri="{9D8B030D-6E8A-4147-A177-3AD203B41FA5}">
                        <a16:colId xmlns:a16="http://schemas.microsoft.com/office/drawing/2014/main" val="20000"/>
                      </a:ext>
                    </a:extLst>
                  </a:gridCol>
                </a:tblGrid>
                <a:tr h="762050">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11500">
                  <a:tc>
                    <a:txBody>
                      <a:bodyPr/>
                      <a:lstStyle/>
                      <a:p>
                        <a:pPr marL="0" lvl="0" indent="0" algn="ctr" rtl="0">
                          <a:spcBef>
                            <a:spcPts val="0"/>
                          </a:spcBef>
                          <a:spcAft>
                            <a:spcPts val="0"/>
                          </a:spcAft>
                          <a:buNone/>
                        </a:pPr>
                        <a:r>
                          <a:rPr lang="en-GB" dirty="0">
                            <a:latin typeface="Roboto Mono"/>
                            <a:ea typeface="Roboto Mono"/>
                            <a:cs typeface="Roboto Mono"/>
                            <a:sym typeface="Roboto Mono"/>
                          </a:rPr>
                          <a:t>1</a:t>
                        </a:r>
                        <a:endParaRPr dirty="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6" name="Google Shape;155;p20">
              <a:extLst>
                <a:ext uri="{FF2B5EF4-FFF2-40B4-BE49-F238E27FC236}">
                  <a16:creationId xmlns:a16="http://schemas.microsoft.com/office/drawing/2014/main" id="{E7B9630B-2863-452F-85C5-1C75844E5F5D}"/>
                </a:ext>
              </a:extLst>
            </p:cNvPr>
            <p:cNvGraphicFramePr/>
            <p:nvPr>
              <p:extLst>
                <p:ext uri="{D42A27DB-BD31-4B8C-83A1-F6EECF244321}">
                  <p14:modId xmlns:p14="http://schemas.microsoft.com/office/powerpoint/2010/main" val="1213268626"/>
                </p:ext>
              </p:extLst>
            </p:nvPr>
          </p:nvGraphicFramePr>
          <p:xfrm>
            <a:off x="9969720" y="2448783"/>
            <a:ext cx="597750" cy="1273550"/>
          </p:xfrm>
          <a:graphic>
            <a:graphicData uri="http://schemas.openxmlformats.org/drawingml/2006/table">
              <a:tbl>
                <a:tblPr>
                  <a:noFill/>
                </a:tblPr>
                <a:tblGrid>
                  <a:gridCol w="597750">
                    <a:extLst>
                      <a:ext uri="{9D8B030D-6E8A-4147-A177-3AD203B41FA5}">
                        <a16:colId xmlns:a16="http://schemas.microsoft.com/office/drawing/2014/main" val="20000"/>
                      </a:ext>
                    </a:extLst>
                  </a:gridCol>
                </a:tblGrid>
                <a:tr h="762050">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11500">
                  <a:tc>
                    <a:txBody>
                      <a:bodyPr/>
                      <a:lstStyle/>
                      <a:p>
                        <a:pPr marL="0" lvl="0" indent="0" algn="ctr" rtl="0">
                          <a:spcBef>
                            <a:spcPts val="0"/>
                          </a:spcBef>
                          <a:spcAft>
                            <a:spcPts val="0"/>
                          </a:spcAft>
                          <a:buNone/>
                        </a:pPr>
                        <a:r>
                          <a:rPr lang="en-GB">
                            <a:latin typeface="Roboto Mono"/>
                            <a:ea typeface="Roboto Mono"/>
                            <a:cs typeface="Roboto Mono"/>
                            <a:sym typeface="Roboto Mono"/>
                          </a:rPr>
                          <a:t>0</a:t>
                        </a:r>
                        <a:endParaRPr>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27" name="Google Shape;156;p20">
              <a:extLst>
                <a:ext uri="{FF2B5EF4-FFF2-40B4-BE49-F238E27FC236}">
                  <a16:creationId xmlns:a16="http://schemas.microsoft.com/office/drawing/2014/main" id="{F8A3A0CF-264D-40FA-AD30-6E950F08B5C4}"/>
                </a:ext>
              </a:extLst>
            </p:cNvPr>
            <p:cNvPicPr preferRelativeResize="0"/>
            <p:nvPr/>
          </p:nvPicPr>
          <p:blipFill>
            <a:blip r:embed="rId2">
              <a:alphaModFix/>
            </a:blip>
            <a:stretch>
              <a:fillRect/>
            </a:stretch>
          </p:blipFill>
          <p:spPr>
            <a:xfrm>
              <a:off x="8308083" y="2448783"/>
              <a:ext cx="504000" cy="769440"/>
            </a:xfrm>
            <a:prstGeom prst="rect">
              <a:avLst/>
            </a:prstGeom>
            <a:noFill/>
            <a:ln>
              <a:noFill/>
            </a:ln>
          </p:spPr>
        </p:pic>
        <p:pic>
          <p:nvPicPr>
            <p:cNvPr id="28" name="Google Shape;157;p20">
              <a:extLst>
                <a:ext uri="{FF2B5EF4-FFF2-40B4-BE49-F238E27FC236}">
                  <a16:creationId xmlns:a16="http://schemas.microsoft.com/office/drawing/2014/main" id="{6F9312CE-537E-4D65-97F0-95978DBCBE2C}"/>
                </a:ext>
              </a:extLst>
            </p:cNvPr>
            <p:cNvPicPr preferRelativeResize="0"/>
            <p:nvPr/>
          </p:nvPicPr>
          <p:blipFill>
            <a:blip r:embed="rId3">
              <a:alphaModFix/>
            </a:blip>
            <a:stretch>
              <a:fillRect/>
            </a:stretch>
          </p:blipFill>
          <p:spPr>
            <a:xfrm>
              <a:off x="10016595" y="2429121"/>
              <a:ext cx="504000" cy="766080"/>
            </a:xfrm>
            <a:prstGeom prst="rect">
              <a:avLst/>
            </a:prstGeom>
            <a:noFill/>
            <a:ln>
              <a:noFill/>
            </a:ln>
          </p:spPr>
        </p:pic>
        <p:sp>
          <p:nvSpPr>
            <p:cNvPr id="29" name="Google Shape;158;p20">
              <a:extLst>
                <a:ext uri="{FF2B5EF4-FFF2-40B4-BE49-F238E27FC236}">
                  <a16:creationId xmlns:a16="http://schemas.microsoft.com/office/drawing/2014/main" id="{4F9D33DC-14ED-4AEB-9BB6-CECED3D569C1}"/>
                </a:ext>
              </a:extLst>
            </p:cNvPr>
            <p:cNvSpPr txBox="1"/>
            <p:nvPr/>
          </p:nvSpPr>
          <p:spPr>
            <a:xfrm>
              <a:off x="9150570" y="2951933"/>
              <a:ext cx="597750" cy="41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Quicksand"/>
                  <a:ea typeface="Quicksand"/>
                  <a:cs typeface="Quicksand"/>
                  <a:sym typeface="Quicksand"/>
                </a:rPr>
                <a:t>OR </a:t>
              </a:r>
              <a:endParaRPr dirty="0">
                <a:latin typeface="Quicksand"/>
                <a:ea typeface="Quicksand"/>
                <a:cs typeface="Quicksand"/>
                <a:sym typeface="Quicksand"/>
              </a:endParaRPr>
            </a:p>
          </p:txBody>
        </p:sp>
        <p:graphicFrame>
          <p:nvGraphicFramePr>
            <p:cNvPr id="30" name="Google Shape;159;p20">
              <a:extLst>
                <a:ext uri="{FF2B5EF4-FFF2-40B4-BE49-F238E27FC236}">
                  <a16:creationId xmlns:a16="http://schemas.microsoft.com/office/drawing/2014/main" id="{13BFEA01-0C41-4C43-8C98-3B196415126F}"/>
                </a:ext>
              </a:extLst>
            </p:cNvPr>
            <p:cNvGraphicFramePr/>
            <p:nvPr>
              <p:extLst>
                <p:ext uri="{D42A27DB-BD31-4B8C-83A1-F6EECF244321}">
                  <p14:modId xmlns:p14="http://schemas.microsoft.com/office/powerpoint/2010/main" val="3923157562"/>
                </p:ext>
              </p:extLst>
            </p:nvPr>
          </p:nvGraphicFramePr>
          <p:xfrm>
            <a:off x="8308083" y="4366815"/>
            <a:ext cx="457650" cy="1273550"/>
          </p:xfrm>
          <a:graphic>
            <a:graphicData uri="http://schemas.openxmlformats.org/drawingml/2006/table">
              <a:tbl>
                <a:tblPr>
                  <a:noFill/>
                </a:tblPr>
                <a:tblGrid>
                  <a:gridCol w="457650">
                    <a:extLst>
                      <a:ext uri="{9D8B030D-6E8A-4147-A177-3AD203B41FA5}">
                        <a16:colId xmlns:a16="http://schemas.microsoft.com/office/drawing/2014/main" val="20000"/>
                      </a:ext>
                    </a:extLst>
                  </a:gridCol>
                </a:tblGrid>
                <a:tr h="762050">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11500">
                  <a:tc>
                    <a:txBody>
                      <a:bodyPr/>
                      <a:lstStyle/>
                      <a:p>
                        <a:pPr marL="0" lvl="0" indent="0" algn="ctr" rtl="0">
                          <a:spcBef>
                            <a:spcPts val="0"/>
                          </a:spcBef>
                          <a:spcAft>
                            <a:spcPts val="0"/>
                          </a:spcAft>
                          <a:buNone/>
                        </a:pPr>
                        <a:r>
                          <a:rPr lang="en-GB" dirty="0">
                            <a:latin typeface="Roboto Mono"/>
                            <a:ea typeface="Roboto Mono"/>
                            <a:cs typeface="Roboto Mono"/>
                            <a:sym typeface="Roboto Mono"/>
                          </a:rPr>
                          <a:t>1</a:t>
                        </a:r>
                        <a:endParaRPr dirty="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1" name="Google Shape;160;p20">
              <a:extLst>
                <a:ext uri="{FF2B5EF4-FFF2-40B4-BE49-F238E27FC236}">
                  <a16:creationId xmlns:a16="http://schemas.microsoft.com/office/drawing/2014/main" id="{56FA5EBE-CD4B-45F3-89AF-DBC3C6536A32}"/>
                </a:ext>
              </a:extLst>
            </p:cNvPr>
            <p:cNvGraphicFramePr/>
            <p:nvPr>
              <p:extLst>
                <p:ext uri="{D42A27DB-BD31-4B8C-83A1-F6EECF244321}">
                  <p14:modId xmlns:p14="http://schemas.microsoft.com/office/powerpoint/2010/main" val="3809618436"/>
                </p:ext>
              </p:extLst>
            </p:nvPr>
          </p:nvGraphicFramePr>
          <p:xfrm>
            <a:off x="10023358" y="4342878"/>
            <a:ext cx="457650" cy="1273550"/>
          </p:xfrm>
          <a:graphic>
            <a:graphicData uri="http://schemas.openxmlformats.org/drawingml/2006/table">
              <a:tbl>
                <a:tblPr>
                  <a:noFill/>
                </a:tblPr>
                <a:tblGrid>
                  <a:gridCol w="457650">
                    <a:extLst>
                      <a:ext uri="{9D8B030D-6E8A-4147-A177-3AD203B41FA5}">
                        <a16:colId xmlns:a16="http://schemas.microsoft.com/office/drawing/2014/main" val="20000"/>
                      </a:ext>
                    </a:extLst>
                  </a:gridCol>
                </a:tblGrid>
                <a:tr h="762050">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11500">
                  <a:tc>
                    <a:txBody>
                      <a:bodyPr/>
                      <a:lstStyle/>
                      <a:p>
                        <a:pPr marL="0" lvl="0" indent="0" algn="ctr" rtl="0">
                          <a:spcBef>
                            <a:spcPts val="0"/>
                          </a:spcBef>
                          <a:spcAft>
                            <a:spcPts val="0"/>
                          </a:spcAft>
                          <a:buNone/>
                        </a:pPr>
                        <a:r>
                          <a:rPr lang="en-GB">
                            <a:latin typeface="Roboto Mono"/>
                            <a:ea typeface="Roboto Mono"/>
                            <a:cs typeface="Roboto Mono"/>
                            <a:sym typeface="Roboto Mono"/>
                          </a:rPr>
                          <a:t>0</a:t>
                        </a:r>
                        <a:endParaRPr>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2" name="Google Shape;161;p20">
              <a:extLst>
                <a:ext uri="{FF2B5EF4-FFF2-40B4-BE49-F238E27FC236}">
                  <a16:creationId xmlns:a16="http://schemas.microsoft.com/office/drawing/2014/main" id="{56979876-837B-428B-A1FF-DFA6BFB78490}"/>
                </a:ext>
              </a:extLst>
            </p:cNvPr>
            <p:cNvSpPr txBox="1"/>
            <p:nvPr/>
          </p:nvSpPr>
          <p:spPr>
            <a:xfrm>
              <a:off x="9150570" y="4631978"/>
              <a:ext cx="729700" cy="41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Quicksand"/>
                  <a:ea typeface="Quicksand"/>
                  <a:cs typeface="Quicksand"/>
                  <a:sym typeface="Quicksand"/>
                </a:rPr>
                <a:t>OR </a:t>
              </a:r>
              <a:endParaRPr dirty="0">
                <a:latin typeface="Quicksand"/>
                <a:ea typeface="Quicksand"/>
                <a:cs typeface="Quicksand"/>
                <a:sym typeface="Quicksand"/>
              </a:endParaRPr>
            </a:p>
          </p:txBody>
        </p:sp>
        <p:pic>
          <p:nvPicPr>
            <p:cNvPr id="33" name="Google Shape;162;p20">
              <a:extLst>
                <a:ext uri="{FF2B5EF4-FFF2-40B4-BE49-F238E27FC236}">
                  <a16:creationId xmlns:a16="http://schemas.microsoft.com/office/drawing/2014/main" id="{8934128C-2F99-4F43-B304-9A927846CB7E}"/>
                </a:ext>
              </a:extLst>
            </p:cNvPr>
            <p:cNvPicPr preferRelativeResize="0"/>
            <p:nvPr/>
          </p:nvPicPr>
          <p:blipFill rotWithShape="1">
            <a:blip r:embed="rId4">
              <a:alphaModFix/>
            </a:blip>
            <a:srcRect l="680" r="690"/>
            <a:stretch/>
          </p:blipFill>
          <p:spPr>
            <a:xfrm>
              <a:off x="8352363" y="4366815"/>
              <a:ext cx="389805" cy="766075"/>
            </a:xfrm>
            <a:prstGeom prst="rect">
              <a:avLst/>
            </a:prstGeom>
            <a:noFill/>
            <a:ln>
              <a:noFill/>
            </a:ln>
          </p:spPr>
        </p:pic>
        <p:pic>
          <p:nvPicPr>
            <p:cNvPr id="34" name="Google Shape;163;p20">
              <a:extLst>
                <a:ext uri="{FF2B5EF4-FFF2-40B4-BE49-F238E27FC236}">
                  <a16:creationId xmlns:a16="http://schemas.microsoft.com/office/drawing/2014/main" id="{D7E5D3AD-316E-470A-914D-8DDE1E2D2FC2}"/>
                </a:ext>
              </a:extLst>
            </p:cNvPr>
            <p:cNvPicPr preferRelativeResize="0"/>
            <p:nvPr/>
          </p:nvPicPr>
          <p:blipFill>
            <a:blip r:embed="rId5">
              <a:alphaModFix/>
            </a:blip>
            <a:stretch>
              <a:fillRect/>
            </a:stretch>
          </p:blipFill>
          <p:spPr>
            <a:xfrm>
              <a:off x="10057278" y="4372094"/>
              <a:ext cx="389800" cy="755571"/>
            </a:xfrm>
            <a:prstGeom prst="rect">
              <a:avLst/>
            </a:prstGeom>
            <a:noFill/>
            <a:ln>
              <a:noFill/>
            </a:ln>
          </p:spPr>
        </p:pic>
      </p:grpSp>
    </p:spTree>
    <p:extLst>
      <p:ext uri="{BB962C8B-B14F-4D97-AF65-F5344CB8AC3E}">
        <p14:creationId xmlns:p14="http://schemas.microsoft.com/office/powerpoint/2010/main" val="3280589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9E43808-D270-4512-9CB4-352ACF105985}"/>
              </a:ext>
            </a:extLst>
          </p:cNvPr>
          <p:cNvSpPr>
            <a:spLocks noGrp="1"/>
          </p:cNvSpPr>
          <p:nvPr>
            <p:ph type="title"/>
          </p:nvPr>
        </p:nvSpPr>
        <p:spPr/>
        <p:txBody>
          <a:bodyPr/>
          <a:lstStyle/>
          <a:p>
            <a:r>
              <a:rPr lang="en-US" dirty="0"/>
              <a:t>Logic gates</a:t>
            </a:r>
            <a:endParaRPr lang="en-GB" dirty="0"/>
          </a:p>
        </p:txBody>
      </p:sp>
      <p:sp>
        <p:nvSpPr>
          <p:cNvPr id="3" name="Content Placeholder 2"/>
          <p:cNvSpPr>
            <a:spLocks noGrp="1"/>
          </p:cNvSpPr>
          <p:nvPr>
            <p:ph idx="1"/>
          </p:nvPr>
        </p:nvSpPr>
        <p:spPr>
          <a:xfrm>
            <a:off x="283633" y="1690688"/>
            <a:ext cx="6117167" cy="4615920"/>
          </a:xfrm>
        </p:spPr>
        <p:txBody>
          <a:bodyPr>
            <a:normAutofit/>
          </a:bodyPr>
          <a:lstStyle/>
          <a:p>
            <a:pPr lvl="0"/>
            <a:r>
              <a:rPr lang="en-GB" b="1" dirty="0"/>
              <a:t>Logic gates </a:t>
            </a:r>
            <a:r>
              <a:rPr lang="en-GB" dirty="0"/>
              <a:t>form the basis of all processing in a digital computer</a:t>
            </a:r>
          </a:p>
          <a:p>
            <a:pPr lvl="1"/>
            <a:r>
              <a:rPr lang="en-GB" dirty="0"/>
              <a:t>Many millions of logic gates are included in a computer chip</a:t>
            </a:r>
          </a:p>
          <a:p>
            <a:r>
              <a:rPr lang="en-US" dirty="0"/>
              <a:t>Logic gates use </a:t>
            </a:r>
            <a:r>
              <a:rPr lang="en-US" b="1" dirty="0"/>
              <a:t>Boolean logic</a:t>
            </a:r>
            <a:r>
              <a:rPr lang="en-US" dirty="0"/>
              <a:t> to take one or more </a:t>
            </a:r>
            <a:r>
              <a:rPr lang="en-US" b="1" dirty="0"/>
              <a:t>inputs</a:t>
            </a:r>
            <a:r>
              <a:rPr lang="en-US" dirty="0"/>
              <a:t> and produce a single </a:t>
            </a:r>
            <a:r>
              <a:rPr lang="en-US" b="1" dirty="0"/>
              <a:t>output</a:t>
            </a:r>
            <a:r>
              <a:rPr lang="en-GB" dirty="0"/>
              <a:t>  </a:t>
            </a:r>
          </a:p>
          <a:p>
            <a:r>
              <a:rPr lang="en-US" dirty="0"/>
              <a:t>Logic gates are </a:t>
            </a:r>
            <a:r>
              <a:rPr lang="en-US" b="1" dirty="0"/>
              <a:t>deterministic</a:t>
            </a:r>
          </a:p>
          <a:p>
            <a:pPr lvl="1"/>
            <a:r>
              <a:rPr lang="en-US" dirty="0"/>
              <a:t>They always act in the same way when given the same input</a:t>
            </a:r>
          </a:p>
          <a:p>
            <a:endParaRPr lang="en-GB" dirty="0"/>
          </a:p>
        </p:txBody>
      </p:sp>
      <p:pic>
        <p:nvPicPr>
          <p:cNvPr id="4" name="Picture 3" descr="A picture containing a computer chip with electronics, circuit&#10;">
            <a:extLst>
              <a:ext uri="{FF2B5EF4-FFF2-40B4-BE49-F238E27FC236}">
                <a16:creationId xmlns:a16="http://schemas.microsoft.com/office/drawing/2014/main" id="{12E428E3-FBDC-4287-AA23-4FA40B0A7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9346" y="1027906"/>
            <a:ext cx="5379021" cy="4168741"/>
          </a:xfrm>
          <a:prstGeom prst="rect">
            <a:avLst/>
          </a:prstGeom>
        </p:spPr>
      </p:pic>
      <p:sp>
        <p:nvSpPr>
          <p:cNvPr id="10" name="TextBox 9">
            <a:extLst>
              <a:ext uri="{FF2B5EF4-FFF2-40B4-BE49-F238E27FC236}">
                <a16:creationId xmlns:a16="http://schemas.microsoft.com/office/drawing/2014/main" id="{E7CA42AC-8BD9-48DC-9D3F-383E558E5962}"/>
              </a:ext>
            </a:extLst>
          </p:cNvPr>
          <p:cNvSpPr txBox="1"/>
          <p:nvPr/>
        </p:nvSpPr>
        <p:spPr>
          <a:xfrm>
            <a:off x="6620932" y="5745028"/>
            <a:ext cx="5379021" cy="646331"/>
          </a:xfrm>
          <a:prstGeom prst="rect">
            <a:avLst/>
          </a:prstGeom>
          <a:noFill/>
        </p:spPr>
        <p:txBody>
          <a:bodyPr wrap="square">
            <a:spAutoFit/>
          </a:bodyPr>
          <a:lstStyle/>
          <a:p>
            <a:r>
              <a:rPr lang="en-GB" dirty="0"/>
              <a:t>Image credit: https://www.easytechjunkie.com/what-is-a-computer-chip.htm</a:t>
            </a:r>
          </a:p>
        </p:txBody>
      </p:sp>
    </p:spTree>
    <p:extLst>
      <p:ext uri="{BB962C8B-B14F-4D97-AF65-F5344CB8AC3E}">
        <p14:creationId xmlns:p14="http://schemas.microsoft.com/office/powerpoint/2010/main" val="180242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 name="Object 4" descr="AND gate symbol"/>
          <p:cNvGraphicFramePr>
            <a:graphicFrameLocks noChangeAspect="1"/>
          </p:cNvGraphicFramePr>
          <p:nvPr/>
        </p:nvGraphicFramePr>
        <p:xfrm>
          <a:off x="3897313" y="677863"/>
          <a:ext cx="3186112" cy="1554162"/>
        </p:xfrm>
        <a:graphic>
          <a:graphicData uri="http://schemas.openxmlformats.org/presentationml/2006/ole">
            <mc:AlternateContent xmlns:mc="http://schemas.openxmlformats.org/markup-compatibility/2006">
              <mc:Choice xmlns:v="urn:schemas-microsoft-com:vml" Requires="v">
                <p:oleObj r:id="rId2" imgW="1633399" imgH="802471" progId="Visio.Drawing.6">
                  <p:embed/>
                </p:oleObj>
              </mc:Choice>
              <mc:Fallback>
                <p:oleObj r:id="rId2" imgW="1633399" imgH="802471" progId="Visio.Drawing.6">
                  <p:embed/>
                  <p:pic>
                    <p:nvPicPr>
                      <p:cNvPr id="5" name="Object 4" descr="AND gate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313" y="677863"/>
                        <a:ext cx="3186112" cy="1554162"/>
                      </a:xfrm>
                      <a:prstGeom prst="rect">
                        <a:avLst/>
                      </a:prstGeom>
                      <a:noFill/>
                    </p:spPr>
                  </p:pic>
                </p:oleObj>
              </mc:Fallback>
            </mc:AlternateContent>
          </a:graphicData>
        </a:graphic>
      </p:graphicFrame>
      <p:graphicFrame>
        <p:nvGraphicFramePr>
          <p:cNvPr id="7" name="Table 6" descr="AND gate truth table"/>
          <p:cNvGraphicFramePr>
            <a:graphicFrameLocks noGrp="1"/>
          </p:cNvGraphicFramePr>
          <p:nvPr/>
        </p:nvGraphicFramePr>
        <p:xfrm>
          <a:off x="9014189" y="804064"/>
          <a:ext cx="1663643" cy="2304895"/>
        </p:xfrm>
        <a:graphic>
          <a:graphicData uri="http://schemas.openxmlformats.org/drawingml/2006/table">
            <a:tbl>
              <a:tblPr firstRow="1" firstCol="1" bandRow="1" bandCol="1">
                <a:tableStyleId>{912C8C85-51F0-491E-9774-3900AFEF0FD7}</a:tableStyleId>
              </a:tblPr>
              <a:tblGrid>
                <a:gridCol w="559300">
                  <a:extLst>
                    <a:ext uri="{9D8B030D-6E8A-4147-A177-3AD203B41FA5}">
                      <a16:colId xmlns:a16="http://schemas.microsoft.com/office/drawing/2014/main" val="20000"/>
                    </a:ext>
                  </a:extLst>
                </a:gridCol>
                <a:gridCol w="545043">
                  <a:extLst>
                    <a:ext uri="{9D8B030D-6E8A-4147-A177-3AD203B41FA5}">
                      <a16:colId xmlns:a16="http://schemas.microsoft.com/office/drawing/2014/main" val="20001"/>
                    </a:ext>
                  </a:extLst>
                </a:gridCol>
                <a:gridCol w="559300">
                  <a:extLst>
                    <a:ext uri="{9D8B030D-6E8A-4147-A177-3AD203B41FA5}">
                      <a16:colId xmlns:a16="http://schemas.microsoft.com/office/drawing/2014/main" val="20002"/>
                    </a:ext>
                  </a:extLst>
                </a:gridCol>
              </a:tblGrid>
              <a:tr h="460979">
                <a:tc>
                  <a:txBody>
                    <a:bodyPr/>
                    <a:lstStyle/>
                    <a:p>
                      <a:pPr algn="ctr">
                        <a:spcAft>
                          <a:spcPts val="0"/>
                        </a:spcAft>
                      </a:pPr>
                      <a:r>
                        <a:rPr lang="en-GB" sz="1800" dirty="0">
                          <a:solidFill>
                            <a:schemeClr val="bg1"/>
                          </a:solidFill>
                          <a:effectLst/>
                          <a:latin typeface="+mn-lt"/>
                        </a:rPr>
                        <a:t>A</a:t>
                      </a:r>
                      <a:endParaRPr lang="en-GB" sz="1000" dirty="0">
                        <a:solidFill>
                          <a:schemeClr val="bg1"/>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GB" sz="1800" dirty="0">
                          <a:solidFill>
                            <a:schemeClr val="bg1"/>
                          </a:solidFill>
                          <a:effectLst/>
                          <a:latin typeface="+mn-lt"/>
                        </a:rPr>
                        <a:t>B</a:t>
                      </a:r>
                      <a:endParaRPr lang="en-GB" sz="1000" dirty="0">
                        <a:solidFill>
                          <a:schemeClr val="bg1"/>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GB" sz="1800" dirty="0">
                          <a:solidFill>
                            <a:schemeClr val="bg1"/>
                          </a:solidFill>
                          <a:effectLst/>
                          <a:latin typeface="+mn-lt"/>
                        </a:rPr>
                        <a:t>X</a:t>
                      </a:r>
                      <a:endParaRPr lang="en-GB" sz="1000" dirty="0">
                        <a:solidFill>
                          <a:schemeClr val="bg1"/>
                        </a:solidFill>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460979">
                <a:tc>
                  <a:txBody>
                    <a:bodyPr/>
                    <a:lstStyle/>
                    <a:p>
                      <a:pPr algn="ctr">
                        <a:spcAft>
                          <a:spcPts val="0"/>
                        </a:spcAft>
                      </a:pPr>
                      <a:r>
                        <a:rPr lang="en-GB" sz="1800" b="0" dirty="0">
                          <a:solidFill>
                            <a:schemeClr val="tx2"/>
                          </a:solidFill>
                          <a:effectLst/>
                          <a:latin typeface="+mn-lt"/>
                        </a:rPr>
                        <a:t>0</a:t>
                      </a:r>
                      <a:endParaRPr lang="en-GB" sz="10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GB" sz="1800" b="0" dirty="0">
                          <a:solidFill>
                            <a:schemeClr val="tx2"/>
                          </a:solidFill>
                          <a:effectLst/>
                          <a:latin typeface="+mn-lt"/>
                        </a:rPr>
                        <a:t>0</a:t>
                      </a:r>
                      <a:endParaRPr lang="en-GB" sz="10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GB" sz="1800" b="1" dirty="0">
                          <a:solidFill>
                            <a:schemeClr val="tx2"/>
                          </a:solidFill>
                          <a:effectLst/>
                          <a:latin typeface="+mn-lt"/>
                        </a:rPr>
                        <a:t>0 </a:t>
                      </a:r>
                      <a:endParaRPr lang="en-GB" sz="1800" b="1" dirty="0">
                        <a:solidFill>
                          <a:schemeClr val="tx2"/>
                        </a:solidFill>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60979">
                <a:tc>
                  <a:txBody>
                    <a:bodyPr/>
                    <a:lstStyle/>
                    <a:p>
                      <a:pPr algn="ctr">
                        <a:spcAft>
                          <a:spcPts val="0"/>
                        </a:spcAft>
                      </a:pPr>
                      <a:r>
                        <a:rPr lang="en-US" sz="1800" b="0" dirty="0">
                          <a:solidFill>
                            <a:schemeClr val="tx2"/>
                          </a:solidFill>
                          <a:effectLst/>
                          <a:latin typeface="+mn-lt"/>
                          <a:ea typeface="Times New Roman" panose="02020603050405020304" pitchFamily="18" charset="0"/>
                        </a:rPr>
                        <a:t>0</a:t>
                      </a:r>
                      <a:endParaRPr lang="en-GB" sz="18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US" sz="1800" b="0" dirty="0">
                          <a:solidFill>
                            <a:schemeClr val="tx2"/>
                          </a:solidFill>
                          <a:effectLst/>
                          <a:latin typeface="+mn-lt"/>
                          <a:ea typeface="Times New Roman" panose="02020603050405020304" pitchFamily="18" charset="0"/>
                        </a:rPr>
                        <a:t>1</a:t>
                      </a:r>
                      <a:endParaRPr lang="en-GB" sz="18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US" sz="1800" b="1" dirty="0">
                          <a:solidFill>
                            <a:schemeClr val="tx2"/>
                          </a:solidFill>
                          <a:effectLst/>
                          <a:latin typeface="+mn-lt"/>
                          <a:ea typeface="Times New Roman" panose="02020603050405020304" pitchFamily="18" charset="0"/>
                        </a:rPr>
                        <a:t>0</a:t>
                      </a:r>
                      <a:endParaRPr lang="en-GB" sz="1800" b="1" dirty="0">
                        <a:solidFill>
                          <a:schemeClr val="tx2"/>
                        </a:solidFill>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684315709"/>
                  </a:ext>
                </a:extLst>
              </a:tr>
              <a:tr h="460979">
                <a:tc>
                  <a:txBody>
                    <a:bodyPr/>
                    <a:lstStyle/>
                    <a:p>
                      <a:pPr algn="ctr">
                        <a:spcAft>
                          <a:spcPts val="0"/>
                        </a:spcAft>
                      </a:pPr>
                      <a:r>
                        <a:rPr lang="en-US" sz="1800" b="0" dirty="0">
                          <a:solidFill>
                            <a:schemeClr val="tx2"/>
                          </a:solidFill>
                          <a:effectLst/>
                          <a:latin typeface="+mn-lt"/>
                          <a:ea typeface="Times New Roman" panose="02020603050405020304" pitchFamily="18" charset="0"/>
                        </a:rPr>
                        <a:t>1</a:t>
                      </a:r>
                      <a:endParaRPr lang="en-GB" sz="10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US" sz="1800" b="0" dirty="0">
                          <a:solidFill>
                            <a:schemeClr val="tx2"/>
                          </a:solidFill>
                          <a:effectLst/>
                          <a:latin typeface="+mn-lt"/>
                          <a:ea typeface="Times New Roman" panose="02020603050405020304" pitchFamily="18" charset="0"/>
                        </a:rPr>
                        <a:t>0</a:t>
                      </a:r>
                      <a:endParaRPr lang="en-GB" sz="10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US" sz="1800" b="1" dirty="0">
                          <a:solidFill>
                            <a:schemeClr val="tx2"/>
                          </a:solidFill>
                          <a:effectLst/>
                          <a:latin typeface="+mn-lt"/>
                          <a:ea typeface="Times New Roman" panose="02020603050405020304" pitchFamily="18" charset="0"/>
                        </a:rPr>
                        <a:t>0</a:t>
                      </a:r>
                      <a:endParaRPr lang="en-GB" sz="1800" b="1" dirty="0">
                        <a:solidFill>
                          <a:schemeClr val="tx2"/>
                        </a:solidFill>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60979">
                <a:tc>
                  <a:txBody>
                    <a:bodyPr/>
                    <a:lstStyle/>
                    <a:p>
                      <a:pPr algn="ctr">
                        <a:spcAft>
                          <a:spcPts val="0"/>
                        </a:spcAft>
                      </a:pPr>
                      <a:r>
                        <a:rPr lang="en-US" sz="1800" b="0" dirty="0">
                          <a:solidFill>
                            <a:schemeClr val="tx2"/>
                          </a:solidFill>
                          <a:effectLst/>
                          <a:latin typeface="+mn-lt"/>
                          <a:ea typeface="Times New Roman" panose="02020603050405020304" pitchFamily="18" charset="0"/>
                        </a:rPr>
                        <a:t>1</a:t>
                      </a:r>
                      <a:endParaRPr lang="en-GB" sz="18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US" sz="1800" b="0" dirty="0">
                          <a:solidFill>
                            <a:schemeClr val="tx2"/>
                          </a:solidFill>
                          <a:effectLst/>
                          <a:latin typeface="+mn-lt"/>
                          <a:ea typeface="Times New Roman" panose="02020603050405020304" pitchFamily="18" charset="0"/>
                        </a:rPr>
                        <a:t>1</a:t>
                      </a:r>
                      <a:endParaRPr lang="en-GB" sz="18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US" sz="1800" b="1" dirty="0">
                          <a:solidFill>
                            <a:schemeClr val="tx2"/>
                          </a:solidFill>
                          <a:effectLst/>
                          <a:latin typeface="+mn-lt"/>
                          <a:ea typeface="Times New Roman" panose="02020603050405020304" pitchFamily="18" charset="0"/>
                        </a:rPr>
                        <a:t>1</a:t>
                      </a:r>
                      <a:endParaRPr lang="en-GB" sz="1800" b="1" dirty="0">
                        <a:solidFill>
                          <a:schemeClr val="tx2"/>
                        </a:solidFill>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4158568696"/>
                  </a:ext>
                </a:extLst>
              </a:tr>
            </a:tbl>
          </a:graphicData>
        </a:graphic>
      </p:graphicFrame>
      <p:sp>
        <p:nvSpPr>
          <p:cNvPr id="16" name="TextBox 15"/>
          <p:cNvSpPr txBox="1"/>
          <p:nvPr/>
        </p:nvSpPr>
        <p:spPr>
          <a:xfrm>
            <a:off x="6929254" y="5292546"/>
            <a:ext cx="5262746" cy="1200329"/>
          </a:xfrm>
          <a:prstGeom prst="rect">
            <a:avLst/>
          </a:prstGeom>
          <a:noFill/>
        </p:spPr>
        <p:txBody>
          <a:bodyPr wrap="square" rtlCol="0">
            <a:spAutoFit/>
          </a:bodyPr>
          <a:lstStyle/>
          <a:p>
            <a:r>
              <a:rPr lang="en-GB" sz="2400" dirty="0">
                <a:solidFill>
                  <a:schemeClr val="accent1"/>
                </a:solidFill>
              </a:rPr>
              <a:t>Boolean Notation :        X  =   A . B</a:t>
            </a:r>
          </a:p>
          <a:p>
            <a:r>
              <a:rPr lang="en-GB" sz="2400" i="1" dirty="0">
                <a:solidFill>
                  <a:schemeClr val="accent1"/>
                </a:solidFill>
              </a:rPr>
              <a:t>		 or</a:t>
            </a:r>
          </a:p>
          <a:p>
            <a:r>
              <a:rPr lang="en-GB" sz="2400" dirty="0">
                <a:solidFill>
                  <a:schemeClr val="accent1"/>
                </a:solidFill>
              </a:rPr>
              <a:t>		               X  =    AB</a:t>
            </a:r>
          </a:p>
        </p:txBody>
      </p:sp>
      <p:sp>
        <p:nvSpPr>
          <p:cNvPr id="18" name="Title 17">
            <a:extLst>
              <a:ext uri="{FF2B5EF4-FFF2-40B4-BE49-F238E27FC236}">
                <a16:creationId xmlns:a16="http://schemas.microsoft.com/office/drawing/2014/main" id="{8198DC00-240E-426F-9D1E-032D86929080}"/>
              </a:ext>
            </a:extLst>
          </p:cNvPr>
          <p:cNvSpPr>
            <a:spLocks noGrp="1"/>
          </p:cNvSpPr>
          <p:nvPr>
            <p:ph type="title"/>
          </p:nvPr>
        </p:nvSpPr>
        <p:spPr>
          <a:xfrm>
            <a:off x="838200" y="365125"/>
            <a:ext cx="10515600" cy="1325563"/>
          </a:xfrm>
        </p:spPr>
        <p:txBody>
          <a:bodyPr/>
          <a:lstStyle/>
          <a:p>
            <a:r>
              <a:rPr lang="en-US" dirty="0"/>
              <a:t>AND Gate</a:t>
            </a:r>
            <a:endParaRPr lang="en-GB" dirty="0"/>
          </a:p>
        </p:txBody>
      </p:sp>
      <p:sp>
        <p:nvSpPr>
          <p:cNvPr id="3" name="Content Placeholder 2">
            <a:extLst>
              <a:ext uri="{FF2B5EF4-FFF2-40B4-BE49-F238E27FC236}">
                <a16:creationId xmlns:a16="http://schemas.microsoft.com/office/drawing/2014/main" id="{82F9D4CB-B77B-4F10-A270-7B388D8C1A6E}"/>
              </a:ext>
            </a:extLst>
          </p:cNvPr>
          <p:cNvSpPr>
            <a:spLocks noGrp="1"/>
          </p:cNvSpPr>
          <p:nvPr>
            <p:ph idx="1"/>
          </p:nvPr>
        </p:nvSpPr>
        <p:spPr>
          <a:xfrm>
            <a:off x="685800" y="3832186"/>
            <a:ext cx="5654040" cy="2660689"/>
          </a:xfrm>
        </p:spPr>
        <p:txBody>
          <a:bodyPr>
            <a:normAutofit/>
          </a:bodyPr>
          <a:lstStyle/>
          <a:p>
            <a:pPr marL="0" indent="0">
              <a:buNone/>
            </a:pPr>
            <a:r>
              <a:rPr lang="en-GB" dirty="0"/>
              <a:t>The </a:t>
            </a:r>
            <a:r>
              <a:rPr lang="en-GB" b="1" dirty="0"/>
              <a:t>AND</a:t>
            </a:r>
            <a:r>
              <a:rPr lang="en-GB" dirty="0"/>
              <a:t> gate outputs 1 when all the inputs are 1	 </a:t>
            </a:r>
          </a:p>
          <a:p>
            <a:pPr marL="0" indent="0">
              <a:buNone/>
            </a:pPr>
            <a:r>
              <a:rPr lang="en-GB" dirty="0"/>
              <a:t>( X = 1 when both A  </a:t>
            </a:r>
            <a:r>
              <a:rPr lang="en-GB" b="1" dirty="0"/>
              <a:t>AND</a:t>
            </a:r>
            <a:r>
              <a:rPr lang="en-GB" dirty="0"/>
              <a:t> B are 1 )</a:t>
            </a:r>
          </a:p>
          <a:p>
            <a:endParaRPr lang="en-GB" dirty="0"/>
          </a:p>
        </p:txBody>
      </p:sp>
      <p:sp>
        <p:nvSpPr>
          <p:cNvPr id="22" name="Speech Bubble: Rectangle with Corners Rounded 21">
            <a:extLst>
              <a:ext uri="{FF2B5EF4-FFF2-40B4-BE49-F238E27FC236}">
                <a16:creationId xmlns:a16="http://schemas.microsoft.com/office/drawing/2014/main" id="{94F5B44B-55B2-4556-9692-07CA35709448}"/>
              </a:ext>
            </a:extLst>
          </p:cNvPr>
          <p:cNvSpPr/>
          <p:nvPr/>
        </p:nvSpPr>
        <p:spPr>
          <a:xfrm>
            <a:off x="3162300" y="2403423"/>
            <a:ext cx="1470660" cy="705536"/>
          </a:xfrm>
          <a:prstGeom prst="wedgeRoundRectCallout">
            <a:avLst>
              <a:gd name="adj1" fmla="val 37795"/>
              <a:gd name="adj2" fmla="val -80422"/>
              <a:gd name="adj3" fmla="val 16667"/>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Symbol</a:t>
            </a:r>
            <a:endParaRPr lang="en-GB" dirty="0"/>
          </a:p>
        </p:txBody>
      </p:sp>
      <p:sp>
        <p:nvSpPr>
          <p:cNvPr id="25" name="Speech Bubble: Rectangle with Corners Rounded 24">
            <a:extLst>
              <a:ext uri="{FF2B5EF4-FFF2-40B4-BE49-F238E27FC236}">
                <a16:creationId xmlns:a16="http://schemas.microsoft.com/office/drawing/2014/main" id="{0D939007-B0EF-43E0-A775-8E4EFACBBFFA}"/>
              </a:ext>
            </a:extLst>
          </p:cNvPr>
          <p:cNvSpPr/>
          <p:nvPr/>
        </p:nvSpPr>
        <p:spPr>
          <a:xfrm>
            <a:off x="7734029" y="3473532"/>
            <a:ext cx="2560320" cy="1077955"/>
          </a:xfrm>
          <a:prstGeom prst="wedgeRoundRectCallout">
            <a:avLst>
              <a:gd name="adj1" fmla="val 37795"/>
              <a:gd name="adj2" fmla="val -80422"/>
              <a:gd name="adj3" fmla="val 16667"/>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Truth table</a:t>
            </a:r>
          </a:p>
          <a:p>
            <a:pPr algn="ctr"/>
            <a:r>
              <a:rPr lang="en-US" dirty="0"/>
              <a:t>Shows the output X for all possible inputs</a:t>
            </a:r>
            <a:endParaRPr lang="en-GB" dirty="0"/>
          </a:p>
        </p:txBody>
      </p:sp>
    </p:spTree>
    <p:extLst>
      <p:ext uri="{BB962C8B-B14F-4D97-AF65-F5344CB8AC3E}">
        <p14:creationId xmlns:p14="http://schemas.microsoft.com/office/powerpoint/2010/main" val="385442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6" name="Object 5" descr="OR gate symbol"/>
          <p:cNvGraphicFramePr>
            <a:graphicFrameLocks noChangeAspect="1"/>
          </p:cNvGraphicFramePr>
          <p:nvPr/>
        </p:nvGraphicFramePr>
        <p:xfrm>
          <a:off x="4518396" y="1197768"/>
          <a:ext cx="2771775" cy="1362075"/>
        </p:xfrm>
        <a:graphic>
          <a:graphicData uri="http://schemas.openxmlformats.org/presentationml/2006/ole">
            <mc:AlternateContent xmlns:mc="http://schemas.openxmlformats.org/markup-compatibility/2006">
              <mc:Choice xmlns:v="urn:schemas-microsoft-com:vml" Requires="v">
                <p:oleObj r:id="rId2" imgW="1633399" imgH="813854" progId="Visio.Drawing.6">
                  <p:embed/>
                </p:oleObj>
              </mc:Choice>
              <mc:Fallback>
                <p:oleObj r:id="rId2" imgW="1633399" imgH="813854" progId="Visio.Drawing.6">
                  <p:embed/>
                  <p:pic>
                    <p:nvPicPr>
                      <p:cNvPr id="6" name="Object 5" descr="OR gate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396" y="1197768"/>
                        <a:ext cx="2771775"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6626431" y="5546849"/>
            <a:ext cx="4577491" cy="461665"/>
          </a:xfrm>
          <a:prstGeom prst="rect">
            <a:avLst/>
          </a:prstGeom>
          <a:noFill/>
        </p:spPr>
        <p:txBody>
          <a:bodyPr wrap="square" rtlCol="0">
            <a:spAutoFit/>
          </a:bodyPr>
          <a:lstStyle/>
          <a:p>
            <a:r>
              <a:rPr lang="en-GB" sz="2400" dirty="0">
                <a:solidFill>
                  <a:schemeClr val="accent1"/>
                </a:solidFill>
              </a:rPr>
              <a:t>Boolean Notation :        X  =   A + B</a:t>
            </a:r>
          </a:p>
        </p:txBody>
      </p:sp>
      <p:graphicFrame>
        <p:nvGraphicFramePr>
          <p:cNvPr id="15" name="Table 14" descr="OR gate truth table">
            <a:extLst>
              <a:ext uri="{FF2B5EF4-FFF2-40B4-BE49-F238E27FC236}">
                <a16:creationId xmlns:a16="http://schemas.microsoft.com/office/drawing/2014/main" id="{868C6105-769B-42D4-A535-C7A8A0282B84}"/>
              </a:ext>
            </a:extLst>
          </p:cNvPr>
          <p:cNvGraphicFramePr>
            <a:graphicFrameLocks noGrp="1"/>
          </p:cNvGraphicFramePr>
          <p:nvPr/>
        </p:nvGraphicFramePr>
        <p:xfrm>
          <a:off x="8968731" y="835478"/>
          <a:ext cx="1663643" cy="2304895"/>
        </p:xfrm>
        <a:graphic>
          <a:graphicData uri="http://schemas.openxmlformats.org/drawingml/2006/table">
            <a:tbl>
              <a:tblPr firstRow="1" firstCol="1" bandRow="1" bandCol="1">
                <a:tableStyleId>{912C8C85-51F0-491E-9774-3900AFEF0FD7}</a:tableStyleId>
              </a:tblPr>
              <a:tblGrid>
                <a:gridCol w="559300">
                  <a:extLst>
                    <a:ext uri="{9D8B030D-6E8A-4147-A177-3AD203B41FA5}">
                      <a16:colId xmlns:a16="http://schemas.microsoft.com/office/drawing/2014/main" val="20000"/>
                    </a:ext>
                  </a:extLst>
                </a:gridCol>
                <a:gridCol w="545043">
                  <a:extLst>
                    <a:ext uri="{9D8B030D-6E8A-4147-A177-3AD203B41FA5}">
                      <a16:colId xmlns:a16="http://schemas.microsoft.com/office/drawing/2014/main" val="20001"/>
                    </a:ext>
                  </a:extLst>
                </a:gridCol>
                <a:gridCol w="559300">
                  <a:extLst>
                    <a:ext uri="{9D8B030D-6E8A-4147-A177-3AD203B41FA5}">
                      <a16:colId xmlns:a16="http://schemas.microsoft.com/office/drawing/2014/main" val="20002"/>
                    </a:ext>
                  </a:extLst>
                </a:gridCol>
              </a:tblGrid>
              <a:tr h="460979">
                <a:tc>
                  <a:txBody>
                    <a:bodyPr/>
                    <a:lstStyle/>
                    <a:p>
                      <a:pPr algn="ctr">
                        <a:spcAft>
                          <a:spcPts val="0"/>
                        </a:spcAft>
                      </a:pPr>
                      <a:r>
                        <a:rPr lang="en-GB" sz="1800" dirty="0">
                          <a:solidFill>
                            <a:schemeClr val="bg1"/>
                          </a:solidFill>
                          <a:effectLst/>
                          <a:latin typeface="+mn-lt"/>
                        </a:rPr>
                        <a:t>A</a:t>
                      </a:r>
                      <a:endParaRPr lang="en-GB" sz="1000" dirty="0">
                        <a:solidFill>
                          <a:schemeClr val="bg1"/>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GB" sz="1800" dirty="0">
                          <a:solidFill>
                            <a:schemeClr val="bg1"/>
                          </a:solidFill>
                          <a:effectLst/>
                          <a:latin typeface="+mn-lt"/>
                        </a:rPr>
                        <a:t>B</a:t>
                      </a:r>
                      <a:endParaRPr lang="en-GB" sz="1000" dirty="0">
                        <a:solidFill>
                          <a:schemeClr val="bg1"/>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GB" sz="1800" dirty="0">
                          <a:solidFill>
                            <a:schemeClr val="bg1"/>
                          </a:solidFill>
                          <a:effectLst/>
                          <a:latin typeface="+mn-lt"/>
                        </a:rPr>
                        <a:t>X</a:t>
                      </a:r>
                      <a:endParaRPr lang="en-GB" sz="1000" dirty="0">
                        <a:solidFill>
                          <a:schemeClr val="bg1"/>
                        </a:solidFill>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460979">
                <a:tc>
                  <a:txBody>
                    <a:bodyPr/>
                    <a:lstStyle/>
                    <a:p>
                      <a:pPr algn="ctr">
                        <a:spcAft>
                          <a:spcPts val="0"/>
                        </a:spcAft>
                      </a:pPr>
                      <a:r>
                        <a:rPr lang="en-GB" sz="1800" b="0" dirty="0">
                          <a:solidFill>
                            <a:schemeClr val="tx2"/>
                          </a:solidFill>
                          <a:effectLst/>
                          <a:latin typeface="+mn-lt"/>
                        </a:rPr>
                        <a:t>0</a:t>
                      </a:r>
                      <a:endParaRPr lang="en-GB" sz="10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GB" sz="1800" b="0" dirty="0">
                          <a:solidFill>
                            <a:schemeClr val="tx2"/>
                          </a:solidFill>
                          <a:effectLst/>
                          <a:latin typeface="+mn-lt"/>
                        </a:rPr>
                        <a:t>0</a:t>
                      </a:r>
                      <a:endParaRPr lang="en-GB" sz="10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GB" sz="1800" b="1" dirty="0">
                          <a:solidFill>
                            <a:schemeClr val="tx2"/>
                          </a:solidFill>
                          <a:effectLst/>
                          <a:latin typeface="+mn-lt"/>
                        </a:rPr>
                        <a:t>0 </a:t>
                      </a:r>
                      <a:endParaRPr lang="en-GB" sz="1800" b="1" dirty="0">
                        <a:solidFill>
                          <a:schemeClr val="tx2"/>
                        </a:solidFill>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60979">
                <a:tc>
                  <a:txBody>
                    <a:bodyPr/>
                    <a:lstStyle/>
                    <a:p>
                      <a:pPr algn="ctr">
                        <a:spcAft>
                          <a:spcPts val="0"/>
                        </a:spcAft>
                      </a:pPr>
                      <a:r>
                        <a:rPr lang="en-US" sz="1800" b="0" dirty="0">
                          <a:solidFill>
                            <a:schemeClr val="tx2"/>
                          </a:solidFill>
                          <a:effectLst/>
                          <a:latin typeface="+mn-lt"/>
                          <a:ea typeface="Times New Roman" panose="02020603050405020304" pitchFamily="18" charset="0"/>
                        </a:rPr>
                        <a:t>0</a:t>
                      </a:r>
                      <a:endParaRPr lang="en-GB" sz="18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US" sz="1800" b="0" dirty="0">
                          <a:solidFill>
                            <a:schemeClr val="tx2"/>
                          </a:solidFill>
                          <a:effectLst/>
                          <a:latin typeface="+mn-lt"/>
                          <a:ea typeface="Times New Roman" panose="02020603050405020304" pitchFamily="18" charset="0"/>
                        </a:rPr>
                        <a:t>1</a:t>
                      </a:r>
                      <a:endParaRPr lang="en-GB" sz="18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US" sz="1800" b="1" dirty="0">
                          <a:solidFill>
                            <a:schemeClr val="tx2"/>
                          </a:solidFill>
                          <a:effectLst/>
                          <a:latin typeface="+mn-lt"/>
                          <a:ea typeface="Times New Roman" panose="02020603050405020304" pitchFamily="18" charset="0"/>
                        </a:rPr>
                        <a:t>1</a:t>
                      </a:r>
                      <a:endParaRPr lang="en-GB" sz="1800" b="1" dirty="0">
                        <a:solidFill>
                          <a:schemeClr val="tx2"/>
                        </a:solidFill>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684315709"/>
                  </a:ext>
                </a:extLst>
              </a:tr>
              <a:tr h="460979">
                <a:tc>
                  <a:txBody>
                    <a:bodyPr/>
                    <a:lstStyle/>
                    <a:p>
                      <a:pPr algn="ctr">
                        <a:spcAft>
                          <a:spcPts val="0"/>
                        </a:spcAft>
                      </a:pPr>
                      <a:r>
                        <a:rPr lang="en-US" sz="1800" b="0" dirty="0">
                          <a:solidFill>
                            <a:schemeClr val="tx2"/>
                          </a:solidFill>
                          <a:effectLst/>
                          <a:latin typeface="+mn-lt"/>
                          <a:ea typeface="Times New Roman" panose="02020603050405020304" pitchFamily="18" charset="0"/>
                        </a:rPr>
                        <a:t>1</a:t>
                      </a:r>
                      <a:endParaRPr lang="en-GB" sz="10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US" sz="1800" b="0" dirty="0">
                          <a:solidFill>
                            <a:schemeClr val="tx2"/>
                          </a:solidFill>
                          <a:effectLst/>
                          <a:latin typeface="+mn-lt"/>
                          <a:ea typeface="Times New Roman" panose="02020603050405020304" pitchFamily="18" charset="0"/>
                        </a:rPr>
                        <a:t>0</a:t>
                      </a:r>
                      <a:endParaRPr lang="en-GB" sz="10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US" sz="1800" b="1" dirty="0">
                          <a:solidFill>
                            <a:schemeClr val="tx2"/>
                          </a:solidFill>
                          <a:effectLst/>
                          <a:latin typeface="+mn-lt"/>
                          <a:ea typeface="Times New Roman" panose="02020603050405020304" pitchFamily="18" charset="0"/>
                        </a:rPr>
                        <a:t>1</a:t>
                      </a:r>
                      <a:endParaRPr lang="en-GB" sz="1800" b="1" dirty="0">
                        <a:solidFill>
                          <a:schemeClr val="tx2"/>
                        </a:solidFill>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60979">
                <a:tc>
                  <a:txBody>
                    <a:bodyPr/>
                    <a:lstStyle/>
                    <a:p>
                      <a:pPr algn="ctr">
                        <a:spcAft>
                          <a:spcPts val="0"/>
                        </a:spcAft>
                      </a:pPr>
                      <a:r>
                        <a:rPr lang="en-US" sz="1800" b="0" dirty="0">
                          <a:solidFill>
                            <a:schemeClr val="tx2"/>
                          </a:solidFill>
                          <a:effectLst/>
                          <a:latin typeface="+mn-lt"/>
                          <a:ea typeface="Times New Roman" panose="02020603050405020304" pitchFamily="18" charset="0"/>
                        </a:rPr>
                        <a:t>1</a:t>
                      </a:r>
                      <a:endParaRPr lang="en-GB" sz="18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US" sz="1800" b="0" dirty="0">
                          <a:solidFill>
                            <a:schemeClr val="tx2"/>
                          </a:solidFill>
                          <a:effectLst/>
                          <a:latin typeface="+mn-lt"/>
                          <a:ea typeface="Times New Roman" panose="02020603050405020304" pitchFamily="18" charset="0"/>
                        </a:rPr>
                        <a:t>1</a:t>
                      </a:r>
                      <a:endParaRPr lang="en-GB" sz="18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US" sz="1800" b="1" dirty="0">
                          <a:solidFill>
                            <a:schemeClr val="tx2"/>
                          </a:solidFill>
                          <a:effectLst/>
                          <a:latin typeface="+mn-lt"/>
                          <a:ea typeface="Times New Roman" panose="02020603050405020304" pitchFamily="18" charset="0"/>
                        </a:rPr>
                        <a:t>1</a:t>
                      </a:r>
                      <a:endParaRPr lang="en-GB" sz="1800" b="1" dirty="0">
                        <a:solidFill>
                          <a:schemeClr val="tx2"/>
                        </a:solidFill>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4158568696"/>
                  </a:ext>
                </a:extLst>
              </a:tr>
            </a:tbl>
          </a:graphicData>
        </a:graphic>
      </p:graphicFrame>
      <p:sp>
        <p:nvSpPr>
          <p:cNvPr id="18" name="Title 17">
            <a:extLst>
              <a:ext uri="{FF2B5EF4-FFF2-40B4-BE49-F238E27FC236}">
                <a16:creationId xmlns:a16="http://schemas.microsoft.com/office/drawing/2014/main" id="{DFD900FE-DA60-4B73-A09D-516126F45C46}"/>
              </a:ext>
            </a:extLst>
          </p:cNvPr>
          <p:cNvSpPr>
            <a:spLocks noGrp="1"/>
          </p:cNvSpPr>
          <p:nvPr>
            <p:ph type="title"/>
          </p:nvPr>
        </p:nvSpPr>
        <p:spPr/>
        <p:txBody>
          <a:bodyPr/>
          <a:lstStyle/>
          <a:p>
            <a:r>
              <a:rPr lang="en-US" dirty="0"/>
              <a:t>OR Gate</a:t>
            </a:r>
            <a:endParaRPr lang="en-GB" dirty="0"/>
          </a:p>
        </p:txBody>
      </p:sp>
      <p:sp>
        <p:nvSpPr>
          <p:cNvPr id="16" name="Content Placeholder 15">
            <a:extLst>
              <a:ext uri="{FF2B5EF4-FFF2-40B4-BE49-F238E27FC236}">
                <a16:creationId xmlns:a16="http://schemas.microsoft.com/office/drawing/2014/main" id="{970A2CF6-C62F-41CA-ACE0-E21F71974173}"/>
              </a:ext>
            </a:extLst>
          </p:cNvPr>
          <p:cNvSpPr>
            <a:spLocks noGrp="1"/>
          </p:cNvSpPr>
          <p:nvPr>
            <p:ph idx="1"/>
          </p:nvPr>
        </p:nvSpPr>
        <p:spPr>
          <a:xfrm>
            <a:off x="838200" y="3428999"/>
            <a:ext cx="6643687" cy="2747963"/>
          </a:xfrm>
        </p:spPr>
        <p:txBody>
          <a:bodyPr/>
          <a:lstStyle/>
          <a:p>
            <a:r>
              <a:rPr lang="en-GB" dirty="0"/>
              <a:t>The </a:t>
            </a:r>
            <a:r>
              <a:rPr lang="en-GB" b="1" dirty="0"/>
              <a:t>OR</a:t>
            </a:r>
            <a:r>
              <a:rPr lang="en-GB" dirty="0"/>
              <a:t> gate outputs a 1 when either OR both of the inputs is a  1 </a:t>
            </a:r>
          </a:p>
          <a:p>
            <a:pPr marL="0" indent="0">
              <a:buNone/>
            </a:pPr>
            <a:r>
              <a:rPr lang="en-GB" dirty="0"/>
              <a:t>   (X = 1 if A </a:t>
            </a:r>
            <a:r>
              <a:rPr lang="en-GB" b="1" dirty="0"/>
              <a:t>OR</a:t>
            </a:r>
            <a:r>
              <a:rPr lang="en-GB" dirty="0"/>
              <a:t> B = 1, </a:t>
            </a:r>
            <a:r>
              <a:rPr lang="en-GB" b="1" dirty="0"/>
              <a:t>OR</a:t>
            </a:r>
            <a:r>
              <a:rPr lang="en-GB" dirty="0"/>
              <a:t> both).</a:t>
            </a:r>
          </a:p>
          <a:p>
            <a:endParaRPr lang="en-GB" dirty="0"/>
          </a:p>
        </p:txBody>
      </p:sp>
    </p:spTree>
    <p:extLst>
      <p:ext uri="{BB962C8B-B14F-4D97-AF65-F5344CB8AC3E}">
        <p14:creationId xmlns:p14="http://schemas.microsoft.com/office/powerpoint/2010/main" val="393271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 name="Object 2" descr="NOT gate symbol"/>
          <p:cNvGraphicFramePr>
            <a:graphicFrameLocks noChangeAspect="1"/>
          </p:cNvGraphicFramePr>
          <p:nvPr/>
        </p:nvGraphicFramePr>
        <p:xfrm>
          <a:off x="4518378" y="1274151"/>
          <a:ext cx="3419475" cy="971550"/>
        </p:xfrm>
        <a:graphic>
          <a:graphicData uri="http://schemas.openxmlformats.org/presentationml/2006/ole">
            <mc:AlternateContent xmlns:mc="http://schemas.openxmlformats.org/markup-compatibility/2006">
              <mc:Choice xmlns:v="urn:schemas-microsoft-com:vml" Requires="v">
                <p:oleObj r:id="rId2" imgW="1833543" imgH="519804" progId="Visio.Drawing.6">
                  <p:embed/>
                </p:oleObj>
              </mc:Choice>
              <mc:Fallback>
                <p:oleObj r:id="rId2" imgW="1833543" imgH="519804" progId="Visio.Drawing.6">
                  <p:embed/>
                  <p:pic>
                    <p:nvPicPr>
                      <p:cNvPr id="3" name="Object 2" descr="NOT gate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378" y="1274151"/>
                        <a:ext cx="3419475"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Table 17" descr="NOT gate truth table">
            <a:extLst>
              <a:ext uri="{FF2B5EF4-FFF2-40B4-BE49-F238E27FC236}">
                <a16:creationId xmlns:a16="http://schemas.microsoft.com/office/drawing/2014/main" id="{347B1A50-AD61-4C4F-B7ED-8D0D31AAA184}"/>
              </a:ext>
            </a:extLst>
          </p:cNvPr>
          <p:cNvGraphicFramePr>
            <a:graphicFrameLocks noGrp="1"/>
          </p:cNvGraphicFramePr>
          <p:nvPr/>
        </p:nvGraphicFramePr>
        <p:xfrm>
          <a:off x="9578347" y="1100706"/>
          <a:ext cx="1118600" cy="1382937"/>
        </p:xfrm>
        <a:graphic>
          <a:graphicData uri="http://schemas.openxmlformats.org/drawingml/2006/table">
            <a:tbl>
              <a:tblPr firstRow="1" firstCol="1" bandRow="1" bandCol="1">
                <a:tableStyleId>{912C8C85-51F0-491E-9774-3900AFEF0FD7}</a:tableStyleId>
              </a:tblPr>
              <a:tblGrid>
                <a:gridCol w="559300">
                  <a:extLst>
                    <a:ext uri="{9D8B030D-6E8A-4147-A177-3AD203B41FA5}">
                      <a16:colId xmlns:a16="http://schemas.microsoft.com/office/drawing/2014/main" val="20000"/>
                    </a:ext>
                  </a:extLst>
                </a:gridCol>
                <a:gridCol w="559300">
                  <a:extLst>
                    <a:ext uri="{9D8B030D-6E8A-4147-A177-3AD203B41FA5}">
                      <a16:colId xmlns:a16="http://schemas.microsoft.com/office/drawing/2014/main" val="20002"/>
                    </a:ext>
                  </a:extLst>
                </a:gridCol>
              </a:tblGrid>
              <a:tr h="460979">
                <a:tc>
                  <a:txBody>
                    <a:bodyPr/>
                    <a:lstStyle/>
                    <a:p>
                      <a:pPr algn="ctr">
                        <a:spcAft>
                          <a:spcPts val="0"/>
                        </a:spcAft>
                      </a:pPr>
                      <a:r>
                        <a:rPr lang="en-GB" sz="1800" dirty="0">
                          <a:solidFill>
                            <a:schemeClr val="bg1"/>
                          </a:solidFill>
                          <a:effectLst/>
                          <a:latin typeface="+mn-lt"/>
                        </a:rPr>
                        <a:t>A</a:t>
                      </a:r>
                      <a:endParaRPr lang="en-GB" sz="1000" dirty="0">
                        <a:solidFill>
                          <a:schemeClr val="bg1"/>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GB" sz="1800" dirty="0">
                          <a:solidFill>
                            <a:schemeClr val="bg1"/>
                          </a:solidFill>
                          <a:effectLst/>
                          <a:latin typeface="+mn-lt"/>
                        </a:rPr>
                        <a:t>X</a:t>
                      </a:r>
                      <a:endParaRPr lang="en-GB" sz="1000" dirty="0">
                        <a:solidFill>
                          <a:schemeClr val="bg1"/>
                        </a:solidFill>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460979">
                <a:tc>
                  <a:txBody>
                    <a:bodyPr/>
                    <a:lstStyle/>
                    <a:p>
                      <a:pPr algn="ctr">
                        <a:spcAft>
                          <a:spcPts val="0"/>
                        </a:spcAft>
                      </a:pPr>
                      <a:r>
                        <a:rPr lang="en-GB" sz="1800" b="0" dirty="0">
                          <a:solidFill>
                            <a:schemeClr val="tx2"/>
                          </a:solidFill>
                          <a:effectLst/>
                          <a:latin typeface="+mn-lt"/>
                        </a:rPr>
                        <a:t>0</a:t>
                      </a:r>
                      <a:endParaRPr lang="en-GB" sz="10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GB" sz="1800" b="1" dirty="0">
                          <a:solidFill>
                            <a:schemeClr val="tx2"/>
                          </a:solidFill>
                          <a:effectLst/>
                          <a:latin typeface="+mn-lt"/>
                        </a:rPr>
                        <a:t>1 </a:t>
                      </a:r>
                      <a:endParaRPr lang="en-GB" sz="1800" b="1" dirty="0">
                        <a:solidFill>
                          <a:schemeClr val="tx2"/>
                        </a:solidFill>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60979">
                <a:tc>
                  <a:txBody>
                    <a:bodyPr/>
                    <a:lstStyle/>
                    <a:p>
                      <a:pPr algn="ctr">
                        <a:spcAft>
                          <a:spcPts val="0"/>
                        </a:spcAft>
                      </a:pPr>
                      <a:r>
                        <a:rPr lang="en-US" sz="1800" b="0" dirty="0">
                          <a:solidFill>
                            <a:schemeClr val="tx2"/>
                          </a:solidFill>
                          <a:effectLst/>
                          <a:latin typeface="+mn-lt"/>
                          <a:ea typeface="Times New Roman" panose="02020603050405020304" pitchFamily="18" charset="0"/>
                        </a:rPr>
                        <a:t>1</a:t>
                      </a:r>
                      <a:endParaRPr lang="en-GB" sz="1800" b="0" dirty="0">
                        <a:solidFill>
                          <a:schemeClr val="tx2"/>
                        </a:solidFill>
                        <a:effectLst/>
                        <a:latin typeface="+mn-lt"/>
                        <a:ea typeface="Times New Roman" panose="02020603050405020304" pitchFamily="18" charset="0"/>
                      </a:endParaRPr>
                    </a:p>
                  </a:txBody>
                  <a:tcPr marL="68580" marR="68580" marT="0" marB="0" anchor="ctr"/>
                </a:tc>
                <a:tc>
                  <a:txBody>
                    <a:bodyPr/>
                    <a:lstStyle/>
                    <a:p>
                      <a:pPr algn="ctr">
                        <a:spcAft>
                          <a:spcPts val="0"/>
                        </a:spcAft>
                      </a:pPr>
                      <a:r>
                        <a:rPr lang="en-US" sz="1800" b="1" dirty="0">
                          <a:solidFill>
                            <a:schemeClr val="tx2"/>
                          </a:solidFill>
                          <a:effectLst/>
                          <a:latin typeface="+mn-lt"/>
                          <a:ea typeface="Times New Roman" panose="02020603050405020304" pitchFamily="18" charset="0"/>
                        </a:rPr>
                        <a:t>0</a:t>
                      </a:r>
                      <a:endParaRPr lang="en-GB" sz="1800" b="1" dirty="0">
                        <a:solidFill>
                          <a:schemeClr val="tx2"/>
                        </a:solidFill>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684315709"/>
                  </a:ext>
                </a:extLst>
              </a:tr>
            </a:tbl>
          </a:graphicData>
        </a:graphic>
      </p:graphicFrame>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AA11CBA-7970-4681-BD31-0F489979479B}"/>
                  </a:ext>
                </a:extLst>
              </p:cNvPr>
              <p:cNvSpPr txBox="1"/>
              <p:nvPr/>
            </p:nvSpPr>
            <p:spPr>
              <a:xfrm>
                <a:off x="7025640" y="5810234"/>
                <a:ext cx="4230678" cy="505203"/>
              </a:xfrm>
              <a:prstGeom prst="rect">
                <a:avLst/>
              </a:prstGeom>
              <a:noFill/>
            </p:spPr>
            <p:txBody>
              <a:bodyPr wrap="square" rtlCol="0">
                <a:spAutoFit/>
              </a:bodyPr>
              <a:lstStyle/>
              <a:p>
                <a:r>
                  <a:rPr lang="en-GB" sz="2400" dirty="0">
                    <a:solidFill>
                      <a:schemeClr val="accent1"/>
                    </a:solidFill>
                  </a:rPr>
                  <a:t>Boolean Notation :        X  =   </a:t>
                </a:r>
                <a14:m>
                  <m:oMath xmlns:m="http://schemas.openxmlformats.org/officeDocument/2006/math">
                    <m:bar>
                      <m:barPr>
                        <m:pos m:val="top"/>
                        <m:ctrlPr>
                          <a:rPr lang="en-GB" sz="2400" i="1" smtClean="0">
                            <a:solidFill>
                              <a:schemeClr val="accent1"/>
                            </a:solidFill>
                            <a:latin typeface="Cambria Math" panose="02040503050406030204" pitchFamily="18" charset="0"/>
                          </a:rPr>
                        </m:ctrlPr>
                      </m:barPr>
                      <m:e>
                        <m:r>
                          <m:rPr>
                            <m:sty m:val="p"/>
                          </m:rPr>
                          <a:rPr lang="en-US" sz="2400" b="0" i="0" smtClean="0">
                            <a:solidFill>
                              <a:schemeClr val="accent1"/>
                            </a:solidFill>
                            <a:latin typeface="Cambria Math" panose="02040503050406030204" pitchFamily="18" charset="0"/>
                          </a:rPr>
                          <m:t>A</m:t>
                        </m:r>
                      </m:e>
                    </m:bar>
                  </m:oMath>
                </a14:m>
                <a:endParaRPr lang="en-GB" sz="2400" dirty="0">
                  <a:solidFill>
                    <a:schemeClr val="accent1"/>
                  </a:solidFill>
                  <a:cs typeface="Calibri Light" panose="020F0302020204030204" pitchFamily="34" charset="0"/>
                </a:endParaRPr>
              </a:p>
            </p:txBody>
          </p:sp>
        </mc:Choice>
        <mc:Fallback xmlns="">
          <p:sp>
            <p:nvSpPr>
              <p:cNvPr id="19" name="TextBox 18">
                <a:extLst>
                  <a:ext uri="{FF2B5EF4-FFF2-40B4-BE49-F238E27FC236}">
                    <a16:creationId xmlns:a16="http://schemas.microsoft.com/office/drawing/2014/main" id="{AAA11CBA-7970-4681-BD31-0F489979479B}"/>
                  </a:ext>
                </a:extLst>
              </p:cNvPr>
              <p:cNvSpPr txBox="1">
                <a:spLocks noRot="1" noChangeAspect="1" noMove="1" noResize="1" noEditPoints="1" noAdjustHandles="1" noChangeArrowheads="1" noChangeShapeType="1" noTextEdit="1"/>
              </p:cNvSpPr>
              <p:nvPr/>
            </p:nvSpPr>
            <p:spPr>
              <a:xfrm>
                <a:off x="7025640" y="5810234"/>
                <a:ext cx="4230678" cy="505203"/>
              </a:xfrm>
              <a:prstGeom prst="rect">
                <a:avLst/>
              </a:prstGeom>
              <a:blipFill>
                <a:blip r:embed="rId5"/>
                <a:stretch>
                  <a:fillRect l="-2305" t="-1205" b="-26506"/>
                </a:stretch>
              </a:blipFill>
            </p:spPr>
            <p:txBody>
              <a:bodyPr/>
              <a:lstStyle/>
              <a:p>
                <a:r>
                  <a:rPr lang="en-GB">
                    <a:noFill/>
                  </a:rPr>
                  <a:t> </a:t>
                </a:r>
              </a:p>
            </p:txBody>
          </p:sp>
        </mc:Fallback>
      </mc:AlternateContent>
      <p:sp>
        <p:nvSpPr>
          <p:cNvPr id="23" name="Title 22">
            <a:extLst>
              <a:ext uri="{FF2B5EF4-FFF2-40B4-BE49-F238E27FC236}">
                <a16:creationId xmlns:a16="http://schemas.microsoft.com/office/drawing/2014/main" id="{0ED5D8BF-9411-42FE-9100-C43BF10826A9}"/>
              </a:ext>
            </a:extLst>
          </p:cNvPr>
          <p:cNvSpPr>
            <a:spLocks noGrp="1"/>
          </p:cNvSpPr>
          <p:nvPr>
            <p:ph type="title"/>
          </p:nvPr>
        </p:nvSpPr>
        <p:spPr/>
        <p:txBody>
          <a:bodyPr/>
          <a:lstStyle/>
          <a:p>
            <a:r>
              <a:rPr lang="en-US" dirty="0"/>
              <a:t>NOT Gate</a:t>
            </a:r>
            <a:endParaRPr lang="en-GB" dirty="0"/>
          </a:p>
        </p:txBody>
      </p:sp>
      <p:sp>
        <p:nvSpPr>
          <p:cNvPr id="21" name="Content Placeholder 20">
            <a:extLst>
              <a:ext uri="{FF2B5EF4-FFF2-40B4-BE49-F238E27FC236}">
                <a16:creationId xmlns:a16="http://schemas.microsoft.com/office/drawing/2014/main" id="{D95EA1CB-CF80-4F61-A650-731F7B68DEA1}"/>
              </a:ext>
            </a:extLst>
          </p:cNvPr>
          <p:cNvSpPr>
            <a:spLocks noGrp="1"/>
          </p:cNvSpPr>
          <p:nvPr>
            <p:ph idx="1"/>
          </p:nvPr>
        </p:nvSpPr>
        <p:spPr>
          <a:xfrm>
            <a:off x="838200" y="3276599"/>
            <a:ext cx="7818120" cy="2900363"/>
          </a:xfrm>
        </p:spPr>
        <p:txBody>
          <a:bodyPr>
            <a:normAutofit/>
          </a:bodyPr>
          <a:lstStyle/>
          <a:p>
            <a:r>
              <a:rPr lang="en-GB" dirty="0"/>
              <a:t>The </a:t>
            </a:r>
            <a:r>
              <a:rPr lang="en-GB" b="1" dirty="0"/>
              <a:t>NOT</a:t>
            </a:r>
            <a:r>
              <a:rPr lang="en-GB" dirty="0"/>
              <a:t> gate outputs a 1 when the input is 0 and outputs a 0 when the input is 1.</a:t>
            </a:r>
          </a:p>
          <a:p>
            <a:r>
              <a:rPr lang="en-GB" dirty="0"/>
              <a:t>The NOT gate is also referred to as an </a:t>
            </a:r>
            <a:r>
              <a:rPr lang="en-GB" b="1" dirty="0"/>
              <a:t>inverter</a:t>
            </a:r>
            <a:r>
              <a:rPr lang="en-GB" dirty="0"/>
              <a:t>, as it   inverts its input</a:t>
            </a:r>
          </a:p>
          <a:p>
            <a:endParaRPr lang="en-GB" dirty="0"/>
          </a:p>
          <a:p>
            <a:endParaRPr lang="en-GB" dirty="0"/>
          </a:p>
        </p:txBody>
      </p:sp>
    </p:spTree>
    <p:extLst>
      <p:ext uri="{BB962C8B-B14F-4D97-AF65-F5344CB8AC3E}">
        <p14:creationId xmlns:p14="http://schemas.microsoft.com/office/powerpoint/2010/main" val="157255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a:noFill/>
        </p:spPr>
        <p:txBody>
          <a:bodyPr/>
          <a:lstStyle/>
          <a:p>
            <a:r>
              <a:rPr lang="en-GB" dirty="0"/>
              <a:t>Simple  Circuits</a:t>
            </a:r>
          </a:p>
        </p:txBody>
      </p:sp>
      <p:sp>
        <p:nvSpPr>
          <p:cNvPr id="3" name="Content Placeholder 2">
            <a:extLst>
              <a:ext uri="{FF2B5EF4-FFF2-40B4-BE49-F238E27FC236}">
                <a16:creationId xmlns:a16="http://schemas.microsoft.com/office/drawing/2014/main" id="{FA93D044-55EB-4DB0-91D5-ECB7F3AAFF2F}"/>
              </a:ext>
            </a:extLst>
          </p:cNvPr>
          <p:cNvSpPr>
            <a:spLocks noGrp="1"/>
          </p:cNvSpPr>
          <p:nvPr>
            <p:ph idx="1"/>
          </p:nvPr>
        </p:nvSpPr>
        <p:spPr>
          <a:xfrm>
            <a:off x="838200" y="2743993"/>
            <a:ext cx="6940138" cy="3432970"/>
          </a:xfrm>
        </p:spPr>
        <p:txBody>
          <a:bodyPr>
            <a:normAutofit/>
          </a:bodyPr>
          <a:lstStyle/>
          <a:p>
            <a:r>
              <a:rPr lang="en-GB" dirty="0"/>
              <a:t>We can use a truth table to work out the behaviour of a circuit with multiple inputs and outputs</a:t>
            </a:r>
          </a:p>
          <a:p>
            <a:r>
              <a:rPr lang="en-US" sz="2800" dirty="0"/>
              <a:t>Actual electronic components need a power supply </a:t>
            </a:r>
          </a:p>
          <a:p>
            <a:pPr lvl="1"/>
            <a:r>
              <a:rPr lang="en-US" dirty="0"/>
              <a:t>This standard symbolic notation doesn’t include the power supply</a:t>
            </a:r>
          </a:p>
          <a:p>
            <a:pPr marL="0" indent="0">
              <a:buNone/>
            </a:pPr>
            <a:endParaRPr lang="en-GB" dirty="0"/>
          </a:p>
        </p:txBody>
      </p:sp>
      <p:sp>
        <p:nvSpPr>
          <p:cNvPr id="6" name="Rectangle 2"/>
          <p:cNvSpPr>
            <a:spLocks noChangeArrowheads="1"/>
          </p:cNvSpPr>
          <p:nvPr/>
        </p:nvSpPr>
        <p:spPr bwMode="auto">
          <a:xfrm>
            <a:off x="3854246" y="200792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7" name="Object 6" descr="Circuit with AND, NOT and OR gates"/>
          <p:cNvGraphicFramePr>
            <a:graphicFrameLocks noChangeAspect="1"/>
          </p:cNvGraphicFramePr>
          <p:nvPr>
            <p:extLst>
              <p:ext uri="{D42A27DB-BD31-4B8C-83A1-F6EECF244321}">
                <p14:modId xmlns:p14="http://schemas.microsoft.com/office/powerpoint/2010/main" val="3870106772"/>
              </p:ext>
            </p:extLst>
          </p:nvPr>
        </p:nvGraphicFramePr>
        <p:xfrm>
          <a:off x="6358600" y="469122"/>
          <a:ext cx="4995200" cy="1734085"/>
        </p:xfrm>
        <a:graphic>
          <a:graphicData uri="http://schemas.openxmlformats.org/presentationml/2006/ole">
            <mc:AlternateContent xmlns:mc="http://schemas.openxmlformats.org/markup-compatibility/2006">
              <mc:Choice xmlns:v="urn:schemas-microsoft-com:vml" Requires="v">
                <p:oleObj r:id="rId2" imgW="3677520" imgH="1282437" progId="Visio.Drawing.6">
                  <p:embed/>
                </p:oleObj>
              </mc:Choice>
              <mc:Fallback>
                <p:oleObj r:id="rId2" imgW="3677520" imgH="1282437" progId="Visio.Drawing.6">
                  <p:embed/>
                  <p:pic>
                    <p:nvPicPr>
                      <p:cNvPr id="7" name="Object 6" descr="Circuit with AND, NOT and OR g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8600" y="469122"/>
                        <a:ext cx="4995200" cy="1734085"/>
                      </a:xfrm>
                      <a:prstGeom prst="rect">
                        <a:avLst/>
                      </a:prstGeom>
                      <a:noFill/>
                    </p:spPr>
                  </p:pic>
                </p:oleObj>
              </mc:Fallback>
            </mc:AlternateContent>
          </a:graphicData>
        </a:graphic>
      </p:graphicFrame>
      <p:graphicFrame>
        <p:nvGraphicFramePr>
          <p:cNvPr id="8" name="Table 7"/>
          <p:cNvGraphicFramePr>
            <a:graphicFrameLocks noGrp="1"/>
          </p:cNvGraphicFramePr>
          <p:nvPr/>
        </p:nvGraphicFramePr>
        <p:xfrm>
          <a:off x="8831648" y="2635455"/>
          <a:ext cx="2275901" cy="3591585"/>
        </p:xfrm>
        <a:graphic>
          <a:graphicData uri="http://schemas.openxmlformats.org/drawingml/2006/table">
            <a:tbl>
              <a:tblPr firstRow="1" firstCol="1" bandRow="1" bandCol="1">
                <a:tableStyleId>{912C8C85-51F0-491E-9774-3900AFEF0FD7}</a:tableStyleId>
              </a:tblPr>
              <a:tblGrid>
                <a:gridCol w="459869">
                  <a:extLst>
                    <a:ext uri="{9D8B030D-6E8A-4147-A177-3AD203B41FA5}">
                      <a16:colId xmlns:a16="http://schemas.microsoft.com/office/drawing/2014/main" val="20000"/>
                    </a:ext>
                  </a:extLst>
                </a:gridCol>
                <a:gridCol w="448147">
                  <a:extLst>
                    <a:ext uri="{9D8B030D-6E8A-4147-A177-3AD203B41FA5}">
                      <a16:colId xmlns:a16="http://schemas.microsoft.com/office/drawing/2014/main" val="20001"/>
                    </a:ext>
                  </a:extLst>
                </a:gridCol>
                <a:gridCol w="448147">
                  <a:extLst>
                    <a:ext uri="{9D8B030D-6E8A-4147-A177-3AD203B41FA5}">
                      <a16:colId xmlns:a16="http://schemas.microsoft.com/office/drawing/2014/main" val="20002"/>
                    </a:ext>
                  </a:extLst>
                </a:gridCol>
                <a:gridCol w="459869">
                  <a:extLst>
                    <a:ext uri="{9D8B030D-6E8A-4147-A177-3AD203B41FA5}">
                      <a16:colId xmlns:a16="http://schemas.microsoft.com/office/drawing/2014/main" val="20003"/>
                    </a:ext>
                  </a:extLst>
                </a:gridCol>
                <a:gridCol w="459869">
                  <a:extLst>
                    <a:ext uri="{9D8B030D-6E8A-4147-A177-3AD203B41FA5}">
                      <a16:colId xmlns:a16="http://schemas.microsoft.com/office/drawing/2014/main" val="20004"/>
                    </a:ext>
                  </a:extLst>
                </a:gridCol>
              </a:tblGrid>
              <a:tr h="399065">
                <a:tc>
                  <a:txBody>
                    <a:bodyPr/>
                    <a:lstStyle/>
                    <a:p>
                      <a:pPr algn="ctr">
                        <a:spcAft>
                          <a:spcPts val="0"/>
                        </a:spcAft>
                      </a:pPr>
                      <a:r>
                        <a:rPr lang="en-GB" sz="1800" b="1" dirty="0">
                          <a:solidFill>
                            <a:srgbClr val="FFFF00"/>
                          </a:solidFill>
                          <a:effectLst/>
                        </a:rPr>
                        <a:t>A</a:t>
                      </a:r>
                      <a:endParaRPr lang="en-GB" sz="1800" b="1"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b="1" dirty="0">
                          <a:solidFill>
                            <a:srgbClr val="FFFF00"/>
                          </a:solidFill>
                          <a:effectLst/>
                        </a:rPr>
                        <a:t>B</a:t>
                      </a:r>
                      <a:endParaRPr lang="en-GB" sz="1800" b="1"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b="1" dirty="0">
                          <a:solidFill>
                            <a:srgbClr val="FFFF00"/>
                          </a:solidFill>
                          <a:effectLst/>
                        </a:rPr>
                        <a:t>C</a:t>
                      </a:r>
                      <a:endParaRPr lang="en-GB" sz="1800" b="1"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X</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dirty="0">
                          <a:effectLst/>
                        </a:rPr>
                        <a:t>Y</a:t>
                      </a:r>
                      <a:endParaRPr lang="en-GB"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399065">
                <a:tc>
                  <a:txBody>
                    <a:bodyPr/>
                    <a:lstStyle/>
                    <a:p>
                      <a:pPr algn="ctr">
                        <a:spcAft>
                          <a:spcPts val="0"/>
                        </a:spcAft>
                      </a:pPr>
                      <a:r>
                        <a:rPr lang="en-GB" sz="1800" b="0" dirty="0">
                          <a:effectLst/>
                        </a:rPr>
                        <a:t>0</a:t>
                      </a:r>
                      <a:endParaRPr lang="en-GB" sz="18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99065">
                <a:tc>
                  <a:txBody>
                    <a:bodyPr/>
                    <a:lstStyle/>
                    <a:p>
                      <a:pPr algn="ctr">
                        <a:spcAft>
                          <a:spcPts val="0"/>
                        </a:spcAft>
                      </a:pPr>
                      <a:r>
                        <a:rPr lang="en-GB" sz="1800" b="0">
                          <a:effectLst/>
                        </a:rPr>
                        <a:t>0</a:t>
                      </a:r>
                      <a:endParaRPr lang="en-GB" sz="18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1</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99065">
                <a:tc>
                  <a:txBody>
                    <a:bodyPr/>
                    <a:lstStyle/>
                    <a:p>
                      <a:pPr algn="ctr">
                        <a:spcAft>
                          <a:spcPts val="0"/>
                        </a:spcAft>
                      </a:pPr>
                      <a:r>
                        <a:rPr lang="en-GB" sz="1800" b="0">
                          <a:effectLst/>
                        </a:rPr>
                        <a:t>0</a:t>
                      </a:r>
                      <a:endParaRPr lang="en-GB" sz="18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dirty="0">
                          <a:effectLst/>
                        </a:rPr>
                        <a:t>1</a:t>
                      </a:r>
                      <a:endParaRPr lang="en-GB"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99065">
                <a:tc>
                  <a:txBody>
                    <a:bodyPr/>
                    <a:lstStyle/>
                    <a:p>
                      <a:pPr algn="ctr">
                        <a:spcAft>
                          <a:spcPts val="0"/>
                        </a:spcAft>
                      </a:pPr>
                      <a:r>
                        <a:rPr lang="en-GB" sz="1800" b="0">
                          <a:effectLst/>
                        </a:rPr>
                        <a:t>0</a:t>
                      </a:r>
                      <a:endParaRPr lang="en-GB" sz="18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dirty="0">
                          <a:effectLst/>
                        </a:rPr>
                        <a:t>1</a:t>
                      </a:r>
                      <a:endParaRPr lang="en-GB"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1</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99065">
                <a:tc>
                  <a:txBody>
                    <a:bodyPr/>
                    <a:lstStyle/>
                    <a:p>
                      <a:pPr algn="ctr">
                        <a:spcAft>
                          <a:spcPts val="0"/>
                        </a:spcAft>
                      </a:pPr>
                      <a:r>
                        <a:rPr lang="en-GB" sz="1800" b="0">
                          <a:effectLst/>
                        </a:rPr>
                        <a:t>1</a:t>
                      </a:r>
                      <a:endParaRPr lang="en-GB" sz="18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399065">
                <a:tc>
                  <a:txBody>
                    <a:bodyPr/>
                    <a:lstStyle/>
                    <a:p>
                      <a:pPr algn="ctr">
                        <a:spcAft>
                          <a:spcPts val="0"/>
                        </a:spcAft>
                      </a:pPr>
                      <a:r>
                        <a:rPr lang="en-GB" sz="1800" b="0">
                          <a:effectLst/>
                        </a:rPr>
                        <a:t>1</a:t>
                      </a:r>
                      <a:endParaRPr lang="en-GB" sz="18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dirty="0">
                          <a:effectLst/>
                        </a:rPr>
                        <a:t>1</a:t>
                      </a:r>
                      <a:endParaRPr lang="en-GB"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399065">
                <a:tc>
                  <a:txBody>
                    <a:bodyPr/>
                    <a:lstStyle/>
                    <a:p>
                      <a:pPr algn="ctr">
                        <a:spcAft>
                          <a:spcPts val="0"/>
                        </a:spcAft>
                      </a:pPr>
                      <a:r>
                        <a:rPr lang="en-GB" sz="1800" b="0">
                          <a:effectLst/>
                        </a:rPr>
                        <a:t>1</a:t>
                      </a:r>
                      <a:endParaRPr lang="en-GB" sz="18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1</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399065">
                <a:tc>
                  <a:txBody>
                    <a:bodyPr/>
                    <a:lstStyle/>
                    <a:p>
                      <a:pPr algn="ctr">
                        <a:spcAft>
                          <a:spcPts val="0"/>
                        </a:spcAft>
                      </a:pPr>
                      <a:r>
                        <a:rPr lang="en-GB" sz="1800" b="0" dirty="0">
                          <a:effectLst/>
                        </a:rPr>
                        <a:t>1</a:t>
                      </a:r>
                      <a:endParaRPr lang="en-GB" sz="18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a:effectLst/>
                        </a:rPr>
                        <a:t>1</a:t>
                      </a:r>
                      <a:endParaRPr lang="en-GB"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dirty="0">
                          <a:effectLst/>
                        </a:rPr>
                        <a:t>1</a:t>
                      </a:r>
                      <a:endParaRPr lang="en-GB"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bl>
          </a:graphicData>
        </a:graphic>
      </p:graphicFrame>
      <p:sp>
        <p:nvSpPr>
          <p:cNvPr id="9" name="Rounded Rectangle 8"/>
          <p:cNvSpPr/>
          <p:nvPr/>
        </p:nvSpPr>
        <p:spPr>
          <a:xfrm>
            <a:off x="10715922" y="3072197"/>
            <a:ext cx="301686" cy="308882"/>
          </a:xfrm>
          <a:prstGeom prst="round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C00000"/>
                </a:solidFill>
              </a:rPr>
              <a:t>1</a:t>
            </a:r>
          </a:p>
        </p:txBody>
      </p:sp>
      <p:sp>
        <p:nvSpPr>
          <p:cNvPr id="11" name="TextBox 10"/>
          <p:cNvSpPr txBox="1"/>
          <p:nvPr/>
        </p:nvSpPr>
        <p:spPr>
          <a:xfrm>
            <a:off x="10250606" y="3104158"/>
            <a:ext cx="301686" cy="369332"/>
          </a:xfrm>
          <a:prstGeom prst="rect">
            <a:avLst/>
          </a:prstGeom>
          <a:noFill/>
        </p:spPr>
        <p:txBody>
          <a:bodyPr wrap="none" rtlCol="0">
            <a:spAutoFit/>
          </a:bodyPr>
          <a:lstStyle/>
          <a:p>
            <a:r>
              <a:rPr lang="en-GB" b="1" dirty="0">
                <a:solidFill>
                  <a:srgbClr val="C00000"/>
                </a:solidFill>
              </a:rPr>
              <a:t>0</a:t>
            </a:r>
          </a:p>
        </p:txBody>
      </p:sp>
      <p:sp>
        <p:nvSpPr>
          <p:cNvPr id="16" name="Rounded Rectangle 15"/>
          <p:cNvSpPr/>
          <p:nvPr/>
        </p:nvSpPr>
        <p:spPr>
          <a:xfrm>
            <a:off x="10715922" y="3473490"/>
            <a:ext cx="301686" cy="308882"/>
          </a:xfrm>
          <a:prstGeom prst="round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C00000"/>
                </a:solidFill>
              </a:rPr>
              <a:t>1</a:t>
            </a:r>
          </a:p>
        </p:txBody>
      </p:sp>
      <p:sp>
        <p:nvSpPr>
          <p:cNvPr id="17" name="Rounded Rectangle 16"/>
          <p:cNvSpPr/>
          <p:nvPr/>
        </p:nvSpPr>
        <p:spPr>
          <a:xfrm>
            <a:off x="10715922" y="3874783"/>
            <a:ext cx="301686" cy="308882"/>
          </a:xfrm>
          <a:prstGeom prst="round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C00000"/>
                </a:solidFill>
              </a:rPr>
              <a:t>1</a:t>
            </a:r>
          </a:p>
        </p:txBody>
      </p:sp>
      <p:sp>
        <p:nvSpPr>
          <p:cNvPr id="18" name="Rounded Rectangle 17"/>
          <p:cNvSpPr/>
          <p:nvPr/>
        </p:nvSpPr>
        <p:spPr>
          <a:xfrm>
            <a:off x="10715922" y="4276076"/>
            <a:ext cx="301686" cy="308882"/>
          </a:xfrm>
          <a:prstGeom prst="round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C00000"/>
                </a:solidFill>
              </a:rPr>
              <a:t>1</a:t>
            </a:r>
          </a:p>
        </p:txBody>
      </p:sp>
      <p:sp>
        <p:nvSpPr>
          <p:cNvPr id="19" name="Rounded Rectangle 18"/>
          <p:cNvSpPr/>
          <p:nvPr/>
        </p:nvSpPr>
        <p:spPr>
          <a:xfrm>
            <a:off x="10715922" y="5097116"/>
            <a:ext cx="301686" cy="308882"/>
          </a:xfrm>
          <a:prstGeom prst="round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C00000"/>
                </a:solidFill>
              </a:rPr>
              <a:t>1</a:t>
            </a:r>
          </a:p>
        </p:txBody>
      </p:sp>
      <p:sp>
        <p:nvSpPr>
          <p:cNvPr id="20" name="Rounded Rectangle 19"/>
          <p:cNvSpPr/>
          <p:nvPr/>
        </p:nvSpPr>
        <p:spPr>
          <a:xfrm>
            <a:off x="10715922" y="5843852"/>
            <a:ext cx="301686" cy="308882"/>
          </a:xfrm>
          <a:prstGeom prst="round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C00000"/>
                </a:solidFill>
              </a:rPr>
              <a:t>1</a:t>
            </a:r>
          </a:p>
        </p:txBody>
      </p:sp>
      <p:sp>
        <p:nvSpPr>
          <p:cNvPr id="21" name="Rounded Rectangle 20"/>
          <p:cNvSpPr/>
          <p:nvPr/>
        </p:nvSpPr>
        <p:spPr>
          <a:xfrm>
            <a:off x="10251227" y="5843852"/>
            <a:ext cx="301686" cy="308882"/>
          </a:xfrm>
          <a:prstGeom prst="round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C00000"/>
                </a:solidFill>
              </a:rPr>
              <a:t>1</a:t>
            </a:r>
          </a:p>
        </p:txBody>
      </p:sp>
      <p:sp>
        <p:nvSpPr>
          <p:cNvPr id="22" name="Rounded Rectangle 21"/>
          <p:cNvSpPr/>
          <p:nvPr/>
        </p:nvSpPr>
        <p:spPr>
          <a:xfrm>
            <a:off x="10251227" y="5494005"/>
            <a:ext cx="301686" cy="308882"/>
          </a:xfrm>
          <a:prstGeom prst="round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C00000"/>
                </a:solidFill>
              </a:rPr>
              <a:t>1</a:t>
            </a:r>
          </a:p>
        </p:txBody>
      </p:sp>
      <p:sp>
        <p:nvSpPr>
          <p:cNvPr id="23" name="TextBox 22"/>
          <p:cNvSpPr txBox="1"/>
          <p:nvPr/>
        </p:nvSpPr>
        <p:spPr>
          <a:xfrm>
            <a:off x="10250606" y="3473490"/>
            <a:ext cx="301686" cy="369332"/>
          </a:xfrm>
          <a:prstGeom prst="rect">
            <a:avLst/>
          </a:prstGeom>
          <a:noFill/>
        </p:spPr>
        <p:txBody>
          <a:bodyPr wrap="none" rtlCol="0">
            <a:spAutoFit/>
          </a:bodyPr>
          <a:lstStyle/>
          <a:p>
            <a:r>
              <a:rPr lang="en-GB" b="1" dirty="0">
                <a:solidFill>
                  <a:srgbClr val="C00000"/>
                </a:solidFill>
              </a:rPr>
              <a:t>0</a:t>
            </a:r>
          </a:p>
        </p:txBody>
      </p:sp>
      <p:sp>
        <p:nvSpPr>
          <p:cNvPr id="24" name="TextBox 23"/>
          <p:cNvSpPr txBox="1"/>
          <p:nvPr/>
        </p:nvSpPr>
        <p:spPr>
          <a:xfrm>
            <a:off x="10249597" y="3842998"/>
            <a:ext cx="301686" cy="369332"/>
          </a:xfrm>
          <a:prstGeom prst="rect">
            <a:avLst/>
          </a:prstGeom>
          <a:noFill/>
        </p:spPr>
        <p:txBody>
          <a:bodyPr wrap="none" rtlCol="0">
            <a:spAutoFit/>
          </a:bodyPr>
          <a:lstStyle/>
          <a:p>
            <a:r>
              <a:rPr lang="en-GB" b="1" dirty="0">
                <a:solidFill>
                  <a:srgbClr val="C00000"/>
                </a:solidFill>
              </a:rPr>
              <a:t>0</a:t>
            </a:r>
          </a:p>
        </p:txBody>
      </p:sp>
      <p:sp>
        <p:nvSpPr>
          <p:cNvPr id="25" name="TextBox 24"/>
          <p:cNvSpPr txBox="1"/>
          <p:nvPr/>
        </p:nvSpPr>
        <p:spPr>
          <a:xfrm>
            <a:off x="10249597" y="4242334"/>
            <a:ext cx="301686" cy="369332"/>
          </a:xfrm>
          <a:prstGeom prst="rect">
            <a:avLst/>
          </a:prstGeom>
          <a:noFill/>
        </p:spPr>
        <p:txBody>
          <a:bodyPr wrap="none" rtlCol="0">
            <a:spAutoFit/>
          </a:bodyPr>
          <a:lstStyle/>
          <a:p>
            <a:r>
              <a:rPr lang="en-GB" b="1" dirty="0">
                <a:solidFill>
                  <a:srgbClr val="C00000"/>
                </a:solidFill>
              </a:rPr>
              <a:t>0</a:t>
            </a:r>
          </a:p>
        </p:txBody>
      </p:sp>
      <p:sp>
        <p:nvSpPr>
          <p:cNvPr id="26" name="TextBox 25"/>
          <p:cNvSpPr txBox="1"/>
          <p:nvPr/>
        </p:nvSpPr>
        <p:spPr>
          <a:xfrm>
            <a:off x="10249597" y="4642071"/>
            <a:ext cx="301686" cy="369332"/>
          </a:xfrm>
          <a:prstGeom prst="rect">
            <a:avLst/>
          </a:prstGeom>
          <a:noFill/>
        </p:spPr>
        <p:txBody>
          <a:bodyPr wrap="none" rtlCol="0">
            <a:spAutoFit/>
          </a:bodyPr>
          <a:lstStyle/>
          <a:p>
            <a:r>
              <a:rPr lang="en-GB" b="1" dirty="0">
                <a:solidFill>
                  <a:srgbClr val="C00000"/>
                </a:solidFill>
              </a:rPr>
              <a:t>0</a:t>
            </a:r>
          </a:p>
        </p:txBody>
      </p:sp>
      <p:sp>
        <p:nvSpPr>
          <p:cNvPr id="27" name="TextBox 26"/>
          <p:cNvSpPr txBox="1"/>
          <p:nvPr/>
        </p:nvSpPr>
        <p:spPr>
          <a:xfrm>
            <a:off x="10250606" y="5072213"/>
            <a:ext cx="301686" cy="369332"/>
          </a:xfrm>
          <a:prstGeom prst="rect">
            <a:avLst/>
          </a:prstGeom>
          <a:noFill/>
        </p:spPr>
        <p:txBody>
          <a:bodyPr wrap="none" rtlCol="0">
            <a:spAutoFit/>
          </a:bodyPr>
          <a:lstStyle/>
          <a:p>
            <a:r>
              <a:rPr lang="en-GB" b="1" dirty="0">
                <a:solidFill>
                  <a:srgbClr val="C00000"/>
                </a:solidFill>
              </a:rPr>
              <a:t>0</a:t>
            </a:r>
          </a:p>
        </p:txBody>
      </p:sp>
      <p:sp>
        <p:nvSpPr>
          <p:cNvPr id="28" name="TextBox 27"/>
          <p:cNvSpPr txBox="1"/>
          <p:nvPr/>
        </p:nvSpPr>
        <p:spPr>
          <a:xfrm>
            <a:off x="10715922" y="4642071"/>
            <a:ext cx="301686" cy="369332"/>
          </a:xfrm>
          <a:prstGeom prst="rect">
            <a:avLst/>
          </a:prstGeom>
          <a:noFill/>
        </p:spPr>
        <p:txBody>
          <a:bodyPr wrap="none" rtlCol="0">
            <a:spAutoFit/>
          </a:bodyPr>
          <a:lstStyle/>
          <a:p>
            <a:r>
              <a:rPr lang="en-GB" b="1" dirty="0">
                <a:solidFill>
                  <a:srgbClr val="C00000"/>
                </a:solidFill>
              </a:rPr>
              <a:t>0</a:t>
            </a:r>
          </a:p>
        </p:txBody>
      </p:sp>
      <p:sp>
        <p:nvSpPr>
          <p:cNvPr id="29" name="TextBox 28"/>
          <p:cNvSpPr txBox="1"/>
          <p:nvPr/>
        </p:nvSpPr>
        <p:spPr>
          <a:xfrm>
            <a:off x="10715922" y="5449257"/>
            <a:ext cx="301686" cy="369332"/>
          </a:xfrm>
          <a:prstGeom prst="rect">
            <a:avLst/>
          </a:prstGeom>
          <a:noFill/>
        </p:spPr>
        <p:txBody>
          <a:bodyPr wrap="none" rtlCol="0">
            <a:spAutoFit/>
          </a:bodyPr>
          <a:lstStyle/>
          <a:p>
            <a:r>
              <a:rPr lang="en-GB" b="1" dirty="0">
                <a:solidFill>
                  <a:srgbClr val="C00000"/>
                </a:solidFill>
              </a:rPr>
              <a:t>0</a:t>
            </a:r>
          </a:p>
        </p:txBody>
      </p:sp>
    </p:spTree>
    <p:extLst>
      <p:ext uri="{BB962C8B-B14F-4D97-AF65-F5344CB8AC3E}">
        <p14:creationId xmlns:p14="http://schemas.microsoft.com/office/powerpoint/2010/main" val="130518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E07B-1BBC-408C-AE34-599F3E32D3F4}"/>
              </a:ext>
            </a:extLst>
          </p:cNvPr>
          <p:cNvSpPr>
            <a:spLocks noGrp="1"/>
          </p:cNvSpPr>
          <p:nvPr>
            <p:ph type="title"/>
          </p:nvPr>
        </p:nvSpPr>
        <p:spPr/>
        <p:txBody>
          <a:bodyPr/>
          <a:lstStyle/>
          <a:p>
            <a:r>
              <a:rPr lang="en-US" dirty="0"/>
              <a:t>Summary</a:t>
            </a:r>
            <a:endParaRPr lang="en-GB" dirty="0"/>
          </a:p>
        </p:txBody>
      </p:sp>
      <p:sp>
        <p:nvSpPr>
          <p:cNvPr id="3" name="Content Placeholder 2">
            <a:extLst>
              <a:ext uri="{FF2B5EF4-FFF2-40B4-BE49-F238E27FC236}">
                <a16:creationId xmlns:a16="http://schemas.microsoft.com/office/drawing/2014/main" id="{755EFB09-60D0-4C74-A9A5-AAB15F11E8FE}"/>
              </a:ext>
            </a:extLst>
          </p:cNvPr>
          <p:cNvSpPr>
            <a:spLocks noGrp="1"/>
          </p:cNvSpPr>
          <p:nvPr>
            <p:ph idx="1"/>
          </p:nvPr>
        </p:nvSpPr>
        <p:spPr/>
        <p:txBody>
          <a:bodyPr/>
          <a:lstStyle/>
          <a:p>
            <a:r>
              <a:rPr lang="en-US" dirty="0"/>
              <a:t>You should have a general understanding of how the unit is structured</a:t>
            </a:r>
          </a:p>
          <a:p>
            <a:r>
              <a:rPr lang="en-US" dirty="0"/>
              <a:t>You should be familiar with the ideas of binary information, some logic gates and truth tables</a:t>
            </a:r>
          </a:p>
          <a:p>
            <a:endParaRPr lang="en-US" dirty="0"/>
          </a:p>
          <a:p>
            <a:r>
              <a:rPr lang="en-US" dirty="0"/>
              <a:t>In the lab session you will:</a:t>
            </a:r>
          </a:p>
          <a:p>
            <a:pPr lvl="1"/>
            <a:r>
              <a:rPr lang="en-US" dirty="0"/>
              <a:t>Recap the logic gates covered here and cover NOR, NAND and XOR</a:t>
            </a:r>
          </a:p>
          <a:p>
            <a:pPr lvl="1"/>
            <a:r>
              <a:rPr lang="en-US" dirty="0"/>
              <a:t>Look at the binary number system </a:t>
            </a:r>
          </a:p>
          <a:p>
            <a:pPr lvl="1"/>
            <a:r>
              <a:rPr lang="en-US" dirty="0"/>
              <a:t>Start to create components in Logisim that will be used to simulate a simple working computer</a:t>
            </a:r>
            <a:endParaRPr lang="en-GB" dirty="0"/>
          </a:p>
        </p:txBody>
      </p:sp>
    </p:spTree>
    <p:extLst>
      <p:ext uri="{BB962C8B-B14F-4D97-AF65-F5344CB8AC3E}">
        <p14:creationId xmlns:p14="http://schemas.microsoft.com/office/powerpoint/2010/main" val="419433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82F6B-EB9F-4D55-9AFE-96D710006B35}"/>
              </a:ext>
            </a:extLst>
          </p:cNvPr>
          <p:cNvSpPr>
            <a:spLocks noGrp="1"/>
          </p:cNvSpPr>
          <p:nvPr>
            <p:ph type="title"/>
          </p:nvPr>
        </p:nvSpPr>
        <p:spPr/>
        <p:txBody>
          <a:bodyPr/>
          <a:lstStyle/>
          <a:p>
            <a:r>
              <a:rPr lang="en-US" dirty="0"/>
              <a:t>Unit Team</a:t>
            </a:r>
            <a:endParaRPr lang="en-GB" dirty="0"/>
          </a:p>
        </p:txBody>
      </p:sp>
      <p:sp>
        <p:nvSpPr>
          <p:cNvPr id="3" name="Content Placeholder 2">
            <a:extLst>
              <a:ext uri="{FF2B5EF4-FFF2-40B4-BE49-F238E27FC236}">
                <a16:creationId xmlns:a16="http://schemas.microsoft.com/office/drawing/2014/main" id="{17CE8D10-C758-4675-8EAA-2200AB72E113}"/>
              </a:ext>
            </a:extLst>
          </p:cNvPr>
          <p:cNvSpPr>
            <a:spLocks noGrp="1"/>
          </p:cNvSpPr>
          <p:nvPr>
            <p:ph idx="1"/>
          </p:nvPr>
        </p:nvSpPr>
        <p:spPr>
          <a:xfrm>
            <a:off x="427382" y="1809562"/>
            <a:ext cx="3601278" cy="4351338"/>
          </a:xfrm>
        </p:spPr>
        <p:txBody>
          <a:bodyPr/>
          <a:lstStyle/>
          <a:p>
            <a:r>
              <a:rPr lang="en-US" dirty="0"/>
              <a:t>Moodle has</a:t>
            </a:r>
          </a:p>
          <a:p>
            <a:pPr lvl="1"/>
            <a:r>
              <a:rPr lang="en-US" dirty="0"/>
              <a:t>Clickable links to message us by email or MS Teams message</a:t>
            </a:r>
          </a:p>
          <a:p>
            <a:pPr marL="457200" lvl="1" indent="0">
              <a:buNone/>
            </a:pPr>
            <a:endParaRPr lang="en-GB" dirty="0"/>
          </a:p>
        </p:txBody>
      </p:sp>
      <p:pic>
        <p:nvPicPr>
          <p:cNvPr id="6" name="Picture 5" descr="Unit Team as shown on Moodle. Includes photos of Elaine and Saeed. See Moodle for office hours and clickable links.">
            <a:extLst>
              <a:ext uri="{FF2B5EF4-FFF2-40B4-BE49-F238E27FC236}">
                <a16:creationId xmlns:a16="http://schemas.microsoft.com/office/drawing/2014/main" id="{66DC4137-2E40-4578-B588-9B70F5239BC2}"/>
              </a:ext>
            </a:extLst>
          </p:cNvPr>
          <p:cNvPicPr>
            <a:picLocks noChangeAspect="1"/>
          </p:cNvPicPr>
          <p:nvPr/>
        </p:nvPicPr>
        <p:blipFill rotWithShape="1">
          <a:blip r:embed="rId3"/>
          <a:srcRect l="6183" t="15186" r="32676" b="22963"/>
          <a:stretch/>
        </p:blipFill>
        <p:spPr>
          <a:xfrm>
            <a:off x="4187006" y="246062"/>
            <a:ext cx="8004994" cy="6365875"/>
          </a:xfrm>
          <a:prstGeom prst="rect">
            <a:avLst/>
          </a:prstGeom>
        </p:spPr>
      </p:pic>
    </p:spTree>
    <p:extLst>
      <p:ext uri="{BB962C8B-B14F-4D97-AF65-F5344CB8AC3E}">
        <p14:creationId xmlns:p14="http://schemas.microsoft.com/office/powerpoint/2010/main" val="422751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9CF1-C062-4775-85F5-DF70DD273D85}"/>
              </a:ext>
            </a:extLst>
          </p:cNvPr>
          <p:cNvSpPr>
            <a:spLocks noGrp="1"/>
          </p:cNvSpPr>
          <p:nvPr>
            <p:ph type="title"/>
          </p:nvPr>
        </p:nvSpPr>
        <p:spPr>
          <a:xfrm>
            <a:off x="838200" y="365125"/>
            <a:ext cx="10515600" cy="1325563"/>
          </a:xfrm>
        </p:spPr>
        <p:txBody>
          <a:bodyPr/>
          <a:lstStyle/>
          <a:p>
            <a:r>
              <a:rPr lang="en-US" dirty="0"/>
              <a:t>What will the unit cover?</a:t>
            </a:r>
            <a:endParaRPr lang="en-GB" dirty="0"/>
          </a:p>
        </p:txBody>
      </p:sp>
      <p:sp>
        <p:nvSpPr>
          <p:cNvPr id="4" name="Content Placeholder 3">
            <a:extLst>
              <a:ext uri="{FF2B5EF4-FFF2-40B4-BE49-F238E27FC236}">
                <a16:creationId xmlns:a16="http://schemas.microsoft.com/office/drawing/2014/main" id="{8078B267-C81B-4590-A62F-35351AAF5771}"/>
              </a:ext>
            </a:extLst>
          </p:cNvPr>
          <p:cNvSpPr>
            <a:spLocks noGrp="1"/>
          </p:cNvSpPr>
          <p:nvPr>
            <p:ph idx="1"/>
          </p:nvPr>
        </p:nvSpPr>
        <p:spPr>
          <a:xfrm>
            <a:off x="838200" y="1563757"/>
            <a:ext cx="10515600" cy="4613206"/>
          </a:xfrm>
        </p:spPr>
        <p:txBody>
          <a:bodyPr>
            <a:normAutofit fontScale="92500" lnSpcReduction="20000"/>
          </a:bodyPr>
          <a:lstStyle/>
          <a:p>
            <a:pPr>
              <a:lnSpc>
                <a:spcPct val="120000"/>
              </a:lnSpc>
            </a:pPr>
            <a:r>
              <a:rPr lang="en-US" dirty="0"/>
              <a:t>The main aim is to understand enough about computers to be able to explain what happens when a program runs. </a:t>
            </a:r>
          </a:p>
          <a:p>
            <a:pPr lvl="1">
              <a:lnSpc>
                <a:spcPct val="120000"/>
              </a:lnSpc>
            </a:pPr>
            <a:r>
              <a:rPr lang="en-US" dirty="0"/>
              <a:t>There will be some simplifications, but enough detail to give a starting point if you wanted to research further.</a:t>
            </a:r>
          </a:p>
          <a:p>
            <a:pPr>
              <a:lnSpc>
                <a:spcPct val="120000"/>
              </a:lnSpc>
            </a:pPr>
            <a:r>
              <a:rPr lang="en-US" dirty="0"/>
              <a:t>We try to develop understanding through discussions and practical investigations.</a:t>
            </a:r>
          </a:p>
          <a:p>
            <a:pPr lvl="1">
              <a:lnSpc>
                <a:spcPct val="120000"/>
              </a:lnSpc>
            </a:pPr>
            <a:r>
              <a:rPr lang="en-US" dirty="0"/>
              <a:t>We will use software tools to emulate digital electronic circuits starting at logic gates and exploring circuits. Ultimately you will get the opportunity to emulate a very simple programmable computer. </a:t>
            </a:r>
          </a:p>
          <a:p>
            <a:pPr lvl="1">
              <a:lnSpc>
                <a:spcPct val="120000"/>
              </a:lnSpc>
            </a:pPr>
            <a:r>
              <a:rPr lang="en-US" dirty="0"/>
              <a:t>An assembly language emulator will further develop ideas in the use of registers and system calls and understanding the how programs run.</a:t>
            </a:r>
            <a:endParaRPr lang="en-GB" dirty="0"/>
          </a:p>
        </p:txBody>
      </p:sp>
    </p:spTree>
    <p:extLst>
      <p:ext uri="{BB962C8B-B14F-4D97-AF65-F5344CB8AC3E}">
        <p14:creationId xmlns:p14="http://schemas.microsoft.com/office/powerpoint/2010/main" val="132694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52B9-97DD-4867-BAA1-4F531B06E6D2}"/>
              </a:ext>
            </a:extLst>
          </p:cNvPr>
          <p:cNvSpPr>
            <a:spLocks noGrp="1"/>
          </p:cNvSpPr>
          <p:nvPr>
            <p:ph type="title"/>
          </p:nvPr>
        </p:nvSpPr>
        <p:spPr>
          <a:xfrm>
            <a:off x="838200" y="365125"/>
            <a:ext cx="10515600" cy="1325563"/>
          </a:xfrm>
        </p:spPr>
        <p:txBody>
          <a:bodyPr/>
          <a:lstStyle/>
          <a:p>
            <a:r>
              <a:rPr lang="en-GB" dirty="0"/>
              <a:t>Software required</a:t>
            </a:r>
          </a:p>
        </p:txBody>
      </p:sp>
      <p:sp>
        <p:nvSpPr>
          <p:cNvPr id="3" name="Content Placeholder 2">
            <a:extLst>
              <a:ext uri="{FF2B5EF4-FFF2-40B4-BE49-F238E27FC236}">
                <a16:creationId xmlns:a16="http://schemas.microsoft.com/office/drawing/2014/main" id="{DAE1A291-E5B0-4EBC-B279-3026B701826C}"/>
              </a:ext>
            </a:extLst>
          </p:cNvPr>
          <p:cNvSpPr>
            <a:spLocks noGrp="1"/>
          </p:cNvSpPr>
          <p:nvPr>
            <p:ph idx="1"/>
          </p:nvPr>
        </p:nvSpPr>
        <p:spPr>
          <a:xfrm>
            <a:off x="838200" y="1825625"/>
            <a:ext cx="10515600" cy="4351338"/>
          </a:xfrm>
        </p:spPr>
        <p:txBody>
          <a:bodyPr/>
          <a:lstStyle/>
          <a:p>
            <a:r>
              <a:rPr lang="en-GB" dirty="0"/>
              <a:t>Logisim</a:t>
            </a:r>
          </a:p>
          <a:p>
            <a:pPr lvl="1"/>
            <a:r>
              <a:rPr lang="en-US" dirty="0"/>
              <a:t>Educational tool for designing and simulating digital logic circuits</a:t>
            </a:r>
            <a:endParaRPr lang="en-GB" dirty="0"/>
          </a:p>
          <a:p>
            <a:pPr lvl="1"/>
            <a:r>
              <a:rPr lang="en-GB" dirty="0"/>
              <a:t>Download information:</a:t>
            </a:r>
          </a:p>
          <a:p>
            <a:pPr marL="914400" lvl="2" indent="0">
              <a:buNone/>
            </a:pPr>
            <a:r>
              <a:rPr lang="en-GB" dirty="0">
                <a:hlinkClick r:id="rId2"/>
              </a:rPr>
              <a:t>http://www.cburch.com/logisim/download.html</a:t>
            </a:r>
            <a:r>
              <a:rPr lang="en-GB" dirty="0"/>
              <a:t> </a:t>
            </a:r>
          </a:p>
          <a:p>
            <a:pPr marL="914400" lvl="2" indent="0">
              <a:buNone/>
            </a:pPr>
            <a:endParaRPr lang="en-GB" dirty="0"/>
          </a:p>
          <a:p>
            <a:r>
              <a:rPr lang="en-GB" dirty="0"/>
              <a:t>MARS MIPS Assembly Language and Runtime Simulator</a:t>
            </a:r>
          </a:p>
          <a:p>
            <a:pPr lvl="1"/>
            <a:r>
              <a:rPr lang="en-GB" dirty="0"/>
              <a:t>Educational tool for coding and running MIPS Assembly language programs</a:t>
            </a:r>
          </a:p>
          <a:p>
            <a:pPr lvl="2"/>
            <a:r>
              <a:rPr lang="en-GB" dirty="0"/>
              <a:t>Can step through programs and see contents of registers</a:t>
            </a:r>
          </a:p>
          <a:p>
            <a:pPr lvl="1"/>
            <a:r>
              <a:rPr lang="en-GB" dirty="0"/>
              <a:t>Available from:</a:t>
            </a:r>
          </a:p>
          <a:p>
            <a:pPr marL="914400" lvl="2" indent="0">
              <a:buNone/>
            </a:pPr>
            <a:r>
              <a:rPr lang="en-GB" dirty="0">
                <a:hlinkClick r:id="rId3"/>
              </a:rPr>
              <a:t>https://courses.missouristate.edu/KenVollmar/mars/download.htm</a:t>
            </a:r>
            <a:endParaRPr lang="en-GB" dirty="0"/>
          </a:p>
          <a:p>
            <a:endParaRPr lang="en-GB" dirty="0"/>
          </a:p>
        </p:txBody>
      </p:sp>
    </p:spTree>
    <p:extLst>
      <p:ext uri="{BB962C8B-B14F-4D97-AF65-F5344CB8AC3E}">
        <p14:creationId xmlns:p14="http://schemas.microsoft.com/office/powerpoint/2010/main" val="38575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2B2D-765B-4A0D-9390-A97C8CE429C5}"/>
              </a:ext>
            </a:extLst>
          </p:cNvPr>
          <p:cNvSpPr>
            <a:spLocks noGrp="1"/>
          </p:cNvSpPr>
          <p:nvPr>
            <p:ph type="title"/>
          </p:nvPr>
        </p:nvSpPr>
        <p:spPr>
          <a:xfrm>
            <a:off x="838200" y="365125"/>
            <a:ext cx="6079435" cy="1325563"/>
          </a:xfrm>
        </p:spPr>
        <p:txBody>
          <a:bodyPr/>
          <a:lstStyle/>
          <a:p>
            <a:r>
              <a:rPr lang="en-US" dirty="0"/>
              <a:t>Weekly structure on Moodle</a:t>
            </a:r>
            <a:endParaRPr lang="en-GB" dirty="0"/>
          </a:p>
        </p:txBody>
      </p:sp>
      <p:sp>
        <p:nvSpPr>
          <p:cNvPr id="3" name="Content Placeholder 2">
            <a:extLst>
              <a:ext uri="{FF2B5EF4-FFF2-40B4-BE49-F238E27FC236}">
                <a16:creationId xmlns:a16="http://schemas.microsoft.com/office/drawing/2014/main" id="{F7C631A0-0669-40D2-82C9-6FECC78E2A4C}"/>
              </a:ext>
            </a:extLst>
          </p:cNvPr>
          <p:cNvSpPr>
            <a:spLocks noGrp="1"/>
          </p:cNvSpPr>
          <p:nvPr>
            <p:ph idx="1"/>
          </p:nvPr>
        </p:nvSpPr>
        <p:spPr>
          <a:xfrm>
            <a:off x="838200" y="2173357"/>
            <a:ext cx="5049076" cy="4003606"/>
          </a:xfrm>
        </p:spPr>
        <p:txBody>
          <a:bodyPr/>
          <a:lstStyle/>
          <a:p>
            <a:r>
              <a:rPr lang="en-US" dirty="0" err="1"/>
              <a:t>Lectorial</a:t>
            </a:r>
            <a:endParaRPr lang="en-US" dirty="0"/>
          </a:p>
          <a:p>
            <a:r>
              <a:rPr lang="en-US" dirty="0"/>
              <a:t>Concepts</a:t>
            </a:r>
          </a:p>
          <a:p>
            <a:r>
              <a:rPr lang="en-US" dirty="0"/>
              <a:t>Lab session</a:t>
            </a:r>
          </a:p>
          <a:p>
            <a:r>
              <a:rPr lang="en-US" dirty="0"/>
              <a:t>Reinforcement exercises</a:t>
            </a:r>
          </a:p>
          <a:p>
            <a:r>
              <a:rPr lang="en-US" dirty="0"/>
              <a:t>Further resources</a:t>
            </a:r>
          </a:p>
          <a:p>
            <a:endParaRPr lang="en-US" dirty="0"/>
          </a:p>
          <a:p>
            <a:endParaRPr lang="en-US" dirty="0"/>
          </a:p>
        </p:txBody>
      </p:sp>
      <p:pic>
        <p:nvPicPr>
          <p:cNvPr id="5" name="Picture 4" descr="Image of the Week 1 section on Moodle">
            <a:extLst>
              <a:ext uri="{FF2B5EF4-FFF2-40B4-BE49-F238E27FC236}">
                <a16:creationId xmlns:a16="http://schemas.microsoft.com/office/drawing/2014/main" id="{E9B524C7-D4C7-4E8C-BFA6-30A4FF4B369A}"/>
              </a:ext>
            </a:extLst>
          </p:cNvPr>
          <p:cNvPicPr>
            <a:picLocks noChangeAspect="1"/>
          </p:cNvPicPr>
          <p:nvPr/>
        </p:nvPicPr>
        <p:blipFill rotWithShape="1">
          <a:blip r:embed="rId2"/>
          <a:srcRect l="7855" t="11401" r="8351" b="1470"/>
          <a:stretch/>
        </p:blipFill>
        <p:spPr>
          <a:xfrm>
            <a:off x="6958268" y="0"/>
            <a:ext cx="5140968" cy="6858000"/>
          </a:xfrm>
          <a:prstGeom prst="rect">
            <a:avLst/>
          </a:prstGeom>
        </p:spPr>
      </p:pic>
    </p:spTree>
    <p:extLst>
      <p:ext uri="{BB962C8B-B14F-4D97-AF65-F5344CB8AC3E}">
        <p14:creationId xmlns:p14="http://schemas.microsoft.com/office/powerpoint/2010/main" val="29713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2B2D-765B-4A0D-9390-A97C8CE429C5}"/>
              </a:ext>
            </a:extLst>
          </p:cNvPr>
          <p:cNvSpPr>
            <a:spLocks noGrp="1"/>
          </p:cNvSpPr>
          <p:nvPr>
            <p:ph type="title"/>
          </p:nvPr>
        </p:nvSpPr>
        <p:spPr/>
        <p:txBody>
          <a:bodyPr/>
          <a:lstStyle/>
          <a:p>
            <a:r>
              <a:rPr lang="en-US" dirty="0"/>
              <a:t>Weekly structure – </a:t>
            </a:r>
            <a:r>
              <a:rPr lang="en-US" dirty="0" err="1"/>
              <a:t>Lectorial</a:t>
            </a:r>
            <a:endParaRPr lang="en-GB" dirty="0"/>
          </a:p>
        </p:txBody>
      </p:sp>
      <p:sp>
        <p:nvSpPr>
          <p:cNvPr id="3" name="Content Placeholder 2">
            <a:extLst>
              <a:ext uri="{FF2B5EF4-FFF2-40B4-BE49-F238E27FC236}">
                <a16:creationId xmlns:a16="http://schemas.microsoft.com/office/drawing/2014/main" id="{F7C631A0-0669-40D2-82C9-6FECC78E2A4C}"/>
              </a:ext>
            </a:extLst>
          </p:cNvPr>
          <p:cNvSpPr>
            <a:spLocks noGrp="1"/>
          </p:cNvSpPr>
          <p:nvPr>
            <p:ph idx="1"/>
          </p:nvPr>
        </p:nvSpPr>
        <p:spPr/>
        <p:txBody>
          <a:bodyPr/>
          <a:lstStyle/>
          <a:p>
            <a:r>
              <a:rPr lang="en-US" dirty="0"/>
              <a:t>Cross between lecture and tutorial</a:t>
            </a:r>
          </a:p>
          <a:p>
            <a:r>
              <a:rPr lang="en-US" dirty="0"/>
              <a:t>Future weeks will cover the previous week’s reinforcement exercises</a:t>
            </a:r>
          </a:p>
          <a:p>
            <a:pPr lvl="1"/>
            <a:r>
              <a:rPr lang="en-US" dirty="0"/>
              <a:t>This will include walk-throughs and demos</a:t>
            </a:r>
          </a:p>
          <a:p>
            <a:pPr lvl="1"/>
            <a:r>
              <a:rPr lang="en-US" dirty="0"/>
              <a:t>You should have your work available to check</a:t>
            </a:r>
          </a:p>
          <a:p>
            <a:r>
              <a:rPr lang="en-US" dirty="0"/>
              <a:t>Making links to programming in Java</a:t>
            </a:r>
          </a:p>
          <a:p>
            <a:r>
              <a:rPr lang="en-US" dirty="0"/>
              <a:t>Looking forward to that week’s topics</a:t>
            </a:r>
          </a:p>
          <a:p>
            <a:pPr lvl="1"/>
            <a:r>
              <a:rPr lang="en-US" dirty="0"/>
              <a:t>Introduction to concepts that will be used in that week’s practical tasks</a:t>
            </a:r>
          </a:p>
          <a:p>
            <a:endParaRPr lang="en-US" dirty="0"/>
          </a:p>
          <a:p>
            <a:r>
              <a:rPr lang="en-US" dirty="0" err="1"/>
              <a:t>Lectorial</a:t>
            </a:r>
            <a:r>
              <a:rPr lang="en-US" dirty="0"/>
              <a:t> sessions will be recorded and made available from Moodle</a:t>
            </a:r>
            <a:endParaRPr lang="en-GB" dirty="0"/>
          </a:p>
        </p:txBody>
      </p:sp>
    </p:spTree>
    <p:extLst>
      <p:ext uri="{BB962C8B-B14F-4D97-AF65-F5344CB8AC3E}">
        <p14:creationId xmlns:p14="http://schemas.microsoft.com/office/powerpoint/2010/main" val="62277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F04C-DE29-4C96-8FAF-BADB15B1E2E9}"/>
              </a:ext>
            </a:extLst>
          </p:cNvPr>
          <p:cNvSpPr>
            <a:spLocks noGrp="1"/>
          </p:cNvSpPr>
          <p:nvPr>
            <p:ph type="title"/>
          </p:nvPr>
        </p:nvSpPr>
        <p:spPr/>
        <p:txBody>
          <a:bodyPr/>
          <a:lstStyle/>
          <a:p>
            <a:r>
              <a:rPr lang="en-US" dirty="0"/>
              <a:t>Weekly structure – Concepts and Labs</a:t>
            </a:r>
            <a:endParaRPr lang="en-GB" dirty="0"/>
          </a:p>
        </p:txBody>
      </p:sp>
      <p:sp>
        <p:nvSpPr>
          <p:cNvPr id="3" name="Content Placeholder 2">
            <a:extLst>
              <a:ext uri="{FF2B5EF4-FFF2-40B4-BE49-F238E27FC236}">
                <a16:creationId xmlns:a16="http://schemas.microsoft.com/office/drawing/2014/main" id="{6C6A5B8D-A5EF-4B8D-8EBD-CB713C0AB3FB}"/>
              </a:ext>
            </a:extLst>
          </p:cNvPr>
          <p:cNvSpPr>
            <a:spLocks noGrp="1"/>
          </p:cNvSpPr>
          <p:nvPr>
            <p:ph idx="1"/>
          </p:nvPr>
        </p:nvSpPr>
        <p:spPr>
          <a:xfrm>
            <a:off x="838200" y="1460500"/>
            <a:ext cx="10515600" cy="5032375"/>
          </a:xfrm>
        </p:spPr>
        <p:txBody>
          <a:bodyPr>
            <a:normAutofit lnSpcReduction="10000"/>
          </a:bodyPr>
          <a:lstStyle/>
          <a:p>
            <a:r>
              <a:rPr lang="en-US" dirty="0"/>
              <a:t>Concepts</a:t>
            </a:r>
          </a:p>
          <a:p>
            <a:pPr lvl="1"/>
            <a:r>
              <a:rPr lang="en-US" dirty="0"/>
              <a:t>Some of the new concepts will be introduced in the </a:t>
            </a:r>
            <a:r>
              <a:rPr lang="en-US" dirty="0" err="1"/>
              <a:t>lectorials</a:t>
            </a:r>
            <a:endParaRPr lang="en-US" dirty="0"/>
          </a:p>
          <a:p>
            <a:pPr lvl="1"/>
            <a:r>
              <a:rPr lang="en-US" dirty="0"/>
              <a:t>The slides covering all the new concepts for the week will be available</a:t>
            </a:r>
          </a:p>
          <a:p>
            <a:pPr lvl="1"/>
            <a:r>
              <a:rPr lang="en-US" dirty="0"/>
              <a:t>Videos will be available – this is to support those who feel that the presentation in the lab might be too fast</a:t>
            </a:r>
          </a:p>
          <a:p>
            <a:pPr lvl="1"/>
            <a:endParaRPr lang="en-US" dirty="0"/>
          </a:p>
          <a:p>
            <a:r>
              <a:rPr lang="en-US" dirty="0"/>
              <a:t>Labs</a:t>
            </a:r>
          </a:p>
          <a:p>
            <a:pPr lvl="1"/>
            <a:r>
              <a:rPr lang="en-US" dirty="0"/>
              <a:t>Mainly structured into three 1-hour activities</a:t>
            </a:r>
          </a:p>
          <a:p>
            <a:pPr lvl="2"/>
            <a:r>
              <a:rPr lang="en-US" dirty="0"/>
              <a:t>The tutor will present a concept using the concepts materials or give a brief recap from the </a:t>
            </a:r>
            <a:r>
              <a:rPr lang="en-US" dirty="0" err="1"/>
              <a:t>lectorial</a:t>
            </a:r>
            <a:endParaRPr lang="en-US" dirty="0"/>
          </a:p>
          <a:p>
            <a:pPr lvl="2"/>
            <a:r>
              <a:rPr lang="en-US" dirty="0"/>
              <a:t>The tutor may do a demo to start the practical work off</a:t>
            </a:r>
          </a:p>
          <a:p>
            <a:pPr lvl="2"/>
            <a:r>
              <a:rPr lang="en-US" dirty="0"/>
              <a:t>Students work individually or in small groups on the practical investigations</a:t>
            </a:r>
          </a:p>
          <a:p>
            <a:pPr lvl="2"/>
            <a:r>
              <a:rPr lang="en-US" dirty="0"/>
              <a:t>The tutor will show a solution or lead a discussion into the findings from the practical – build understanding through discussion and review</a:t>
            </a:r>
          </a:p>
          <a:p>
            <a:pPr lvl="2"/>
            <a:endParaRPr lang="en-GB" dirty="0"/>
          </a:p>
        </p:txBody>
      </p:sp>
    </p:spTree>
    <p:extLst>
      <p:ext uri="{BB962C8B-B14F-4D97-AF65-F5344CB8AC3E}">
        <p14:creationId xmlns:p14="http://schemas.microsoft.com/office/powerpoint/2010/main" val="356044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4B3B-2434-4E63-AE7B-2E351029FA58}"/>
              </a:ext>
            </a:extLst>
          </p:cNvPr>
          <p:cNvSpPr>
            <a:spLocks noGrp="1"/>
          </p:cNvSpPr>
          <p:nvPr>
            <p:ph type="title"/>
          </p:nvPr>
        </p:nvSpPr>
        <p:spPr>
          <a:xfrm>
            <a:off x="838200" y="365126"/>
            <a:ext cx="10515600" cy="1052858"/>
          </a:xfrm>
        </p:spPr>
        <p:txBody>
          <a:bodyPr>
            <a:normAutofit fontScale="90000"/>
          </a:bodyPr>
          <a:lstStyle/>
          <a:p>
            <a:r>
              <a:rPr lang="en-US" dirty="0"/>
              <a:t>Weekly structure – Reinforcement and Further Information</a:t>
            </a:r>
            <a:endParaRPr lang="en-GB" dirty="0"/>
          </a:p>
        </p:txBody>
      </p:sp>
      <p:sp>
        <p:nvSpPr>
          <p:cNvPr id="3" name="Content Placeholder 2">
            <a:extLst>
              <a:ext uri="{FF2B5EF4-FFF2-40B4-BE49-F238E27FC236}">
                <a16:creationId xmlns:a16="http://schemas.microsoft.com/office/drawing/2014/main" id="{B403E25D-B177-43FF-9677-C529CD8E6DC3}"/>
              </a:ext>
            </a:extLst>
          </p:cNvPr>
          <p:cNvSpPr>
            <a:spLocks noGrp="1"/>
          </p:cNvSpPr>
          <p:nvPr>
            <p:ph idx="1"/>
          </p:nvPr>
        </p:nvSpPr>
        <p:spPr>
          <a:xfrm>
            <a:off x="838200" y="1825624"/>
            <a:ext cx="10515600" cy="4866723"/>
          </a:xfrm>
        </p:spPr>
        <p:txBody>
          <a:bodyPr/>
          <a:lstStyle/>
          <a:p>
            <a:r>
              <a:rPr lang="en-US" dirty="0"/>
              <a:t>Reinforcement</a:t>
            </a:r>
          </a:p>
          <a:p>
            <a:pPr lvl="1"/>
            <a:r>
              <a:rPr lang="en-US" dirty="0"/>
              <a:t>These are the exercises you are expected to do during your independent study time before the following </a:t>
            </a:r>
            <a:r>
              <a:rPr lang="en-US" dirty="0" err="1"/>
              <a:t>lectorial</a:t>
            </a:r>
            <a:r>
              <a:rPr lang="en-US" dirty="0"/>
              <a:t> session</a:t>
            </a:r>
          </a:p>
          <a:p>
            <a:pPr lvl="1"/>
            <a:r>
              <a:rPr lang="en-US" dirty="0"/>
              <a:t>These usually continue or enhance the investigations done in the labs</a:t>
            </a:r>
          </a:p>
          <a:p>
            <a:pPr lvl="1"/>
            <a:r>
              <a:rPr lang="en-US" dirty="0"/>
              <a:t>You should work in small groups where possible</a:t>
            </a:r>
          </a:p>
          <a:p>
            <a:pPr lvl="2"/>
            <a:r>
              <a:rPr lang="en-US" dirty="0"/>
              <a:t>Some of the tasks are deliberately challenging</a:t>
            </a:r>
          </a:p>
          <a:p>
            <a:pPr lvl="2"/>
            <a:r>
              <a:rPr lang="en-US" dirty="0"/>
              <a:t>Build understanding through practical investigation and discussion</a:t>
            </a:r>
          </a:p>
          <a:p>
            <a:pPr lvl="1"/>
            <a:r>
              <a:rPr lang="en-US" dirty="0"/>
              <a:t>If you have time, you should start them in the lab session</a:t>
            </a:r>
          </a:p>
          <a:p>
            <a:pPr lvl="1"/>
            <a:endParaRPr lang="en-GB" dirty="0"/>
          </a:p>
          <a:p>
            <a:r>
              <a:rPr lang="en-GB" dirty="0"/>
              <a:t>Further information</a:t>
            </a:r>
          </a:p>
          <a:p>
            <a:pPr lvl="1"/>
            <a:r>
              <a:rPr lang="en-GB" dirty="0"/>
              <a:t>Several weeks will have suggestions for taking the ideas further</a:t>
            </a:r>
          </a:p>
          <a:p>
            <a:pPr lvl="1"/>
            <a:r>
              <a:rPr lang="en-GB" dirty="0"/>
              <a:t>Some weeks will have links to other background materials</a:t>
            </a:r>
          </a:p>
        </p:txBody>
      </p:sp>
    </p:spTree>
    <p:extLst>
      <p:ext uri="{BB962C8B-B14F-4D97-AF65-F5344CB8AC3E}">
        <p14:creationId xmlns:p14="http://schemas.microsoft.com/office/powerpoint/2010/main" val="233276139"/>
      </p:ext>
    </p:extLst>
  </p:cSld>
  <p:clrMapOvr>
    <a:masterClrMapping/>
  </p:clrMapOvr>
</p:sld>
</file>

<file path=ppt/theme/theme1.xml><?xml version="1.0" encoding="utf-8"?>
<a:theme xmlns:a="http://schemas.openxmlformats.org/drawingml/2006/main" name="ThemeArchitecture">
  <a:themeElements>
    <a:clrScheme name="Custom 3">
      <a:dk1>
        <a:sysClr val="windowText" lastClr="000000"/>
      </a:dk1>
      <a:lt1>
        <a:sysClr val="window" lastClr="FFFFFF"/>
      </a:lt1>
      <a:dk2>
        <a:srgbClr val="091540"/>
      </a:dk2>
      <a:lt2>
        <a:srgbClr val="EFF1F3"/>
      </a:lt2>
      <a:accent1>
        <a:srgbClr val="444D26"/>
      </a:accent1>
      <a:accent2>
        <a:srgbClr val="F3A447"/>
      </a:accent2>
      <a:accent3>
        <a:srgbClr val="E7BC29"/>
      </a:accent3>
      <a:accent4>
        <a:srgbClr val="BF1A2F"/>
      </a:accent4>
      <a:accent5>
        <a:srgbClr val="9C85C0"/>
      </a:accent5>
      <a:accent6>
        <a:srgbClr val="1098F7"/>
      </a:accent6>
      <a:hlink>
        <a:srgbClr val="8E58B6"/>
      </a:hlink>
      <a:folHlink>
        <a:srgbClr val="7F6F6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Architecture" id="{FDBB64A4-F6B9-459D-9DC5-FA08A1E89776}" vid="{7CCDC46A-DE81-4F39-9A3E-6D83F27AB2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ThemeArchitecture</Template>
  <TotalTime>978</TotalTime>
  <Words>1771</Words>
  <Application>Microsoft Office PowerPoint</Application>
  <PresentationFormat>Widescreen</PresentationFormat>
  <Paragraphs>302</Paragraphs>
  <Slides>26</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Arial</vt:lpstr>
      <vt:lpstr>Calibri</vt:lpstr>
      <vt:lpstr>Calibri Light</vt:lpstr>
      <vt:lpstr>Cambria Math</vt:lpstr>
      <vt:lpstr>Quicksand</vt:lpstr>
      <vt:lpstr>Roboto Mono</vt:lpstr>
      <vt:lpstr>Times New Roman</vt:lpstr>
      <vt:lpstr>ThemeArchitecture</vt:lpstr>
      <vt:lpstr>Visio.Drawing.6</vt:lpstr>
      <vt:lpstr>Computer Architecture</vt:lpstr>
      <vt:lpstr>Objectives</vt:lpstr>
      <vt:lpstr>Unit Team</vt:lpstr>
      <vt:lpstr>What will the unit cover?</vt:lpstr>
      <vt:lpstr>Software required</vt:lpstr>
      <vt:lpstr>Weekly structure on Moodle</vt:lpstr>
      <vt:lpstr>Weekly structure – Lectorial</vt:lpstr>
      <vt:lpstr>Weekly structure – Concepts and Labs</vt:lpstr>
      <vt:lpstr>Weekly structure – Reinforcement and Further Information</vt:lpstr>
      <vt:lpstr>Assessment</vt:lpstr>
      <vt:lpstr>Assessment </vt:lpstr>
      <vt:lpstr>Employability</vt:lpstr>
      <vt:lpstr>Recommended reading</vt:lpstr>
      <vt:lpstr>Other reading</vt:lpstr>
      <vt:lpstr>Recommended activity</vt:lpstr>
      <vt:lpstr>Expectations</vt:lpstr>
      <vt:lpstr>Support</vt:lpstr>
      <vt:lpstr>Weekly schedule</vt:lpstr>
      <vt:lpstr>What happens when a program runs?</vt:lpstr>
      <vt:lpstr>Binary data</vt:lpstr>
      <vt:lpstr>Logic gates</vt:lpstr>
      <vt:lpstr>AND Gate</vt:lpstr>
      <vt:lpstr>OR Gate</vt:lpstr>
      <vt:lpstr>NOT Gate</vt:lpstr>
      <vt:lpstr>Simple  Circuits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Elaine Duffin</dc:creator>
  <cp:lastModifiedBy>Elaine Duffin</cp:lastModifiedBy>
  <cp:revision>47</cp:revision>
  <dcterms:created xsi:type="dcterms:W3CDTF">2021-08-17T08:24:34Z</dcterms:created>
  <dcterms:modified xsi:type="dcterms:W3CDTF">2021-11-05T12:09:34Z</dcterms:modified>
</cp:coreProperties>
</file>