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681" r:id="rId4"/>
    <p:sldId id="683" r:id="rId5"/>
    <p:sldId id="259" r:id="rId6"/>
    <p:sldId id="261" r:id="rId7"/>
    <p:sldId id="262" r:id="rId8"/>
    <p:sldId id="263" r:id="rId9"/>
    <p:sldId id="264" r:id="rId10"/>
    <p:sldId id="265" r:id="rId11"/>
    <p:sldId id="684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5F297-84BE-46C2-B08C-F2977F4DAB13}" v="1" dt="2021-11-01T10:15:18.409"/>
    <p1510:client id="{9BF3FAD8-EBF5-4A5E-B84C-4D959A83BF39}" v="195" dt="2021-11-01T10:50:01.453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22D5F297-84BE-46C2-B08C-F2977F4DAB13}"/>
    <pc:docChg chg="modSld">
      <pc:chgData name="Elaine Duffin" userId="cf570e58-4bc4-40a4-94a7-b8900c9b7065" providerId="ADAL" clId="{22D5F297-84BE-46C2-B08C-F2977F4DAB13}" dt="2021-11-01T10:16:48.002" v="3" actId="20577"/>
      <pc:docMkLst>
        <pc:docMk/>
      </pc:docMkLst>
      <pc:sldChg chg="modSp mod">
        <pc:chgData name="Elaine Duffin" userId="cf570e58-4bc4-40a4-94a7-b8900c9b7065" providerId="ADAL" clId="{22D5F297-84BE-46C2-B08C-F2977F4DAB13}" dt="2021-11-01T10:15:58.171" v="1" actId="207"/>
        <pc:sldMkLst>
          <pc:docMk/>
          <pc:sldMk cId="2893785882" sldId="263"/>
        </pc:sldMkLst>
        <pc:spChg chg="mod">
          <ac:chgData name="Elaine Duffin" userId="cf570e58-4bc4-40a4-94a7-b8900c9b7065" providerId="ADAL" clId="{22D5F297-84BE-46C2-B08C-F2977F4DAB13}" dt="2021-11-01T10:15:58.171" v="1" actId="207"/>
          <ac:spMkLst>
            <pc:docMk/>
            <pc:sldMk cId="2893785882" sldId="263"/>
            <ac:spMk id="10" creationId="{FA23D4B0-1B5E-4A66-B673-0B315174B5D3}"/>
          </ac:spMkLst>
        </pc:spChg>
      </pc:sldChg>
      <pc:sldChg chg="modSp mod">
        <pc:chgData name="Elaine Duffin" userId="cf570e58-4bc4-40a4-94a7-b8900c9b7065" providerId="ADAL" clId="{22D5F297-84BE-46C2-B08C-F2977F4DAB13}" dt="2021-11-01T10:16:48.002" v="3" actId="20577"/>
        <pc:sldMkLst>
          <pc:docMk/>
          <pc:sldMk cId="3043040742" sldId="264"/>
        </pc:sldMkLst>
        <pc:spChg chg="mod">
          <ac:chgData name="Elaine Duffin" userId="cf570e58-4bc4-40a4-94a7-b8900c9b7065" providerId="ADAL" clId="{22D5F297-84BE-46C2-B08C-F2977F4DAB13}" dt="2021-11-01T10:16:48.002" v="3" actId="20577"/>
          <ac:spMkLst>
            <pc:docMk/>
            <pc:sldMk cId="3043040742" sldId="264"/>
            <ac:spMk id="12" creationId="{66D55A94-7C20-4CC2-89A8-7F682809BD06}"/>
          </ac:spMkLst>
        </pc:spChg>
      </pc:sldChg>
      <pc:sldChg chg="modAnim">
        <pc:chgData name="Elaine Duffin" userId="cf570e58-4bc4-40a4-94a7-b8900c9b7065" providerId="ADAL" clId="{22D5F297-84BE-46C2-B08C-F2977F4DAB13}" dt="2021-11-01T10:15:18.409" v="0"/>
        <pc:sldMkLst>
          <pc:docMk/>
          <pc:sldMk cId="3280589592" sldId="681"/>
        </pc:sldMkLst>
      </pc:sldChg>
    </pc:docChg>
  </pc:docChgLst>
  <pc:docChgLst>
    <pc:chgData name="Elaine Duffin" userId="cf570e58-4bc4-40a4-94a7-b8900c9b7065" providerId="ADAL" clId="{9BF3FAD8-EBF5-4A5E-B84C-4D959A83BF39}"/>
    <pc:docChg chg="custSel modSld">
      <pc:chgData name="Elaine Duffin" userId="cf570e58-4bc4-40a4-94a7-b8900c9b7065" providerId="ADAL" clId="{9BF3FAD8-EBF5-4A5E-B84C-4D959A83BF39}" dt="2021-11-01T10:49:59.750" v="152"/>
      <pc:docMkLst>
        <pc:docMk/>
      </pc:docMkLst>
      <pc:sldChg chg="modAnim">
        <pc:chgData name="Elaine Duffin" userId="cf570e58-4bc4-40a4-94a7-b8900c9b7065" providerId="ADAL" clId="{9BF3FAD8-EBF5-4A5E-B84C-4D959A83BF39}" dt="2021-11-01T10:43:35.353" v="7"/>
        <pc:sldMkLst>
          <pc:docMk/>
          <pc:sldMk cId="2977268468" sldId="262"/>
        </pc:sldMkLst>
      </pc:sldChg>
      <pc:sldChg chg="modAnim">
        <pc:chgData name="Elaine Duffin" userId="cf570e58-4bc4-40a4-94a7-b8900c9b7065" providerId="ADAL" clId="{9BF3FAD8-EBF5-4A5E-B84C-4D959A83BF39}" dt="2021-11-01T10:43:50.506" v="12"/>
        <pc:sldMkLst>
          <pc:docMk/>
          <pc:sldMk cId="2893785882" sldId="263"/>
        </pc:sldMkLst>
      </pc:sldChg>
      <pc:sldChg chg="modSp mod modAnim">
        <pc:chgData name="Elaine Duffin" userId="cf570e58-4bc4-40a4-94a7-b8900c9b7065" providerId="ADAL" clId="{9BF3FAD8-EBF5-4A5E-B84C-4D959A83BF39}" dt="2021-11-01T10:49:59.750" v="152"/>
        <pc:sldMkLst>
          <pc:docMk/>
          <pc:sldMk cId="3043040742" sldId="264"/>
        </pc:sldMkLst>
        <pc:spChg chg="mod">
          <ac:chgData name="Elaine Duffin" userId="cf570e58-4bc4-40a4-94a7-b8900c9b7065" providerId="ADAL" clId="{9BF3FAD8-EBF5-4A5E-B84C-4D959A83BF39}" dt="2021-11-01T10:49:44.664" v="150" actId="20577"/>
          <ac:spMkLst>
            <pc:docMk/>
            <pc:sldMk cId="3043040742" sldId="264"/>
            <ac:spMk id="12" creationId="{66D55A94-7C20-4CC2-89A8-7F682809BD06}"/>
          </ac:spMkLst>
        </pc:spChg>
      </pc:sldChg>
      <pc:sldChg chg="modSp">
        <pc:chgData name="Elaine Duffin" userId="cf570e58-4bc4-40a4-94a7-b8900c9b7065" providerId="ADAL" clId="{9BF3FAD8-EBF5-4A5E-B84C-4D959A83BF39}" dt="2021-11-01T10:42:49.252" v="2" actId="20577"/>
        <pc:sldMkLst>
          <pc:docMk/>
          <pc:sldMk cId="1539771866" sldId="265"/>
        </pc:sldMkLst>
        <pc:spChg chg="mod">
          <ac:chgData name="Elaine Duffin" userId="cf570e58-4bc4-40a4-94a7-b8900c9b7065" providerId="ADAL" clId="{9BF3FAD8-EBF5-4A5E-B84C-4D959A83BF39}" dt="2021-11-01T10:42:49.252" v="2" actId="20577"/>
          <ac:spMkLst>
            <pc:docMk/>
            <pc:sldMk cId="1539771866" sldId="26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4F008-0210-41A4-BA26-A10AFD7A35B5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D747-A162-4681-B82B-60D766A86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2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 – Logic gates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1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GB" dirty="0"/>
              <a:t>Multiple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73291" cy="4351338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Each logic gate can have only one output, but any number of inputs </a:t>
            </a:r>
          </a:p>
          <a:p>
            <a:pPr lvl="1"/>
            <a:r>
              <a:rPr lang="en-GB" dirty="0"/>
              <a:t>Except the </a:t>
            </a:r>
            <a:r>
              <a:rPr lang="en-GB" b="1" dirty="0"/>
              <a:t>NOT</a:t>
            </a:r>
            <a:r>
              <a:rPr lang="en-GB" dirty="0"/>
              <a:t> gate which can only have one input</a:t>
            </a:r>
          </a:p>
          <a:p>
            <a:pPr lvl="0"/>
            <a:r>
              <a:rPr lang="en-GB" dirty="0"/>
              <a:t>The number of rows in the truth table depends on the number of inputs to the gate</a:t>
            </a:r>
          </a:p>
          <a:p>
            <a:pPr lvl="1"/>
            <a:r>
              <a:rPr lang="en-GB" dirty="0"/>
              <a:t>number of rows = 2</a:t>
            </a:r>
            <a:r>
              <a:rPr lang="en-GB" baseline="30000" dirty="0"/>
              <a:t>n</a:t>
            </a:r>
            <a:r>
              <a:rPr lang="en-GB" dirty="0"/>
              <a:t> (where n is the number of inputs)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 The example shows a three  input OR gate</a:t>
            </a:r>
          </a:p>
          <a:p>
            <a:pPr lvl="1"/>
            <a:r>
              <a:rPr lang="en-GB" dirty="0"/>
              <a:t>The truth table has 2</a:t>
            </a:r>
            <a:r>
              <a:rPr lang="en-GB" baseline="30000" dirty="0"/>
              <a:t>3</a:t>
            </a:r>
            <a:r>
              <a:rPr lang="en-GB" dirty="0"/>
              <a:t> (2 x 2 x 2 = 8) rows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 descr="Three input OR gate symbo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193183"/>
              </p:ext>
            </p:extLst>
          </p:nvPr>
        </p:nvGraphicFramePr>
        <p:xfrm>
          <a:off x="8409678" y="198802"/>
          <a:ext cx="3505304" cy="172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3399" imgH="813854" progId="Visio.Drawing.6">
                  <p:embed/>
                </p:oleObj>
              </mc:Choice>
              <mc:Fallback>
                <p:oleObj r:id="rId2" imgW="1633399" imgH="813854" progId="Visio.Drawing.6">
                  <p:embed/>
                  <p:pic>
                    <p:nvPicPr>
                      <p:cNvPr id="5" name="Object 4" descr="Three input OR gate symbo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9678" y="198802"/>
                        <a:ext cx="3505304" cy="1723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 descr="Three input OR gate truth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8904"/>
              </p:ext>
            </p:extLst>
          </p:nvPr>
        </p:nvGraphicFramePr>
        <p:xfrm>
          <a:off x="9672482" y="2752470"/>
          <a:ext cx="2051386" cy="3608703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51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GB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04907" y="3161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17942" y="3598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18354" y="397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17942" y="4372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17942" y="4793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01570" y="5162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01570" y="5589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01570" y="5959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310279" y="3598620"/>
            <a:ext cx="301686" cy="2699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7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D6DC-C7F7-4BBD-9227-6FE235A6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FADB-FF69-4D9C-A9D7-ABAE33ACA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5761"/>
            <a:ext cx="10515600" cy="35781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AND                               OR                                   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NAND                             NOR                                   XOR</a:t>
            </a:r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73F0C78-36DC-4CBF-80B6-34429D2C9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702636"/>
              </p:ext>
            </p:extLst>
          </p:nvPr>
        </p:nvGraphicFramePr>
        <p:xfrm>
          <a:off x="1522566" y="1433805"/>
          <a:ext cx="2336915" cy="1139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3399" imgH="802471" progId="Visio.Drawing.6">
                  <p:embed/>
                </p:oleObj>
              </mc:Choice>
              <mc:Fallback>
                <p:oleObj r:id="rId2" imgW="1633399" imgH="802471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73F0C78-36DC-4CBF-80B6-34429D2C9D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566" y="1433805"/>
                        <a:ext cx="2336915" cy="1139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857320C-BC55-4F56-8335-0ADD8C0F73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138014"/>
              </p:ext>
            </p:extLst>
          </p:nvPr>
        </p:nvGraphicFramePr>
        <p:xfrm>
          <a:off x="4543847" y="1374950"/>
          <a:ext cx="2336916" cy="1148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33399" imgH="813854" progId="Visio.Drawing.6">
                  <p:embed/>
                </p:oleObj>
              </mc:Choice>
              <mc:Fallback>
                <p:oleObj r:id="rId4" imgW="1633399" imgH="813854" progId="Visio.Drawing.6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857320C-BC55-4F56-8335-0ADD8C0F73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847" y="1374950"/>
                        <a:ext cx="2336916" cy="1148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AA131BE-AD32-412E-8A4E-656C113773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794685"/>
              </p:ext>
            </p:extLst>
          </p:nvPr>
        </p:nvGraphicFramePr>
        <p:xfrm>
          <a:off x="7700965" y="1552558"/>
          <a:ext cx="2885445" cy="81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33543" imgH="519804" progId="Visio.Drawing.6">
                  <p:embed/>
                </p:oleObj>
              </mc:Choice>
              <mc:Fallback>
                <p:oleObj r:id="rId6" imgW="1833543" imgH="519804" progId="Visio.Drawing.6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AA131BE-AD32-412E-8A4E-656C113773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5" y="1552558"/>
                        <a:ext cx="2885445" cy="8198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C5B27BD-7BE4-40BB-8541-7EBA4E725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499763"/>
              </p:ext>
            </p:extLst>
          </p:nvPr>
        </p:nvGraphicFramePr>
        <p:xfrm>
          <a:off x="1522566" y="3950800"/>
          <a:ext cx="2230974" cy="1150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33399" imgH="838516" progId="Visio.Drawing.6">
                  <p:embed/>
                </p:oleObj>
              </mc:Choice>
              <mc:Fallback>
                <p:oleObj r:id="rId8" imgW="1633399" imgH="838516" progId="Visio.Drawing.6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C5B27BD-7BE4-40BB-8541-7EBA4E725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566" y="3950800"/>
                        <a:ext cx="2230974" cy="11504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4A385C7-3EEA-4CCD-BDB0-D12563BA2E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750221"/>
              </p:ext>
            </p:extLst>
          </p:nvPr>
        </p:nvGraphicFramePr>
        <p:xfrm>
          <a:off x="4543847" y="3913269"/>
          <a:ext cx="2400241" cy="1187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33399" imgH="813854" progId="Visio.Drawing.6">
                  <p:embed/>
                </p:oleObj>
              </mc:Choice>
              <mc:Fallback>
                <p:oleObj r:id="rId10" imgW="1633399" imgH="813854" progId="Visio.Drawing.6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4A385C7-3EEA-4CCD-BDB0-D12563BA2E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847" y="3913269"/>
                        <a:ext cx="2400241" cy="1187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BCD89A5-B94A-435D-99BD-0DD921B6B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257338"/>
              </p:ext>
            </p:extLst>
          </p:nvPr>
        </p:nvGraphicFramePr>
        <p:xfrm>
          <a:off x="8186169" y="3913269"/>
          <a:ext cx="2400241" cy="114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33399" imgH="790140" progId="Visio.Drawing.6">
                  <p:embed/>
                </p:oleObj>
              </mc:Choice>
              <mc:Fallback>
                <p:oleObj r:id="rId12" imgW="1633399" imgH="790140" progId="Visio.Drawing.6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BCD89A5-B94A-435D-99BD-0DD921B6B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169" y="3913269"/>
                        <a:ext cx="2400241" cy="11448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807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818-54FC-4B53-A134-622714A0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following concepts: </a:t>
            </a:r>
          </a:p>
          <a:p>
            <a:pPr lvl="1"/>
            <a:r>
              <a:rPr lang="en-US" dirty="0"/>
              <a:t>Binary data</a:t>
            </a:r>
          </a:p>
          <a:p>
            <a:pPr lvl="1"/>
            <a:r>
              <a:rPr lang="en-US" dirty="0"/>
              <a:t>Logic gates</a:t>
            </a:r>
          </a:p>
          <a:p>
            <a:pPr lvl="1"/>
            <a:r>
              <a:rPr lang="en-US" dirty="0"/>
              <a:t>Truth tables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9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9E43808-D270-4512-9CB4-352ACF10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data and logic gates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91350" cy="4351338"/>
          </a:xfrm>
        </p:spPr>
        <p:txBody>
          <a:bodyPr>
            <a:normAutofit/>
          </a:bodyPr>
          <a:lstStyle/>
          <a:p>
            <a:r>
              <a:rPr lang="en-GB" dirty="0"/>
              <a:t>Electrical signals in computers are considered to be in one of two possible states</a:t>
            </a:r>
          </a:p>
          <a:p>
            <a:pPr lvl="1"/>
            <a:r>
              <a:rPr lang="en-GB" dirty="0"/>
              <a:t>High / Low</a:t>
            </a:r>
          </a:p>
          <a:p>
            <a:pPr lvl="1"/>
            <a:r>
              <a:rPr lang="en-GB" dirty="0"/>
              <a:t>On / Off</a:t>
            </a:r>
          </a:p>
          <a:p>
            <a:pPr lvl="1"/>
            <a:r>
              <a:rPr lang="en-GB" dirty="0"/>
              <a:t>True (t) / False (f)</a:t>
            </a:r>
          </a:p>
          <a:p>
            <a:pPr lvl="1"/>
            <a:r>
              <a:rPr lang="en-GB" dirty="0"/>
              <a:t>1 / 0 </a:t>
            </a:r>
          </a:p>
          <a:p>
            <a:pPr lvl="0"/>
            <a:r>
              <a:rPr lang="en-GB" dirty="0"/>
              <a:t>As there are two states, this is </a:t>
            </a:r>
            <a:r>
              <a:rPr lang="en-GB" b="1" dirty="0"/>
              <a:t>binary</a:t>
            </a:r>
          </a:p>
          <a:p>
            <a:r>
              <a:rPr lang="en-GB" dirty="0"/>
              <a:t>We can combine binary information using Boolean logic – using logic gates</a:t>
            </a:r>
          </a:p>
        </p:txBody>
      </p:sp>
      <p:graphicFrame>
        <p:nvGraphicFramePr>
          <p:cNvPr id="25" name="Google Shape;154;p20">
            <a:extLst>
              <a:ext uri="{FF2B5EF4-FFF2-40B4-BE49-F238E27FC236}">
                <a16:creationId xmlns:a16="http://schemas.microsoft.com/office/drawing/2014/main" id="{309817BB-CC50-457B-BAE3-A7E30CADF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399318"/>
              </p:ext>
            </p:extLst>
          </p:nvPr>
        </p:nvGraphicFramePr>
        <p:xfrm>
          <a:off x="8324495" y="2448783"/>
          <a:ext cx="457650" cy="1273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oogle Shape;155;p20">
            <a:extLst>
              <a:ext uri="{FF2B5EF4-FFF2-40B4-BE49-F238E27FC236}">
                <a16:creationId xmlns:a16="http://schemas.microsoft.com/office/drawing/2014/main" id="{E7B9630B-2863-452F-85C5-1C75844E5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329721"/>
              </p:ext>
            </p:extLst>
          </p:nvPr>
        </p:nvGraphicFramePr>
        <p:xfrm>
          <a:off x="9969720" y="2448783"/>
          <a:ext cx="597750" cy="1273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" name="Google Shape;156;p20">
            <a:extLst>
              <a:ext uri="{FF2B5EF4-FFF2-40B4-BE49-F238E27FC236}">
                <a16:creationId xmlns:a16="http://schemas.microsoft.com/office/drawing/2014/main" id="{F8A3A0CF-264D-40FA-AD30-6E950F08B5C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8083" y="2448783"/>
            <a:ext cx="504000" cy="76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57;p20">
            <a:extLst>
              <a:ext uri="{FF2B5EF4-FFF2-40B4-BE49-F238E27FC236}">
                <a16:creationId xmlns:a16="http://schemas.microsoft.com/office/drawing/2014/main" id="{6F9312CE-537E-4D65-97F0-95978DBCBE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6595" y="2429121"/>
            <a:ext cx="504000" cy="76608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158;p20">
            <a:extLst>
              <a:ext uri="{FF2B5EF4-FFF2-40B4-BE49-F238E27FC236}">
                <a16:creationId xmlns:a16="http://schemas.microsoft.com/office/drawing/2014/main" id="{4F9D33DC-14ED-4AEB-9BB6-CECED3D569C1}"/>
              </a:ext>
            </a:extLst>
          </p:cNvPr>
          <p:cNvSpPr txBox="1"/>
          <p:nvPr/>
        </p:nvSpPr>
        <p:spPr>
          <a:xfrm>
            <a:off x="9150570" y="2951933"/>
            <a:ext cx="59775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Quicksand"/>
                <a:ea typeface="Quicksand"/>
                <a:cs typeface="Quicksand"/>
                <a:sym typeface="Quicksand"/>
              </a:rPr>
              <a:t>OR 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30" name="Google Shape;159;p20">
            <a:extLst>
              <a:ext uri="{FF2B5EF4-FFF2-40B4-BE49-F238E27FC236}">
                <a16:creationId xmlns:a16="http://schemas.microsoft.com/office/drawing/2014/main" id="{13BFEA01-0C41-4C43-8C98-3B1964151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989859"/>
              </p:ext>
            </p:extLst>
          </p:nvPr>
        </p:nvGraphicFramePr>
        <p:xfrm>
          <a:off x="8308083" y="4366815"/>
          <a:ext cx="457650" cy="1273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oogle Shape;160;p20">
            <a:extLst>
              <a:ext uri="{FF2B5EF4-FFF2-40B4-BE49-F238E27FC236}">
                <a16:creationId xmlns:a16="http://schemas.microsoft.com/office/drawing/2014/main" id="{56FA5EBE-CD4B-45F3-89AF-DBC3C6536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4184937"/>
              </p:ext>
            </p:extLst>
          </p:nvPr>
        </p:nvGraphicFramePr>
        <p:xfrm>
          <a:off x="10023358" y="4342878"/>
          <a:ext cx="457650" cy="1273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Google Shape;161;p20">
            <a:extLst>
              <a:ext uri="{FF2B5EF4-FFF2-40B4-BE49-F238E27FC236}">
                <a16:creationId xmlns:a16="http://schemas.microsoft.com/office/drawing/2014/main" id="{56979876-837B-428B-A1FF-DFA6BFB78490}"/>
              </a:ext>
            </a:extLst>
          </p:cNvPr>
          <p:cNvSpPr txBox="1"/>
          <p:nvPr/>
        </p:nvSpPr>
        <p:spPr>
          <a:xfrm>
            <a:off x="9150570" y="4631978"/>
            <a:ext cx="7297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Quicksand"/>
                <a:ea typeface="Quicksand"/>
                <a:cs typeface="Quicksand"/>
                <a:sym typeface="Quicksand"/>
              </a:rPr>
              <a:t>OR </a:t>
            </a:r>
            <a:endParaRPr dirty="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3" name="Google Shape;162;p20">
            <a:extLst>
              <a:ext uri="{FF2B5EF4-FFF2-40B4-BE49-F238E27FC236}">
                <a16:creationId xmlns:a16="http://schemas.microsoft.com/office/drawing/2014/main" id="{8934128C-2F99-4F43-B304-9A927846CB7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80" r="690"/>
          <a:stretch/>
        </p:blipFill>
        <p:spPr>
          <a:xfrm>
            <a:off x="8352363" y="4366815"/>
            <a:ext cx="389805" cy="7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63;p20">
            <a:extLst>
              <a:ext uri="{FF2B5EF4-FFF2-40B4-BE49-F238E27FC236}">
                <a16:creationId xmlns:a16="http://schemas.microsoft.com/office/drawing/2014/main" id="{D7E5D3AD-316E-470A-914D-8DDE1E2D2F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57278" y="4372094"/>
            <a:ext cx="389800" cy="755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58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 descr="AND gate symbo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65063"/>
              </p:ext>
            </p:extLst>
          </p:nvPr>
        </p:nvGraphicFramePr>
        <p:xfrm>
          <a:off x="3897313" y="677863"/>
          <a:ext cx="3186112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3399" imgH="802471" progId="Visio.Drawing.6">
                  <p:embed/>
                </p:oleObj>
              </mc:Choice>
              <mc:Fallback>
                <p:oleObj r:id="rId2" imgW="1633399" imgH="802471" progId="Visio.Drawing.6">
                  <p:embed/>
                  <p:pic>
                    <p:nvPicPr>
                      <p:cNvPr id="5" name="Object 4" descr="AND gate symbo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677863"/>
                        <a:ext cx="3186112" cy="1554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 descr="AND gate truth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66317"/>
              </p:ext>
            </p:extLst>
          </p:nvPr>
        </p:nvGraphicFramePr>
        <p:xfrm>
          <a:off x="9014189" y="804064"/>
          <a:ext cx="1663643" cy="2304895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55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0 </a:t>
                      </a:r>
                      <a:endParaRPr lang="en-GB" sz="18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4315709"/>
                  </a:ext>
                </a:extLst>
              </a:tr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0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0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56869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29254" y="5292546"/>
            <a:ext cx="526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Boolean Notation :        X  =   A . B</a:t>
            </a:r>
          </a:p>
          <a:p>
            <a:r>
              <a:rPr lang="en-GB" sz="2400" i="1" dirty="0">
                <a:solidFill>
                  <a:schemeClr val="accent1"/>
                </a:solidFill>
              </a:rPr>
              <a:t>		 or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		               X  =    AB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198DC00-240E-426F-9D1E-032D8692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AND Gate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D4CB-B77B-4F10-A270-7B388D8C1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32186"/>
            <a:ext cx="5654040" cy="2660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AND</a:t>
            </a:r>
            <a:r>
              <a:rPr lang="en-GB" dirty="0"/>
              <a:t> gate outputs 1 when all the inputs are 1	 </a:t>
            </a:r>
          </a:p>
          <a:p>
            <a:pPr marL="0" indent="0">
              <a:buNone/>
            </a:pPr>
            <a:r>
              <a:rPr lang="en-GB" dirty="0"/>
              <a:t>( X = 1 when both A  </a:t>
            </a:r>
            <a:r>
              <a:rPr lang="en-GB" b="1" dirty="0"/>
              <a:t>AND</a:t>
            </a:r>
            <a:r>
              <a:rPr lang="en-GB" dirty="0"/>
              <a:t> B are 1 )</a:t>
            </a:r>
          </a:p>
          <a:p>
            <a:endParaRPr lang="en-GB" dirty="0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94F5B44B-55B2-4556-9692-07CA35709448}"/>
              </a:ext>
            </a:extLst>
          </p:cNvPr>
          <p:cNvSpPr/>
          <p:nvPr/>
        </p:nvSpPr>
        <p:spPr>
          <a:xfrm>
            <a:off x="3162300" y="2403423"/>
            <a:ext cx="1470660" cy="705536"/>
          </a:xfrm>
          <a:prstGeom prst="wedgeRoundRectCallout">
            <a:avLst>
              <a:gd name="adj1" fmla="val 37795"/>
              <a:gd name="adj2" fmla="val -80422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Symbol</a:t>
            </a:r>
            <a:endParaRPr lang="en-GB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0D939007-B0EF-43E0-A775-8E4EFACBBFFA}"/>
              </a:ext>
            </a:extLst>
          </p:cNvPr>
          <p:cNvSpPr/>
          <p:nvPr/>
        </p:nvSpPr>
        <p:spPr>
          <a:xfrm>
            <a:off x="7734029" y="3473532"/>
            <a:ext cx="2560320" cy="1077955"/>
          </a:xfrm>
          <a:prstGeom prst="wedgeRoundRectCallout">
            <a:avLst>
              <a:gd name="adj1" fmla="val 37795"/>
              <a:gd name="adj2" fmla="val -80422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Truth table</a:t>
            </a:r>
          </a:p>
          <a:p>
            <a:pPr algn="ctr"/>
            <a:r>
              <a:rPr lang="en-US" dirty="0"/>
              <a:t>Shows the output X for all possible inputs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42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5" descr="OR gate symbo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306687"/>
              </p:ext>
            </p:extLst>
          </p:nvPr>
        </p:nvGraphicFramePr>
        <p:xfrm>
          <a:off x="4518396" y="1197768"/>
          <a:ext cx="27717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3399" imgH="813854" progId="Visio.Drawing.6">
                  <p:embed/>
                </p:oleObj>
              </mc:Choice>
              <mc:Fallback>
                <p:oleObj r:id="rId2" imgW="1633399" imgH="813854" progId="Visio.Drawing.6">
                  <p:embed/>
                  <p:pic>
                    <p:nvPicPr>
                      <p:cNvPr id="6" name="Object 5" descr="OR gate symbo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396" y="1197768"/>
                        <a:ext cx="2771775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26431" y="5546849"/>
            <a:ext cx="457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Boolean Notation :        X  =   A + B</a:t>
            </a:r>
          </a:p>
        </p:txBody>
      </p:sp>
      <p:graphicFrame>
        <p:nvGraphicFramePr>
          <p:cNvPr id="15" name="Table 14" descr="OR gate truth table">
            <a:extLst>
              <a:ext uri="{FF2B5EF4-FFF2-40B4-BE49-F238E27FC236}">
                <a16:creationId xmlns:a16="http://schemas.microsoft.com/office/drawing/2014/main" id="{868C6105-769B-42D4-A535-C7A8A0282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24177"/>
              </p:ext>
            </p:extLst>
          </p:nvPr>
        </p:nvGraphicFramePr>
        <p:xfrm>
          <a:off x="8968731" y="835478"/>
          <a:ext cx="1663643" cy="2304895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55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0 </a:t>
                      </a:r>
                      <a:endParaRPr lang="en-GB" sz="18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4315709"/>
                  </a:ext>
                </a:extLst>
              </a:tr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0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0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568696"/>
                  </a:ext>
                </a:extLst>
              </a:tr>
            </a:tbl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DFD900FE-DA60-4B73-A09D-516126F4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70A2CF6-C62F-41CA-ACE0-E21F7197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6643687" cy="27479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OR</a:t>
            </a:r>
            <a:r>
              <a:rPr lang="en-GB" dirty="0"/>
              <a:t> gate outputs a 1 when either OR both of the inputs is a  1 </a:t>
            </a:r>
          </a:p>
          <a:p>
            <a:pPr marL="0" indent="0">
              <a:buNone/>
            </a:pPr>
            <a:r>
              <a:rPr lang="en-GB" dirty="0"/>
              <a:t>   (X = 1 if A </a:t>
            </a:r>
            <a:r>
              <a:rPr lang="en-GB" b="1" dirty="0"/>
              <a:t>OR</a:t>
            </a:r>
            <a:r>
              <a:rPr lang="en-GB" dirty="0"/>
              <a:t> B = 1, </a:t>
            </a:r>
            <a:r>
              <a:rPr lang="en-GB" b="1" dirty="0"/>
              <a:t>OR</a:t>
            </a:r>
            <a:r>
              <a:rPr lang="en-GB" dirty="0"/>
              <a:t> both).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71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3" name="Object 2" descr="NOT gate symbo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543507"/>
              </p:ext>
            </p:extLst>
          </p:nvPr>
        </p:nvGraphicFramePr>
        <p:xfrm>
          <a:off x="4518378" y="1274151"/>
          <a:ext cx="34194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33543" imgH="519804" progId="Visio.Drawing.6">
                  <p:embed/>
                </p:oleObj>
              </mc:Choice>
              <mc:Fallback>
                <p:oleObj r:id="rId2" imgW="1833543" imgH="519804" progId="Visio.Drawing.6">
                  <p:embed/>
                  <p:pic>
                    <p:nvPicPr>
                      <p:cNvPr id="3" name="Object 2" descr="NOT gate symbo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378" y="1274151"/>
                        <a:ext cx="341947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Table 17" descr="NOT gate truth table">
            <a:extLst>
              <a:ext uri="{FF2B5EF4-FFF2-40B4-BE49-F238E27FC236}">
                <a16:creationId xmlns:a16="http://schemas.microsoft.com/office/drawing/2014/main" id="{347B1A50-AD61-4C4F-B7ED-8D0D31AAA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59812"/>
              </p:ext>
            </p:extLst>
          </p:nvPr>
        </p:nvGraphicFramePr>
        <p:xfrm>
          <a:off x="9578347" y="1100706"/>
          <a:ext cx="1118600" cy="1382937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55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0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1 </a:t>
                      </a:r>
                      <a:endParaRPr lang="en-GB" sz="18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en-GB" sz="18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en-GB" sz="18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43157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A11CBA-7970-4681-BD31-0F489979479B}"/>
                  </a:ext>
                </a:extLst>
              </p:cNvPr>
              <p:cNvSpPr txBox="1"/>
              <p:nvPr/>
            </p:nvSpPr>
            <p:spPr>
              <a:xfrm>
                <a:off x="7025640" y="5810234"/>
                <a:ext cx="4230678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chemeClr val="accent1"/>
                    </a:solidFill>
                  </a:rPr>
                  <a:t>Boolean Notation :        X  =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endParaRPr lang="en-GB" sz="2400" dirty="0">
                  <a:solidFill>
                    <a:schemeClr val="accent1"/>
                  </a:solidFill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A11CBA-7970-4681-BD31-0F4899794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40" y="5810234"/>
                <a:ext cx="4230678" cy="505203"/>
              </a:xfrm>
              <a:prstGeom prst="rect">
                <a:avLst/>
              </a:prstGeom>
              <a:blipFill>
                <a:blip r:embed="rId5"/>
                <a:stretch>
                  <a:fillRect l="-2305" t="-1205" b="-265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22">
            <a:extLst>
              <a:ext uri="{FF2B5EF4-FFF2-40B4-BE49-F238E27FC236}">
                <a16:creationId xmlns:a16="http://schemas.microsoft.com/office/drawing/2014/main" id="{0ED5D8BF-9411-42FE-9100-C43BF108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95EA1CB-CF80-4F61-A650-731F7B68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6599"/>
            <a:ext cx="7818120" cy="2900363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b="1" dirty="0"/>
              <a:t>NOT</a:t>
            </a:r>
            <a:r>
              <a:rPr lang="en-GB" dirty="0"/>
              <a:t> gate outputs a 1 when the input is 0 and outputs a 0 when the input is 1.</a:t>
            </a:r>
          </a:p>
          <a:p>
            <a:r>
              <a:rPr lang="en-GB" dirty="0"/>
              <a:t>The NOT gate is also referred to as an </a:t>
            </a:r>
            <a:r>
              <a:rPr lang="en-GB" b="1" dirty="0"/>
              <a:t>inverter</a:t>
            </a:r>
            <a:r>
              <a:rPr lang="en-GB" dirty="0"/>
              <a:t>, as it   inverts its input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5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05313" y="2374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Object 7" descr="NAND gate symbo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333607"/>
              </p:ext>
            </p:extLst>
          </p:nvPr>
        </p:nvGraphicFramePr>
        <p:xfrm>
          <a:off x="5137577" y="525216"/>
          <a:ext cx="273367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3399" imgH="838516" progId="Visio.Drawing.6">
                  <p:embed/>
                </p:oleObj>
              </mc:Choice>
              <mc:Fallback>
                <p:oleObj r:id="rId2" imgW="1633399" imgH="838516" progId="Visio.Drawing.6">
                  <p:embed/>
                  <p:pic>
                    <p:nvPicPr>
                      <p:cNvPr id="8" name="Object 7" descr="NAND gate symbo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577" y="525216"/>
                        <a:ext cx="2733675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 descr="NAND gate truth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37014"/>
              </p:ext>
            </p:extLst>
          </p:nvPr>
        </p:nvGraphicFramePr>
        <p:xfrm>
          <a:off x="9468605" y="846747"/>
          <a:ext cx="1568414" cy="2437095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527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</a:rPr>
                        <a:t>0</a:t>
                      </a:r>
                      <a:endParaRPr lang="en-GB" sz="1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GB" sz="1000" b="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</a:rPr>
                        <a:t>0</a:t>
                      </a:r>
                      <a:endParaRPr lang="en-GB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GB" sz="1000" b="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</a:rPr>
                        <a:t>1</a:t>
                      </a:r>
                      <a:endParaRPr lang="en-GB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GB" sz="1000" b="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</a:rPr>
                        <a:t>1</a:t>
                      </a:r>
                      <a:endParaRPr lang="en-GB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GB" sz="1000" b="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06711" y="1405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6711" y="1894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06711" y="2383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6711" y="2873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35189" y="5490137"/>
                <a:ext cx="5161327" cy="918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chemeClr val="accent1"/>
                    </a:solidFill>
                  </a:rPr>
                  <a:t>Boolean Notation :        X  =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bar>
                  </m:oMath>
                </a14:m>
                <a:endParaRPr lang="en-GB" sz="2400" dirty="0">
                  <a:solidFill>
                    <a:schemeClr val="accent1"/>
                  </a:solidFill>
                </a:endParaRPr>
              </a:p>
              <a:p>
                <a:r>
                  <a:rPr lang="en-GB" sz="2400" dirty="0">
                    <a:solidFill>
                      <a:schemeClr val="accent1"/>
                    </a:solidFill>
                  </a:rPr>
                  <a:t>		</a:t>
                </a:r>
                <a:r>
                  <a:rPr lang="en-GB" sz="2400" i="1" dirty="0">
                    <a:solidFill>
                      <a:schemeClr val="accent1"/>
                    </a:solidFill>
                  </a:rPr>
                  <a:t>or            </a:t>
                </a:r>
                <a:r>
                  <a:rPr lang="en-GB" sz="2400" dirty="0">
                    <a:solidFill>
                      <a:schemeClr val="accent1"/>
                    </a:solidFill>
                  </a:rPr>
                  <a:t>X  =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AB</m:t>
                        </m:r>
                      </m:e>
                    </m:bar>
                  </m:oMath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189" y="5490137"/>
                <a:ext cx="5161327" cy="918072"/>
              </a:xfrm>
              <a:prstGeom prst="rect">
                <a:avLst/>
              </a:prstGeom>
              <a:blipFill>
                <a:blip r:embed="rId5"/>
                <a:stretch>
                  <a:fillRect l="-1891" t="-667" b="-14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16F9F8-455F-48F0-99D1-111D04A9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NAND Gate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28EAF9-3AFA-4EB9-BFA8-543E13C9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18" y="2474398"/>
            <a:ext cx="8027720" cy="3913419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The </a:t>
            </a:r>
            <a:r>
              <a:rPr lang="en-GB" b="1" dirty="0"/>
              <a:t>NAND</a:t>
            </a:r>
            <a:r>
              <a:rPr lang="en-GB" dirty="0"/>
              <a:t> gate behaves like an AND gate whose output is then passed through a NOT gate </a:t>
            </a:r>
          </a:p>
          <a:p>
            <a:pPr marL="0" lvl="0" indent="0">
              <a:buNone/>
            </a:pPr>
            <a:endParaRPr lang="en-GB" dirty="0"/>
          </a:p>
          <a:p>
            <a:pPr lvl="0"/>
            <a:r>
              <a:rPr lang="en-GB" dirty="0"/>
              <a:t>Thus NOT AND is shortened to give NAND </a:t>
            </a:r>
          </a:p>
          <a:p>
            <a:pPr lvl="1"/>
            <a:r>
              <a:rPr lang="en-GB" dirty="0"/>
              <a:t>Therefore the truth table is the  </a:t>
            </a:r>
            <a:r>
              <a:rPr lang="en-GB" i="1" dirty="0"/>
              <a:t>opposite</a:t>
            </a:r>
            <a:r>
              <a:rPr lang="en-GB" dirty="0"/>
              <a:t> of an AND gate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26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1" y="4774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05313" y="2374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05313" y="3231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" name="Object 8" descr="NOR gate symbo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094134"/>
              </p:ext>
            </p:extLst>
          </p:nvPr>
        </p:nvGraphicFramePr>
        <p:xfrm>
          <a:off x="4405313" y="633862"/>
          <a:ext cx="28289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3399" imgH="813854" progId="Visio.Drawing.6">
                  <p:embed/>
                </p:oleObj>
              </mc:Choice>
              <mc:Fallback>
                <p:oleObj r:id="rId2" imgW="1633399" imgH="813854" progId="Visio.Drawing.6">
                  <p:embed/>
                  <p:pic>
                    <p:nvPicPr>
                      <p:cNvPr id="9" name="Object 8" descr="NOR gate symbo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633862"/>
                        <a:ext cx="2828925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95803" y="5838438"/>
                <a:ext cx="4994297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chemeClr val="accent1"/>
                    </a:solidFill>
                  </a:rPr>
                  <a:t>Boolean Notation :        X  =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bar>
                  </m:oMath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03" y="5838438"/>
                <a:ext cx="4994297" cy="505203"/>
              </a:xfrm>
              <a:prstGeom prst="rect">
                <a:avLst/>
              </a:prstGeom>
              <a:blipFill>
                <a:blip r:embed="rId5"/>
                <a:stretch>
                  <a:fillRect l="-1954" t="-1205" b="-265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 descr="NOR gate truth table">
            <a:extLst>
              <a:ext uri="{FF2B5EF4-FFF2-40B4-BE49-F238E27FC236}">
                <a16:creationId xmlns:a16="http://schemas.microsoft.com/office/drawing/2014/main" id="{58922E06-54A3-428C-96C3-FCBC7567F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86587"/>
              </p:ext>
            </p:extLst>
          </p:nvPr>
        </p:nvGraphicFramePr>
        <p:xfrm>
          <a:off x="9634671" y="846747"/>
          <a:ext cx="1568414" cy="2437095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527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</a:rPr>
                        <a:t>0</a:t>
                      </a:r>
                      <a:endParaRPr lang="en-GB" sz="1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GB" sz="1000" b="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</a:rPr>
                        <a:t>0</a:t>
                      </a:r>
                      <a:endParaRPr lang="en-GB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GB" sz="1000" b="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</a:rPr>
                        <a:t>1</a:t>
                      </a:r>
                      <a:endParaRPr lang="en-GB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GB" sz="1000" b="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</a:rPr>
                        <a:t>1</a:t>
                      </a:r>
                      <a:endParaRPr lang="en-GB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GB" sz="1000" b="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5AB8C2E-BC3C-418E-AE61-A3AA2BA10B4C}"/>
              </a:ext>
            </a:extLst>
          </p:cNvPr>
          <p:cNvSpPr txBox="1"/>
          <p:nvPr/>
        </p:nvSpPr>
        <p:spPr>
          <a:xfrm>
            <a:off x="10772777" y="1405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FD436-CD8D-4681-A037-51F3E8DDEE3A}"/>
              </a:ext>
            </a:extLst>
          </p:cNvPr>
          <p:cNvSpPr txBox="1"/>
          <p:nvPr/>
        </p:nvSpPr>
        <p:spPr>
          <a:xfrm>
            <a:off x="10772777" y="1894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686DC2-6301-4C82-9F89-31EA688D6668}"/>
              </a:ext>
            </a:extLst>
          </p:cNvPr>
          <p:cNvSpPr txBox="1"/>
          <p:nvPr/>
        </p:nvSpPr>
        <p:spPr>
          <a:xfrm>
            <a:off x="10772777" y="2383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8E1F6D-6DD0-43F8-BE9D-E89B22BD8405}"/>
              </a:ext>
            </a:extLst>
          </p:cNvPr>
          <p:cNvSpPr txBox="1"/>
          <p:nvPr/>
        </p:nvSpPr>
        <p:spPr>
          <a:xfrm>
            <a:off x="10772777" y="2873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FB50ED-C05F-4D8C-95BC-FA632F20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Gate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23D4B0-1B5E-4A66-B673-0B315174B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79" y="2909776"/>
            <a:ext cx="8295338" cy="270725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tx2"/>
                </a:solidFill>
              </a:rPr>
              <a:t>The </a:t>
            </a:r>
            <a:r>
              <a:rPr lang="en-GB" sz="3200" b="1" dirty="0">
                <a:solidFill>
                  <a:schemeClr val="tx2"/>
                </a:solidFill>
              </a:rPr>
              <a:t>NOR </a:t>
            </a:r>
            <a:r>
              <a:rPr lang="en-GB" dirty="0">
                <a:solidFill>
                  <a:schemeClr val="tx2"/>
                </a:solidFill>
              </a:rPr>
              <a:t>gate behaves like an </a:t>
            </a:r>
            <a:r>
              <a:rPr lang="en-GB" b="1" dirty="0">
                <a:solidFill>
                  <a:schemeClr val="tx2"/>
                </a:solidFill>
              </a:rPr>
              <a:t>OR</a:t>
            </a:r>
            <a:r>
              <a:rPr lang="en-GB" dirty="0">
                <a:solidFill>
                  <a:schemeClr val="tx2"/>
                </a:solidFill>
              </a:rPr>
              <a:t> gate whose output is then passed through a </a:t>
            </a:r>
            <a:r>
              <a:rPr lang="en-GB" b="1" dirty="0">
                <a:solidFill>
                  <a:schemeClr val="tx2"/>
                </a:solidFill>
              </a:rPr>
              <a:t>NOT</a:t>
            </a:r>
            <a:r>
              <a:rPr lang="en-GB" dirty="0">
                <a:solidFill>
                  <a:schemeClr val="tx2"/>
                </a:solidFill>
              </a:rPr>
              <a:t> gate </a:t>
            </a:r>
          </a:p>
          <a:p>
            <a:pPr lvl="0"/>
            <a:endParaRPr lang="en-GB" dirty="0">
              <a:solidFill>
                <a:schemeClr val="tx2"/>
              </a:solidFill>
            </a:endParaRPr>
          </a:p>
          <a:p>
            <a:pPr lvl="0"/>
            <a:r>
              <a:rPr lang="en-GB" dirty="0">
                <a:solidFill>
                  <a:schemeClr val="tx2"/>
                </a:solidFill>
              </a:rPr>
              <a:t>Thus </a:t>
            </a:r>
            <a:r>
              <a:rPr lang="en-GB" sz="3200" b="1" dirty="0">
                <a:solidFill>
                  <a:schemeClr val="tx2"/>
                </a:solidFill>
              </a:rPr>
              <a:t>NOT OR </a:t>
            </a:r>
            <a:r>
              <a:rPr lang="en-GB" dirty="0">
                <a:solidFill>
                  <a:schemeClr val="tx2"/>
                </a:solidFill>
              </a:rPr>
              <a:t>is shortened to give </a:t>
            </a:r>
            <a:r>
              <a:rPr lang="en-GB" sz="3200" b="1" dirty="0">
                <a:solidFill>
                  <a:schemeClr val="tx2"/>
                </a:solidFill>
              </a:rPr>
              <a:t>NOR</a:t>
            </a:r>
            <a:r>
              <a:rPr lang="en-GB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Therefore the truth table is the </a:t>
            </a:r>
            <a:r>
              <a:rPr lang="en-GB" i="1" dirty="0">
                <a:solidFill>
                  <a:schemeClr val="tx2"/>
                </a:solidFill>
              </a:rPr>
              <a:t>opposite</a:t>
            </a:r>
            <a:r>
              <a:rPr lang="en-GB" dirty="0">
                <a:solidFill>
                  <a:schemeClr val="tx2"/>
                </a:solidFill>
              </a:rPr>
              <a:t> of an OR  gate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78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1" y="4774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05313" y="2374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05313" y="32311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03377" y="40876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1" name="Object 10" descr="XOR gate symbo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152012"/>
              </p:ext>
            </p:extLst>
          </p:nvPr>
        </p:nvGraphicFramePr>
        <p:xfrm>
          <a:off x="5496849" y="692444"/>
          <a:ext cx="2808175" cy="1339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3399" imgH="790140" progId="Visio.Drawing.6">
                  <p:embed/>
                </p:oleObj>
              </mc:Choice>
              <mc:Fallback>
                <p:oleObj r:id="rId2" imgW="1633399" imgH="790140" progId="Visio.Drawing.6">
                  <p:embed/>
                  <p:pic>
                    <p:nvPicPr>
                      <p:cNvPr id="11" name="Object 10" descr="XOR gate symbo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6849" y="692444"/>
                        <a:ext cx="2808175" cy="1339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006442" y="5452947"/>
            <a:ext cx="46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Boolean Notation :        X  =   A </a:t>
            </a:r>
            <a:r>
              <a:rPr lang="en-GB" sz="2400" dirty="0">
                <a:solidFill>
                  <a:schemeClr val="accent1"/>
                </a:solidFill>
                <a:effectLst/>
              </a:rPr>
              <a:t>⊕ </a:t>
            </a:r>
            <a:r>
              <a:rPr lang="en-GB" sz="2400" dirty="0">
                <a:solidFill>
                  <a:schemeClr val="accent1"/>
                </a:solidFill>
              </a:rPr>
              <a:t>B</a:t>
            </a:r>
          </a:p>
        </p:txBody>
      </p:sp>
      <p:graphicFrame>
        <p:nvGraphicFramePr>
          <p:cNvPr id="22" name="Table 21" descr="XOR gate truth table">
            <a:extLst>
              <a:ext uri="{FF2B5EF4-FFF2-40B4-BE49-F238E27FC236}">
                <a16:creationId xmlns:a16="http://schemas.microsoft.com/office/drawing/2014/main" id="{A6EE407A-DC82-418A-A667-1E5ED896A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068901"/>
              </p:ext>
            </p:extLst>
          </p:nvPr>
        </p:nvGraphicFramePr>
        <p:xfrm>
          <a:off x="9807142" y="846747"/>
          <a:ext cx="1568414" cy="2437095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527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</a:rPr>
                        <a:t>0</a:t>
                      </a:r>
                      <a:endParaRPr lang="en-GB" sz="1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GB" sz="1000" b="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</a:rPr>
                        <a:t>0</a:t>
                      </a:r>
                      <a:endParaRPr lang="en-GB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GB" sz="1000" b="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</a:rPr>
                        <a:t>1</a:t>
                      </a:r>
                      <a:endParaRPr lang="en-GB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GB" sz="1000" b="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>
                          <a:effectLst/>
                        </a:rPr>
                        <a:t>1</a:t>
                      </a:r>
                      <a:endParaRPr lang="en-GB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GB" sz="1000" b="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1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C0E1F59-D8EC-4A89-AFA9-C3C302F78DD8}"/>
              </a:ext>
            </a:extLst>
          </p:cNvPr>
          <p:cNvSpPr txBox="1"/>
          <p:nvPr/>
        </p:nvSpPr>
        <p:spPr>
          <a:xfrm>
            <a:off x="10945248" y="1405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4DEF8-A59A-465B-9F56-C8DD8AD43617}"/>
              </a:ext>
            </a:extLst>
          </p:cNvPr>
          <p:cNvSpPr txBox="1"/>
          <p:nvPr/>
        </p:nvSpPr>
        <p:spPr>
          <a:xfrm>
            <a:off x="10945248" y="1894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40D2E0-449A-4BAA-8B96-B65D7F8C408B}"/>
              </a:ext>
            </a:extLst>
          </p:cNvPr>
          <p:cNvSpPr txBox="1"/>
          <p:nvPr/>
        </p:nvSpPr>
        <p:spPr>
          <a:xfrm>
            <a:off x="10945248" y="2383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4FC697-E3C0-458A-AA15-201FDFFE4266}"/>
              </a:ext>
            </a:extLst>
          </p:cNvPr>
          <p:cNvSpPr txBox="1"/>
          <p:nvPr/>
        </p:nvSpPr>
        <p:spPr>
          <a:xfrm>
            <a:off x="10945248" y="2873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E9F141B-0DC6-47DF-A04C-2B5A989D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Gate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D55A94-7C20-4CC2-89A8-7F682809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571" y="2387438"/>
            <a:ext cx="7104214" cy="3255716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solidFill>
                  <a:schemeClr val="tx2"/>
                </a:solidFill>
              </a:rPr>
              <a:t>The </a:t>
            </a:r>
            <a:r>
              <a:rPr lang="en-GB" sz="3200" b="1" dirty="0">
                <a:solidFill>
                  <a:schemeClr val="tx2"/>
                </a:solidFill>
              </a:rPr>
              <a:t>XOR</a:t>
            </a:r>
            <a:r>
              <a:rPr lang="en-GB" dirty="0">
                <a:solidFill>
                  <a:schemeClr val="tx2"/>
                </a:solidFill>
              </a:rPr>
              <a:t> gate (</a:t>
            </a:r>
            <a:r>
              <a:rPr lang="en-GB" b="1" dirty="0">
                <a:solidFill>
                  <a:schemeClr val="tx2"/>
                </a:solidFill>
              </a:rPr>
              <a:t>exclusive OR</a:t>
            </a:r>
            <a:r>
              <a:rPr lang="en-GB" dirty="0">
                <a:solidFill>
                  <a:schemeClr val="tx2"/>
                </a:solidFill>
              </a:rPr>
              <a:t>) outputs 1 when   </a:t>
            </a:r>
            <a:r>
              <a:rPr lang="en-GB" b="1" i="1" dirty="0">
                <a:solidFill>
                  <a:schemeClr val="tx2"/>
                </a:solidFill>
              </a:rPr>
              <a:t>only one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of its inputs is a 1 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X = 1 if A OR B = 1, </a:t>
            </a:r>
            <a:r>
              <a:rPr lang="en-GB" i="1" dirty="0">
                <a:solidFill>
                  <a:schemeClr val="tx2"/>
                </a:solidFill>
              </a:rPr>
              <a:t>but </a:t>
            </a:r>
            <a:r>
              <a:rPr lang="en-GB" b="1" i="1" dirty="0">
                <a:solidFill>
                  <a:schemeClr val="tx2"/>
                </a:solidFill>
              </a:rPr>
              <a:t>not</a:t>
            </a:r>
            <a:r>
              <a:rPr lang="en-GB" i="1" dirty="0">
                <a:solidFill>
                  <a:schemeClr val="tx2"/>
                </a:solidFill>
              </a:rPr>
              <a:t> both</a:t>
            </a:r>
          </a:p>
          <a:p>
            <a:pPr lvl="1"/>
            <a:endParaRPr lang="en-GB" i="1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The XOR gate outputs 0 when both inputs are the same as each other, and outputs 1 when the inputs are different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04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54e441d-8f2a-4351-a83c-12e2222d59b9"/>
</p:tagLst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987</TotalTime>
  <Words>611</Words>
  <Application>Microsoft Office PowerPoint</Application>
  <PresentationFormat>Widescreen</PresentationFormat>
  <Paragraphs>209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Quicksand</vt:lpstr>
      <vt:lpstr>Roboto Mono</vt:lpstr>
      <vt:lpstr>Times New Roman</vt:lpstr>
      <vt:lpstr>ThemeArchitecture</vt:lpstr>
      <vt:lpstr>Visio.Drawing.6</vt:lpstr>
      <vt:lpstr>Computer Architecture Concepts </vt:lpstr>
      <vt:lpstr>Objectives</vt:lpstr>
      <vt:lpstr>Binary data and logic gates</vt:lpstr>
      <vt:lpstr>AND Gate</vt:lpstr>
      <vt:lpstr>OR Gate</vt:lpstr>
      <vt:lpstr>NOT Gate</vt:lpstr>
      <vt:lpstr>NAND Gate</vt:lpstr>
      <vt:lpstr>NOR Gate</vt:lpstr>
      <vt:lpstr>XOR Gate</vt:lpstr>
      <vt:lpstr>Multiple Inputs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24</cp:revision>
  <dcterms:created xsi:type="dcterms:W3CDTF">2021-08-17T08:24:34Z</dcterms:created>
  <dcterms:modified xsi:type="dcterms:W3CDTF">2021-11-01T10:50:01Z</dcterms:modified>
</cp:coreProperties>
</file>