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69" r:id="rId2"/>
    <p:sldId id="257" r:id="rId3"/>
    <p:sldId id="467" r:id="rId4"/>
    <p:sldId id="468" r:id="rId5"/>
    <p:sldId id="470" r:id="rId6"/>
    <p:sldId id="471" r:id="rId7"/>
    <p:sldId id="473" r:id="rId8"/>
    <p:sldId id="474" r:id="rId9"/>
    <p:sldId id="271" r:id="rId10"/>
    <p:sldId id="47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F8745-13F0-43EB-BDAE-B4D0D3531BCB}" v="4" dt="2021-11-01T13:57:14.702"/>
    <p1510:client id="{B805BB8F-3783-401D-8489-6EEEE078F67E}" v="234" dt="2021-11-01T15:10:11.199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2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6B862980-9931-4F86-A5E5-12D566F5670E}"/>
    <pc:docChg chg="delSld">
      <pc:chgData name="Elaine Duffin" userId="cf570e58-4bc4-40a4-94a7-b8900c9b7065" providerId="ADAL" clId="{6B862980-9931-4F86-A5E5-12D566F5670E}" dt="2021-11-01T14:49:59.700" v="3" actId="2696"/>
      <pc:docMkLst>
        <pc:docMk/>
      </pc:docMkLst>
      <pc:sldChg chg="del">
        <pc:chgData name="Elaine Duffin" userId="cf570e58-4bc4-40a4-94a7-b8900c9b7065" providerId="ADAL" clId="{6B862980-9931-4F86-A5E5-12D566F5670E}" dt="2021-11-01T14:46:34.522" v="2" actId="2696"/>
        <pc:sldMkLst>
          <pc:docMk/>
          <pc:sldMk cId="3308025792" sldId="273"/>
        </pc:sldMkLst>
      </pc:sldChg>
      <pc:sldChg chg="del">
        <pc:chgData name="Elaine Duffin" userId="cf570e58-4bc4-40a4-94a7-b8900c9b7065" providerId="ADAL" clId="{6B862980-9931-4F86-A5E5-12D566F5670E}" dt="2021-11-01T14:45:20.438" v="0" actId="2696"/>
        <pc:sldMkLst>
          <pc:docMk/>
          <pc:sldMk cId="1425209169" sldId="463"/>
        </pc:sldMkLst>
      </pc:sldChg>
      <pc:sldChg chg="del">
        <pc:chgData name="Elaine Duffin" userId="cf570e58-4bc4-40a4-94a7-b8900c9b7065" providerId="ADAL" clId="{6B862980-9931-4F86-A5E5-12D566F5670E}" dt="2021-11-01T14:45:36.289" v="1" actId="2696"/>
        <pc:sldMkLst>
          <pc:docMk/>
          <pc:sldMk cId="3349256070" sldId="464"/>
        </pc:sldMkLst>
      </pc:sldChg>
      <pc:sldChg chg="del">
        <pc:chgData name="Elaine Duffin" userId="cf570e58-4bc4-40a4-94a7-b8900c9b7065" providerId="ADAL" clId="{6B862980-9931-4F86-A5E5-12D566F5670E}" dt="2021-11-01T14:49:59.700" v="3" actId="2696"/>
        <pc:sldMkLst>
          <pc:docMk/>
          <pc:sldMk cId="3931342184" sldId="472"/>
        </pc:sldMkLst>
      </pc:sldChg>
    </pc:docChg>
  </pc:docChgLst>
  <pc:docChgLst>
    <pc:chgData name="Elaine Duffin" userId="cf570e58-4bc4-40a4-94a7-b8900c9b7065" providerId="ADAL" clId="{B805BB8F-3783-401D-8489-6EEEE078F67E}"/>
    <pc:docChg chg="custSel modSld">
      <pc:chgData name="Elaine Duffin" userId="cf570e58-4bc4-40a4-94a7-b8900c9b7065" providerId="ADAL" clId="{B805BB8F-3783-401D-8489-6EEEE078F67E}" dt="2021-11-01T15:10:08.395" v="118"/>
      <pc:docMkLst>
        <pc:docMk/>
      </pc:docMkLst>
      <pc:sldChg chg="modSp mod modAnim">
        <pc:chgData name="Elaine Duffin" userId="cf570e58-4bc4-40a4-94a7-b8900c9b7065" providerId="ADAL" clId="{B805BB8F-3783-401D-8489-6EEEE078F67E}" dt="2021-11-01T15:06:55.900" v="79"/>
        <pc:sldMkLst>
          <pc:docMk/>
          <pc:sldMk cId="1894262959" sldId="271"/>
        </pc:sldMkLst>
        <pc:spChg chg="mod">
          <ac:chgData name="Elaine Duffin" userId="cf570e58-4bc4-40a4-94a7-b8900c9b7065" providerId="ADAL" clId="{B805BB8F-3783-401D-8489-6EEEE078F67E}" dt="2021-11-01T15:04:41.868" v="78" actId="20577"/>
          <ac:spMkLst>
            <pc:docMk/>
            <pc:sldMk cId="1894262959" sldId="271"/>
            <ac:spMk id="15" creationId="{01D1A9B6-9849-43A9-8D7E-509958CB4C1F}"/>
          </ac:spMkLst>
        </pc:spChg>
      </pc:sldChg>
      <pc:sldChg chg="modSp mod modAnim">
        <pc:chgData name="Elaine Duffin" userId="cf570e58-4bc4-40a4-94a7-b8900c9b7065" providerId="ADAL" clId="{B805BB8F-3783-401D-8489-6EEEE078F67E}" dt="2021-11-01T14:59:08.728" v="13"/>
        <pc:sldMkLst>
          <pc:docMk/>
          <pc:sldMk cId="918159456" sldId="470"/>
        </pc:sldMkLst>
        <pc:spChg chg="mod">
          <ac:chgData name="Elaine Duffin" userId="cf570e58-4bc4-40a4-94a7-b8900c9b7065" providerId="ADAL" clId="{B805BB8F-3783-401D-8489-6EEEE078F67E}" dt="2021-11-01T14:57:28.043" v="7" actId="20577"/>
          <ac:spMkLst>
            <pc:docMk/>
            <pc:sldMk cId="918159456" sldId="470"/>
            <ac:spMk id="3" creationId="{CE32176C-F6E8-4578-A81F-02111C4ECD27}"/>
          </ac:spMkLst>
        </pc:spChg>
      </pc:sldChg>
      <pc:sldChg chg="modSp mod modAnim">
        <pc:chgData name="Elaine Duffin" userId="cf570e58-4bc4-40a4-94a7-b8900c9b7065" providerId="ADAL" clId="{B805BB8F-3783-401D-8489-6EEEE078F67E}" dt="2021-11-01T15:10:08.395" v="118"/>
        <pc:sldMkLst>
          <pc:docMk/>
          <pc:sldMk cId="3368119366" sldId="471"/>
        </pc:sldMkLst>
        <pc:spChg chg="mod">
          <ac:chgData name="Elaine Duffin" userId="cf570e58-4bc4-40a4-94a7-b8900c9b7065" providerId="ADAL" clId="{B805BB8F-3783-401D-8489-6EEEE078F67E}" dt="2021-11-01T14:58:06.969" v="10" actId="113"/>
          <ac:spMkLst>
            <pc:docMk/>
            <pc:sldMk cId="3368119366" sldId="471"/>
            <ac:spMk id="3" creationId="{DC321A0B-1731-4FC0-8EB4-8C1EE2B72728}"/>
          </ac:spMkLst>
        </pc:spChg>
      </pc:sldChg>
      <pc:sldChg chg="modSp mod">
        <pc:chgData name="Elaine Duffin" userId="cf570e58-4bc4-40a4-94a7-b8900c9b7065" providerId="ADAL" clId="{B805BB8F-3783-401D-8489-6EEEE078F67E}" dt="2021-11-01T14:59:53.765" v="14" actId="113"/>
        <pc:sldMkLst>
          <pc:docMk/>
          <pc:sldMk cId="3906977310" sldId="473"/>
        </pc:sldMkLst>
        <pc:spChg chg="mod">
          <ac:chgData name="Elaine Duffin" userId="cf570e58-4bc4-40a4-94a7-b8900c9b7065" providerId="ADAL" clId="{B805BB8F-3783-401D-8489-6EEEE078F67E}" dt="2021-11-01T14:59:53.765" v="14" actId="113"/>
          <ac:spMkLst>
            <pc:docMk/>
            <pc:sldMk cId="3906977310" sldId="473"/>
            <ac:spMk id="3" creationId="{32B0E522-CD4D-422A-B04C-14AB42E25536}"/>
          </ac:spMkLst>
        </pc:spChg>
      </pc:sldChg>
      <pc:sldChg chg="modAnim">
        <pc:chgData name="Elaine Duffin" userId="cf570e58-4bc4-40a4-94a7-b8900c9b7065" providerId="ADAL" clId="{B805BB8F-3783-401D-8489-6EEEE078F67E}" dt="2021-11-01T15:01:11.201" v="25"/>
        <pc:sldMkLst>
          <pc:docMk/>
          <pc:sldMk cId="186634790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5 – Computer Components: Adder and Multiplexer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9B3B-2488-43D0-9EE2-2F1FE9B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0A65-BA32-4880-8737-EFC0EAE5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described components that will be useful in creating a CPU</a:t>
            </a:r>
          </a:p>
          <a:p>
            <a:pPr lvl="1"/>
            <a:r>
              <a:rPr lang="en-US" dirty="0"/>
              <a:t>To add two binary numbers</a:t>
            </a:r>
          </a:p>
          <a:p>
            <a:pPr lvl="1"/>
            <a:r>
              <a:rPr lang="en-US" dirty="0"/>
              <a:t>To select one from a set of signals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3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Using understanding of basic logic gates and binary numbers, start to build components that can carry out useful functions in a computer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66AE-BAB5-4FF3-A753-7152BD6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Logic Gates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70D8-BDA7-438C-8686-EB8B3757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benefit from this topic, you will should be familiar with the following gates and their truth tables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           AND gate                                                     XOR gate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9FF5EE-37EA-4C38-B96A-0F3C16665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53341"/>
              </p:ext>
            </p:extLst>
          </p:nvPr>
        </p:nvGraphicFramePr>
        <p:xfrm>
          <a:off x="1525904" y="4110037"/>
          <a:ext cx="3186383" cy="155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02471" progId="Visio.Drawing.6">
                  <p:embed/>
                </p:oleObj>
              </mc:Choice>
              <mc:Fallback>
                <p:oleObj r:id="rId2" imgW="1633399" imgH="802471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9FF5EE-37EA-4C38-B96A-0F3C16665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904" y="4110037"/>
                        <a:ext cx="3186383" cy="1553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31A832-BA41-452C-83E1-27CAC87B8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51539"/>
              </p:ext>
            </p:extLst>
          </p:nvPr>
        </p:nvGraphicFramePr>
        <p:xfrm>
          <a:off x="7311361" y="4324357"/>
          <a:ext cx="2808175" cy="133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3399" imgH="790140" progId="Visio.Drawing.6">
                  <p:embed/>
                </p:oleObj>
              </mc:Choice>
              <mc:Fallback>
                <p:oleObj r:id="rId4" imgW="1633399" imgH="790140" progId="Visio.Drawing.6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531A832-BA41-452C-83E1-27CAC87B8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361" y="4324357"/>
                        <a:ext cx="2808175" cy="1339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9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528-B7A7-44B2-9371-AE193CC8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binary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3CE-470B-408F-A108-A6A74DAA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to build a circuit capable of adding binary numbers, first we consider adding two single bits together</a:t>
            </a:r>
          </a:p>
          <a:p>
            <a:r>
              <a:rPr lang="en-US" dirty="0"/>
              <a:t>There are four possible combinations of two binary inputs and we need two digits to store the totals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3053E2-B56B-4B4E-B02A-BD71BA2D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62409"/>
              </p:ext>
            </p:extLst>
          </p:nvPr>
        </p:nvGraphicFramePr>
        <p:xfrm>
          <a:off x="4699635" y="3824388"/>
          <a:ext cx="2792730" cy="280051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2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082807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1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1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51B39C-5689-4C23-BE72-BB66C2884C5C}"/>
              </a:ext>
            </a:extLst>
          </p:cNvPr>
          <p:cNvSpPr txBox="1"/>
          <p:nvPr/>
        </p:nvSpPr>
        <p:spPr>
          <a:xfrm>
            <a:off x="6078930" y="48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767AA-4E40-4B7E-940C-1BD471D51D23}"/>
              </a:ext>
            </a:extLst>
          </p:cNvPr>
          <p:cNvSpPr txBox="1"/>
          <p:nvPr/>
        </p:nvSpPr>
        <p:spPr>
          <a:xfrm>
            <a:off x="6078930" y="524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11AF-8D49-459B-9CD2-D98903F03466}"/>
              </a:ext>
            </a:extLst>
          </p:cNvPr>
          <p:cNvSpPr txBox="1"/>
          <p:nvPr/>
        </p:nvSpPr>
        <p:spPr>
          <a:xfrm>
            <a:off x="6078930" y="5710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52F73-14E1-4CE8-A457-F1BF3417EB85}"/>
              </a:ext>
            </a:extLst>
          </p:cNvPr>
          <p:cNvSpPr txBox="1"/>
          <p:nvPr/>
        </p:nvSpPr>
        <p:spPr>
          <a:xfrm>
            <a:off x="6078930" y="618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B4A92-7E32-453C-B514-10A330FDF10C}"/>
              </a:ext>
            </a:extLst>
          </p:cNvPr>
          <p:cNvSpPr txBox="1"/>
          <p:nvPr/>
        </p:nvSpPr>
        <p:spPr>
          <a:xfrm>
            <a:off x="6933341" y="483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5EB18-1343-4C70-81FC-F3652CAB1E26}"/>
              </a:ext>
            </a:extLst>
          </p:cNvPr>
          <p:cNvSpPr txBox="1"/>
          <p:nvPr/>
        </p:nvSpPr>
        <p:spPr>
          <a:xfrm>
            <a:off x="6937713" y="522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27223-9B67-494F-9BCB-A1A82BF6F2F9}"/>
              </a:ext>
            </a:extLst>
          </p:cNvPr>
          <p:cNvSpPr txBox="1"/>
          <p:nvPr/>
        </p:nvSpPr>
        <p:spPr>
          <a:xfrm>
            <a:off x="6933341" y="5689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40A4F-5B8E-4419-9439-6D2A63B4E5B2}"/>
              </a:ext>
            </a:extLst>
          </p:cNvPr>
          <p:cNvSpPr txBox="1"/>
          <p:nvPr/>
        </p:nvSpPr>
        <p:spPr>
          <a:xfrm>
            <a:off x="6916271" y="617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944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69FD-E467-442D-8499-5F000FA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176C-F6E8-4578-A81F-02111C4E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66725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b="1" dirty="0">
                <a:solidFill>
                  <a:schemeClr val="tx1"/>
                </a:solidFill>
              </a:rPr>
              <a:t>half adder </a:t>
            </a:r>
            <a:r>
              <a:rPr lang="en-GB" dirty="0">
                <a:solidFill>
                  <a:schemeClr val="tx1"/>
                </a:solidFill>
              </a:rPr>
              <a:t>is an arithmetic circuit that adds two</a:t>
            </a:r>
            <a:r>
              <a:rPr lang="en-GB" b="1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bits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 lvl="0"/>
            <a:endParaRPr lang="en-GB" sz="2800" dirty="0">
              <a:solidFill>
                <a:schemeClr val="tx1"/>
              </a:solidFill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The circuit has two inputs (</a:t>
            </a:r>
            <a:r>
              <a:rPr lang="en-GB" sz="2800" b="1" dirty="0">
                <a:solidFill>
                  <a:schemeClr val="tx1"/>
                </a:solidFill>
              </a:rPr>
              <a:t>A</a:t>
            </a:r>
            <a:r>
              <a:rPr lang="en-GB" sz="2800" dirty="0">
                <a:solidFill>
                  <a:schemeClr val="tx1"/>
                </a:solidFill>
              </a:rPr>
              <a:t>, </a:t>
            </a:r>
            <a:r>
              <a:rPr lang="en-GB" sz="2800" b="1" dirty="0">
                <a:solidFill>
                  <a:schemeClr val="tx1"/>
                </a:solidFill>
              </a:rPr>
              <a:t>B</a:t>
            </a:r>
            <a:r>
              <a:rPr lang="en-GB" sz="2800" dirty="0">
                <a:solidFill>
                  <a:schemeClr val="tx1"/>
                </a:solidFill>
              </a:rPr>
              <a:t>) and     two outputs (</a:t>
            </a:r>
            <a:r>
              <a:rPr lang="en-GB" sz="2800" b="1" dirty="0">
                <a:solidFill>
                  <a:schemeClr val="tx1"/>
                </a:solidFill>
              </a:rPr>
              <a:t>Sum</a:t>
            </a:r>
            <a:r>
              <a:rPr lang="en-GB" sz="2800" dirty="0">
                <a:solidFill>
                  <a:schemeClr val="tx1"/>
                </a:solidFill>
              </a:rPr>
              <a:t>, </a:t>
            </a:r>
            <a:r>
              <a:rPr lang="en-GB" sz="2800" b="1" dirty="0">
                <a:solidFill>
                  <a:schemeClr val="tx1"/>
                </a:solidFill>
              </a:rPr>
              <a:t>Carry</a:t>
            </a:r>
            <a:r>
              <a:rPr lang="en-GB" sz="2800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 call it carry because it’s the value that will be carried to the next position on the left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From looking at the truth table, what gates can be used for sum and carry?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6CC2AE-4ED3-4783-A918-CC7339E6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67259"/>
              </p:ext>
            </p:extLst>
          </p:nvPr>
        </p:nvGraphicFramePr>
        <p:xfrm>
          <a:off x="8385810" y="2181326"/>
          <a:ext cx="2792730" cy="280051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2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082807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arry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Sum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1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1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F38B6-504E-438D-8E54-9805DB3FAC5D}"/>
              </a:ext>
            </a:extLst>
          </p:cNvPr>
          <p:cNvSpPr txBox="1"/>
          <p:nvPr/>
        </p:nvSpPr>
        <p:spPr>
          <a:xfrm>
            <a:off x="9765105" y="3170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3393C-96E3-45D2-B237-B27BDE6DFE56}"/>
              </a:ext>
            </a:extLst>
          </p:cNvPr>
          <p:cNvSpPr txBox="1"/>
          <p:nvPr/>
        </p:nvSpPr>
        <p:spPr>
          <a:xfrm>
            <a:off x="9765105" y="3606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DD84-3E81-4AC1-8D6B-F6DC534626D3}"/>
              </a:ext>
            </a:extLst>
          </p:cNvPr>
          <p:cNvSpPr txBox="1"/>
          <p:nvPr/>
        </p:nvSpPr>
        <p:spPr>
          <a:xfrm>
            <a:off x="9765105" y="406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45DD2-D868-4354-85CC-3530FCB12A92}"/>
              </a:ext>
            </a:extLst>
          </p:cNvPr>
          <p:cNvSpPr txBox="1"/>
          <p:nvPr/>
        </p:nvSpPr>
        <p:spPr>
          <a:xfrm>
            <a:off x="9765105" y="4538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4FA2C-434E-4C06-946F-1467DF0EEFCF}"/>
              </a:ext>
            </a:extLst>
          </p:cNvPr>
          <p:cNvSpPr txBox="1"/>
          <p:nvPr/>
        </p:nvSpPr>
        <p:spPr>
          <a:xfrm>
            <a:off x="10619516" y="3192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2B009-751B-4F7D-B7C6-03F3EFCFB90A}"/>
              </a:ext>
            </a:extLst>
          </p:cNvPr>
          <p:cNvSpPr txBox="1"/>
          <p:nvPr/>
        </p:nvSpPr>
        <p:spPr>
          <a:xfrm>
            <a:off x="10623888" y="358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1FA10-1A04-4E9F-B84E-4EC1A8B397E6}"/>
              </a:ext>
            </a:extLst>
          </p:cNvPr>
          <p:cNvSpPr txBox="1"/>
          <p:nvPr/>
        </p:nvSpPr>
        <p:spPr>
          <a:xfrm>
            <a:off x="10619516" y="404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F508-BF33-47E6-B1DA-3CA17685A3F8}"/>
              </a:ext>
            </a:extLst>
          </p:cNvPr>
          <p:cNvSpPr txBox="1"/>
          <p:nvPr/>
        </p:nvSpPr>
        <p:spPr>
          <a:xfrm>
            <a:off x="10602446" y="4526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81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BE43-D7AC-4345-BCCB-6D4B3D8C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Full Adder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1A0B-1731-4FC0-8EB4-8C1EE2B7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6977063" cy="4662488"/>
          </a:xfrm>
        </p:spPr>
        <p:txBody>
          <a:bodyPr>
            <a:normAutofit/>
          </a:bodyPr>
          <a:lstStyle/>
          <a:p>
            <a:r>
              <a:rPr lang="en-US" dirty="0"/>
              <a:t>To add two numbers together, we need to be able to add three bits, because there might be a carried bit</a:t>
            </a:r>
          </a:p>
          <a:p>
            <a:pPr lvl="0"/>
            <a:r>
              <a:rPr lang="en-GB" dirty="0"/>
              <a:t>A full adder is a circuit that can add </a:t>
            </a:r>
            <a:r>
              <a:rPr lang="en-GB" b="1" dirty="0"/>
              <a:t>three</a:t>
            </a:r>
            <a:r>
              <a:rPr lang="en-GB" dirty="0"/>
              <a:t> bits</a:t>
            </a:r>
          </a:p>
          <a:p>
            <a:pPr lvl="0"/>
            <a:r>
              <a:rPr lang="en-GB" dirty="0"/>
              <a:t>Two half adders can be joined together to create a full adder</a:t>
            </a:r>
          </a:p>
          <a:p>
            <a:pPr lvl="0"/>
            <a:r>
              <a:rPr lang="en-GB" dirty="0"/>
              <a:t>The circuit has three inputs ( A, B, </a:t>
            </a:r>
            <a:r>
              <a:rPr lang="en-GB" dirty="0" err="1"/>
              <a:t>Carry_in</a:t>
            </a:r>
            <a:r>
              <a:rPr lang="en-GB" dirty="0"/>
              <a:t> ) and two outputs ( Sum, </a:t>
            </a:r>
            <a:r>
              <a:rPr lang="en-GB" dirty="0" err="1"/>
              <a:t>Carry_out</a:t>
            </a:r>
            <a:r>
              <a:rPr lang="en-GB" dirty="0"/>
              <a:t> )</a:t>
            </a:r>
          </a:p>
          <a:p>
            <a:pPr lvl="1"/>
            <a:r>
              <a:rPr lang="en-GB" dirty="0"/>
              <a:t>Two outputs are needed because the sum of three binary digits ranges from 0 to 3 and the binary equivalent of 2 or 3 requires two digits</a:t>
            </a:r>
          </a:p>
          <a:p>
            <a:pPr lvl="1"/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41D2FD-283F-4898-B522-896F25BA9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84967"/>
              </p:ext>
            </p:extLst>
          </p:nvPr>
        </p:nvGraphicFramePr>
        <p:xfrm>
          <a:off x="8718819" y="2013515"/>
          <a:ext cx="2494465" cy="2830969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42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</a:rPr>
                        <a:t>Carry in</a:t>
                      </a:r>
                      <a:endParaRPr lang="en-GB" sz="9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bg1"/>
                          </a:solidFill>
                          <a:effectLst/>
                        </a:rPr>
                        <a:t>Carry out</a:t>
                      </a:r>
                      <a:endParaRPr lang="en-GB" sz="9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effectLst/>
                        </a:rPr>
                        <a:t>Sum</a:t>
                      </a:r>
                      <a:endParaRPr lang="en-GB" sz="9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B74747-AE5D-4287-8F56-9AA9932439FE}"/>
              </a:ext>
            </a:extLst>
          </p:cNvPr>
          <p:cNvSpPr txBox="1"/>
          <p:nvPr/>
        </p:nvSpPr>
        <p:spPr>
          <a:xfrm>
            <a:off x="10259004" y="2482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B197-80B0-425E-90B7-A9DD70C0656B}"/>
              </a:ext>
            </a:extLst>
          </p:cNvPr>
          <p:cNvSpPr txBox="1"/>
          <p:nvPr/>
        </p:nvSpPr>
        <p:spPr>
          <a:xfrm>
            <a:off x="10262218" y="2796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20F5C-BADD-4C5B-8674-067B6365E693}"/>
              </a:ext>
            </a:extLst>
          </p:cNvPr>
          <p:cNvSpPr txBox="1"/>
          <p:nvPr/>
        </p:nvSpPr>
        <p:spPr>
          <a:xfrm>
            <a:off x="10252576" y="3081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3CA62-58ED-494E-9987-EF875AE39841}"/>
              </a:ext>
            </a:extLst>
          </p:cNvPr>
          <p:cNvSpPr txBox="1"/>
          <p:nvPr/>
        </p:nvSpPr>
        <p:spPr>
          <a:xfrm>
            <a:off x="10259004" y="3372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FB535-575F-4F19-9DB6-7F0A3883D6A5}"/>
              </a:ext>
            </a:extLst>
          </p:cNvPr>
          <p:cNvSpPr txBox="1"/>
          <p:nvPr/>
        </p:nvSpPr>
        <p:spPr>
          <a:xfrm>
            <a:off x="10252576" y="367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74D40-4366-470B-8A63-2C16DDC5661F}"/>
              </a:ext>
            </a:extLst>
          </p:cNvPr>
          <p:cNvSpPr txBox="1"/>
          <p:nvPr/>
        </p:nvSpPr>
        <p:spPr>
          <a:xfrm>
            <a:off x="10254993" y="395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F25B0-DB3A-45F4-A716-A4622CDC8E78}"/>
              </a:ext>
            </a:extLst>
          </p:cNvPr>
          <p:cNvSpPr txBox="1"/>
          <p:nvPr/>
        </p:nvSpPr>
        <p:spPr>
          <a:xfrm>
            <a:off x="10252576" y="4238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F0178-D97C-4D3E-9E42-D6696D74886A}"/>
              </a:ext>
            </a:extLst>
          </p:cNvPr>
          <p:cNvSpPr txBox="1"/>
          <p:nvPr/>
        </p:nvSpPr>
        <p:spPr>
          <a:xfrm>
            <a:off x="10259004" y="4518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2760B-75E1-4C5D-A056-BA5BC04D5901}"/>
              </a:ext>
            </a:extLst>
          </p:cNvPr>
          <p:cNvSpPr txBox="1"/>
          <p:nvPr/>
        </p:nvSpPr>
        <p:spPr>
          <a:xfrm>
            <a:off x="10818216" y="2482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EA955-CEA4-4038-8D30-6187CC7EE7CD}"/>
              </a:ext>
            </a:extLst>
          </p:cNvPr>
          <p:cNvSpPr txBox="1"/>
          <p:nvPr/>
        </p:nvSpPr>
        <p:spPr>
          <a:xfrm>
            <a:off x="10802574" y="2771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5DAA-DE12-4962-A145-2428871C1D1C}"/>
              </a:ext>
            </a:extLst>
          </p:cNvPr>
          <p:cNvSpPr txBox="1"/>
          <p:nvPr/>
        </p:nvSpPr>
        <p:spPr>
          <a:xfrm>
            <a:off x="10792932" y="30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5F9AC-51B0-4D63-BE1D-14F3824F4FC4}"/>
              </a:ext>
            </a:extLst>
          </p:cNvPr>
          <p:cNvSpPr txBox="1"/>
          <p:nvPr/>
        </p:nvSpPr>
        <p:spPr>
          <a:xfrm>
            <a:off x="10803967" y="3359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8D2A6-4C75-4134-8ED2-44CD48E34A0E}"/>
              </a:ext>
            </a:extLst>
          </p:cNvPr>
          <p:cNvSpPr txBox="1"/>
          <p:nvPr/>
        </p:nvSpPr>
        <p:spPr>
          <a:xfrm>
            <a:off x="10792932" y="367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39CB1A-5C10-47C0-8A89-C6AAC25F6E38}"/>
              </a:ext>
            </a:extLst>
          </p:cNvPr>
          <p:cNvSpPr txBox="1"/>
          <p:nvPr/>
        </p:nvSpPr>
        <p:spPr>
          <a:xfrm>
            <a:off x="10795349" y="395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55645-5876-4705-BAB6-A2C5D6844C29}"/>
              </a:ext>
            </a:extLst>
          </p:cNvPr>
          <p:cNvSpPr txBox="1"/>
          <p:nvPr/>
        </p:nvSpPr>
        <p:spPr>
          <a:xfrm>
            <a:off x="10792932" y="4236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29190-8CE2-4CA0-8624-5FCE2C79F35C}"/>
              </a:ext>
            </a:extLst>
          </p:cNvPr>
          <p:cNvSpPr txBox="1"/>
          <p:nvPr/>
        </p:nvSpPr>
        <p:spPr>
          <a:xfrm>
            <a:off x="10802574" y="4536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81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F5B-0121-464F-B602-AB43E08F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Multiplexer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E522-CD4D-422A-B04C-14AB42E2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multiplexer is a component that </a:t>
            </a:r>
            <a:r>
              <a:rPr lang="en-US" b="1" dirty="0"/>
              <a:t>selects</a:t>
            </a:r>
            <a:r>
              <a:rPr lang="en-US" dirty="0"/>
              <a:t> one from multiple inputs depending on the value of a select (or control) input</a:t>
            </a:r>
          </a:p>
          <a:p>
            <a:r>
              <a:rPr lang="en-US" dirty="0"/>
              <a:t>This can be seen as a switch to determine which of several input signals to route to the single output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7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0473-518B-41BB-81FE-C4E008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FA4F-4549-448B-9806-92E3B507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9" y="1875298"/>
            <a:ext cx="5818632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inputs S1 and S0 form a 2-bit number which is the select (control) signal</a:t>
            </a:r>
          </a:p>
          <a:p>
            <a:pPr lvl="1"/>
            <a:r>
              <a:rPr lang="en-US" dirty="0"/>
              <a:t>Representing the four decimal numbers 0 to 3 inclusive</a:t>
            </a:r>
          </a:p>
          <a:p>
            <a:r>
              <a:rPr lang="en-GB" dirty="0"/>
              <a:t>The inputs A, B, C and D are the data that we want to select from to pass on</a:t>
            </a:r>
          </a:p>
          <a:p>
            <a:r>
              <a:rPr lang="en-GB" dirty="0"/>
              <a:t>The output Z takes the value of one of A, B, C and D according to the select signal and the others are ignored  </a:t>
            </a:r>
          </a:p>
        </p:txBody>
      </p:sp>
      <p:pic>
        <p:nvPicPr>
          <p:cNvPr id="4" name="Picture 3" descr="4 to 1 multiplexer ">
            <a:extLst>
              <a:ext uri="{FF2B5EF4-FFF2-40B4-BE49-F238E27FC236}">
                <a16:creationId xmlns:a16="http://schemas.microsoft.com/office/drawing/2014/main" id="{959BB10F-5CD7-4C30-8985-BBBC1772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41" y="209216"/>
            <a:ext cx="5534843" cy="39997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2492AF-F1AB-4EF3-A1F9-8A9F85F1B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05959"/>
              </p:ext>
            </p:extLst>
          </p:nvPr>
        </p:nvGraphicFramePr>
        <p:xfrm>
          <a:off x="10029435" y="4315593"/>
          <a:ext cx="1663643" cy="23048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 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15709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56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GB" dirty="0"/>
              <a:t>Creating a 2 to 1 multiplexer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1D1A9B6-9849-43A9-8D7E-509958CB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518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2 to 1 multiplexer needs a 1 bit select signal (S)</a:t>
            </a:r>
          </a:p>
          <a:p>
            <a:r>
              <a:rPr lang="en-US" dirty="0"/>
              <a:t>We call the two 1-bit data signals D0 and D1</a:t>
            </a:r>
            <a:endParaRPr lang="en-GB" dirty="0"/>
          </a:p>
          <a:p>
            <a:pPr lvl="1"/>
            <a:r>
              <a:rPr lang="en-GB" dirty="0"/>
              <a:t>Select D0 when S is 0 </a:t>
            </a:r>
          </a:p>
          <a:p>
            <a:pPr lvl="1"/>
            <a:r>
              <a:rPr lang="en-GB" dirty="0"/>
              <a:t>Select D1 when S is 1</a:t>
            </a:r>
          </a:p>
          <a:p>
            <a:r>
              <a:rPr lang="en-GB" dirty="0"/>
              <a:t>The 2 to 1 multiplexer will output 1 when </a:t>
            </a:r>
          </a:p>
          <a:p>
            <a:pPr lvl="1"/>
            <a:r>
              <a:rPr lang="en-GB" dirty="0"/>
              <a:t>D0 is 1 </a:t>
            </a:r>
            <a:r>
              <a:rPr lang="en-GB" b="1" dirty="0"/>
              <a:t>AND</a:t>
            </a:r>
            <a:r>
              <a:rPr lang="en-GB" dirty="0"/>
              <a:t> S is 0</a:t>
            </a:r>
          </a:p>
          <a:p>
            <a:pPr marL="457200" lvl="1" indent="0">
              <a:buNone/>
            </a:pPr>
            <a:r>
              <a:rPr lang="en-GB" b="1" dirty="0"/>
              <a:t>OR</a:t>
            </a:r>
          </a:p>
          <a:p>
            <a:pPr lvl="1"/>
            <a:r>
              <a:rPr lang="en-GB" dirty="0"/>
              <a:t>D1 is 1 </a:t>
            </a:r>
            <a:r>
              <a:rPr lang="en-GB" b="1" dirty="0"/>
              <a:t>AND</a:t>
            </a:r>
            <a:r>
              <a:rPr lang="en-GB" dirty="0"/>
              <a:t> S is 1</a:t>
            </a:r>
          </a:p>
          <a:p>
            <a:r>
              <a:rPr lang="en-GB" dirty="0"/>
              <a:t>The full truth table is on the right with a reduced version below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1" y="72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5" name="Table 94" descr="Reduced truth table for 2 to 1 multiplexer">
            <a:extLst>
              <a:ext uri="{FF2B5EF4-FFF2-40B4-BE49-F238E27FC236}">
                <a16:creationId xmlns:a16="http://schemas.microsoft.com/office/drawing/2014/main" id="{5FE83081-0705-4BC9-9945-7DD4E72C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658"/>
              </p:ext>
            </p:extLst>
          </p:nvPr>
        </p:nvGraphicFramePr>
        <p:xfrm>
          <a:off x="9169281" y="4757679"/>
          <a:ext cx="1839838" cy="1490802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85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</a:t>
                      </a:r>
                      <a:endParaRPr lang="en-GB" sz="1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Out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37A7CFF-0D2B-4F07-82EF-FC52EFB96A02}"/>
              </a:ext>
            </a:extLst>
          </p:cNvPr>
          <p:cNvSpPr txBox="1"/>
          <p:nvPr/>
        </p:nvSpPr>
        <p:spPr>
          <a:xfrm>
            <a:off x="10367673" y="533105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97CDC4-FF06-4068-A502-DD5F1E8A1258}"/>
              </a:ext>
            </a:extLst>
          </p:cNvPr>
          <p:cNvSpPr txBox="1"/>
          <p:nvPr/>
        </p:nvSpPr>
        <p:spPr>
          <a:xfrm>
            <a:off x="10367673" y="58449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D1</a:t>
            </a:r>
          </a:p>
        </p:txBody>
      </p:sp>
      <p:graphicFrame>
        <p:nvGraphicFramePr>
          <p:cNvPr id="102" name="Table 101" descr="Truth table for 2 to 1 multiplexer">
            <a:extLst>
              <a:ext uri="{FF2B5EF4-FFF2-40B4-BE49-F238E27FC236}">
                <a16:creationId xmlns:a16="http://schemas.microsoft.com/office/drawing/2014/main" id="{CA256B72-654E-4FD4-8270-6F99985D6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44179"/>
              </p:ext>
            </p:extLst>
          </p:nvPr>
        </p:nvGraphicFramePr>
        <p:xfrm>
          <a:off x="9052648" y="365125"/>
          <a:ext cx="2051386" cy="3608703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1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5668fcf-079f-461c-bff9-e497c130487d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855</TotalTime>
  <Words>679</Words>
  <Application>Microsoft Office PowerPoint</Application>
  <PresentationFormat>Widescreen</PresentationFormat>
  <Paragraphs>225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ThemeArchitecture</vt:lpstr>
      <vt:lpstr>Visio.Drawing.6</vt:lpstr>
      <vt:lpstr>Computer Architecture Concepts </vt:lpstr>
      <vt:lpstr>Objectives</vt:lpstr>
      <vt:lpstr>Recap – Logic Gates</vt:lpstr>
      <vt:lpstr>Adding binary numbers</vt:lpstr>
      <vt:lpstr>Half Adder</vt:lpstr>
      <vt:lpstr>Full Adder</vt:lpstr>
      <vt:lpstr>Multiplexer</vt:lpstr>
      <vt:lpstr>Multiplexer</vt:lpstr>
      <vt:lpstr>Creating a 2 to 1 multiplexer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22</cp:revision>
  <dcterms:created xsi:type="dcterms:W3CDTF">2021-08-17T08:24:34Z</dcterms:created>
  <dcterms:modified xsi:type="dcterms:W3CDTF">2021-11-01T15:10:11Z</dcterms:modified>
</cp:coreProperties>
</file>