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113" r:id="rId2"/>
    <p:sldId id="1114" r:id="rId3"/>
    <p:sldId id="263" r:id="rId4"/>
    <p:sldId id="259" r:id="rId5"/>
    <p:sldId id="1115" r:id="rId6"/>
    <p:sldId id="266" r:id="rId7"/>
    <p:sldId id="287" r:id="rId8"/>
    <p:sldId id="288" r:id="rId9"/>
    <p:sldId id="289" r:id="rId10"/>
    <p:sldId id="1117" r:id="rId11"/>
    <p:sldId id="1116" r:id="rId12"/>
    <p:sldId id="11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4" autoAdjust="0"/>
  </p:normalViewPr>
  <p:slideViewPr>
    <p:cSldViewPr snapToGrid="0">
      <p:cViewPr varScale="1">
        <p:scale>
          <a:sx n="81" d="100"/>
          <a:sy n="8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0461-04CD-4734-B860-183F35EF29B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FBA6-3225-49CF-8C90-12669D201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hGKXqee3Zx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vectors.org/en/free-clipart/Pixel-art-helicopter/65929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abc5e5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abc5e5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Image source: photo by Jametlene Reskp on Unsplash (</a:t>
            </a:r>
            <a:r>
              <a:rPr lang="en-GB" sz="1000" u="sng">
                <a:solidFill>
                  <a:schemeClr val="hlink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  <a:hlinkClick r:id="rId3"/>
              </a:rPr>
              <a:t>unsplash.com/photos/hGKXqee3Zxw</a:t>
            </a:r>
            <a:r>
              <a:rPr lang="en-GB" sz="1000"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abc5e58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abc5e58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https://publicdomainvectors.org/en/free-clipart/Pixel-art-helicopter/65929.html</a:t>
            </a: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 (public domain)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46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8FBA6-3225-49CF-8C90-12669D2013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2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7 – Data Representation: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0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96B2-D9A5-4276-890E-AC9EED36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data in bmp 24-bit representation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23F8-0230-450E-8E73-AF761BFE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pixel data starts from the bottom left pixel of the image. </a:t>
            </a:r>
          </a:p>
          <a:p>
            <a:r>
              <a:rPr lang="en-US" dirty="0"/>
              <a:t>It continues along the bottom row, then up a row.</a:t>
            </a:r>
          </a:p>
          <a:p>
            <a:endParaRPr lang="en-US" dirty="0"/>
          </a:p>
          <a:p>
            <a:r>
              <a:rPr lang="en-US" dirty="0"/>
              <a:t>In bmp file format</a:t>
            </a:r>
          </a:p>
          <a:p>
            <a:pPr lvl="1"/>
            <a:r>
              <a:rPr lang="en-US" dirty="0" err="1"/>
              <a:t>Colours</a:t>
            </a:r>
            <a:r>
              <a:rPr lang="en-US" dirty="0"/>
              <a:t> are represented as BGR (Blue, Green, Red) rather than the more usual RGB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6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F9D7BD-273A-4DBC-AF42-DD10D5A8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 bmp file – pixel data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9A861-D731-441E-A758-A5698E8B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6" t="9023" r="29746" b="46231"/>
          <a:stretch/>
        </p:blipFill>
        <p:spPr>
          <a:xfrm>
            <a:off x="247972" y="2635023"/>
            <a:ext cx="7316610" cy="402818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3710717" y="4649116"/>
            <a:ext cx="1138010" cy="4969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6005473" y="1400400"/>
            <a:ext cx="2203219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data for first three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E2B406-3606-48D8-92CE-D849AB2CA4C5}"/>
              </a:ext>
            </a:extLst>
          </p:cNvPr>
          <p:cNvSpPr/>
          <p:nvPr/>
        </p:nvSpPr>
        <p:spPr>
          <a:xfrm>
            <a:off x="4839895" y="4649116"/>
            <a:ext cx="1138010" cy="4969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5CED11-5663-4E9C-B488-0AD738C304C5}"/>
              </a:ext>
            </a:extLst>
          </p:cNvPr>
          <p:cNvSpPr/>
          <p:nvPr/>
        </p:nvSpPr>
        <p:spPr>
          <a:xfrm>
            <a:off x="5969073" y="4649116"/>
            <a:ext cx="1138010" cy="4969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33FC9-70FF-451E-860E-267AED937198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4597309" y="2507584"/>
            <a:ext cx="1776344" cy="214153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7C307-4F9B-41C3-9D3A-12336F618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72" t="48428" r="33393" b="38853"/>
          <a:stretch/>
        </p:blipFill>
        <p:spPr>
          <a:xfrm>
            <a:off x="9022572" y="2730795"/>
            <a:ext cx="2443063" cy="241530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5AC6577-8C3C-459A-A4E1-3FDBBDD5E40B}"/>
              </a:ext>
            </a:extLst>
          </p:cNvPr>
          <p:cNvSpPr/>
          <p:nvPr/>
        </p:nvSpPr>
        <p:spPr>
          <a:xfrm>
            <a:off x="9022572" y="4476996"/>
            <a:ext cx="1867101" cy="66909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1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CF4E-9C3E-4D52-9B42-AA15E233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7FBD-776D-42B8-9FF3-FBD35D68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be stored as pixel data, for example in bmp file format</a:t>
            </a:r>
          </a:p>
          <a:p>
            <a:r>
              <a:rPr lang="en-US" dirty="0"/>
              <a:t>24-bit </a:t>
            </a:r>
            <a:r>
              <a:rPr lang="en-US" dirty="0" err="1"/>
              <a:t>colour</a:t>
            </a:r>
            <a:r>
              <a:rPr lang="en-US" dirty="0"/>
              <a:t> depth is a common format </a:t>
            </a:r>
          </a:p>
          <a:p>
            <a:pPr lvl="1"/>
            <a:r>
              <a:rPr lang="en-US" dirty="0"/>
              <a:t>Three values RGB each from 0 to 255</a:t>
            </a:r>
          </a:p>
          <a:p>
            <a:r>
              <a:rPr lang="en-US" dirty="0"/>
              <a:t>Metadata is data about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1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DC16-F6DE-42D6-9143-0C324CA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3E6C-A6B0-4D07-BE9C-A46D4F9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some understanding of:</a:t>
            </a:r>
          </a:p>
          <a:p>
            <a:pPr lvl="1"/>
            <a:r>
              <a:rPr lang="en-US" dirty="0"/>
              <a:t>BMP file formats for storing images</a:t>
            </a:r>
          </a:p>
          <a:p>
            <a:pPr lvl="2"/>
            <a:r>
              <a:rPr lang="en-US" dirty="0"/>
              <a:t>Metadata</a:t>
            </a:r>
          </a:p>
          <a:p>
            <a:pPr lvl="2"/>
            <a:r>
              <a:rPr lang="en-US" dirty="0"/>
              <a:t>Pixel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139CE1B-518A-401B-B892-9E759F7F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6FF8B9-EE64-4EA7-8EF4-BA329D5E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000" cy="4351338"/>
          </a:xfrm>
        </p:spPr>
        <p:txBody>
          <a:bodyPr/>
          <a:lstStyle/>
          <a:p>
            <a:r>
              <a:rPr lang="en-US" dirty="0"/>
              <a:t>A pixel is the smallest component of an image</a:t>
            </a:r>
          </a:p>
          <a:p>
            <a:pPr lvl="1"/>
            <a:r>
              <a:rPr lang="en-US" dirty="0"/>
              <a:t>Short for picture element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bitmap </a:t>
            </a:r>
            <a:r>
              <a:rPr lang="en-US" sz="2800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is a way of representing an image using a grid arrangement of pixels</a:t>
            </a:r>
          </a:p>
          <a:p>
            <a:endParaRPr lang="en-GB" dirty="0"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19" y="997251"/>
            <a:ext cx="5333183" cy="3554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5"/>
          <p:cNvCxnSpPr>
            <a:endCxn id="131" idx="0"/>
          </p:cNvCxnSpPr>
          <p:nvPr/>
        </p:nvCxnSpPr>
        <p:spPr>
          <a:xfrm>
            <a:off x="8817732" y="2859900"/>
            <a:ext cx="721600" cy="1827200"/>
          </a:xfrm>
          <a:prstGeom prst="straightConnector1">
            <a:avLst/>
          </a:prstGeom>
          <a:noFill/>
          <a:ln w="28575" cap="flat" cmpd="sng">
            <a:solidFill>
              <a:srgbClr val="E11D1D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838" y="4687100"/>
            <a:ext cx="2792988" cy="138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2264" y="1719063"/>
            <a:ext cx="848400" cy="113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8559821" y="405000"/>
            <a:ext cx="3223800" cy="30240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8559821" y="3429000"/>
            <a:ext cx="3240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Image from www.raspberrypi.org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7CC0-E06C-46D1-BBA2-6490A04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/>
          <a:lstStyle/>
          <a:p>
            <a:r>
              <a:rPr lang="en-US" dirty="0"/>
              <a:t>Mixing </a:t>
            </a:r>
            <a:r>
              <a:rPr lang="en-US" dirty="0" err="1"/>
              <a:t>colours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0CB8-C438-417D-96E8-6F73AAEE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1758" cy="4527049"/>
          </a:xfrm>
        </p:spPr>
        <p:txBody>
          <a:bodyPr>
            <a:normAutofit/>
          </a:bodyPr>
          <a:lstStyle/>
          <a:p>
            <a:r>
              <a:rPr lang="en-US" dirty="0"/>
              <a:t>Primary </a:t>
            </a:r>
            <a:r>
              <a:rPr lang="en-US" dirty="0" err="1"/>
              <a:t>colours</a:t>
            </a:r>
            <a:r>
              <a:rPr lang="en-US" dirty="0"/>
              <a:t> (of light)</a:t>
            </a:r>
          </a:p>
          <a:p>
            <a:pPr lvl="1"/>
            <a:r>
              <a:rPr lang="en-US" dirty="0"/>
              <a:t>red, green, blue (RGB)</a:t>
            </a:r>
          </a:p>
          <a:p>
            <a:r>
              <a:rPr lang="en-US" dirty="0"/>
              <a:t>Secondary </a:t>
            </a:r>
            <a:r>
              <a:rPr lang="en-US" dirty="0" err="1"/>
              <a:t>colours</a:t>
            </a:r>
            <a:endParaRPr lang="en-US" dirty="0"/>
          </a:p>
          <a:p>
            <a:pPr lvl="1"/>
            <a:r>
              <a:rPr lang="en-US" dirty="0"/>
              <a:t>green and red makes yellow</a:t>
            </a:r>
          </a:p>
          <a:p>
            <a:pPr lvl="1"/>
            <a:r>
              <a:rPr lang="en-US" dirty="0"/>
              <a:t>blue and green makes cyan</a:t>
            </a:r>
          </a:p>
          <a:p>
            <a:pPr lvl="1"/>
            <a:r>
              <a:rPr lang="en-US" dirty="0"/>
              <a:t>red and blue makes magenta</a:t>
            </a:r>
          </a:p>
          <a:p>
            <a:r>
              <a:rPr lang="en-US" dirty="0"/>
              <a:t>We often write </a:t>
            </a:r>
            <a:r>
              <a:rPr lang="en-US" dirty="0" err="1"/>
              <a:t>colours</a:t>
            </a:r>
            <a:r>
              <a:rPr lang="en-US" dirty="0"/>
              <a:t> as a list of three numbers in the order Red, Green, Blue each between 0 and 255</a:t>
            </a:r>
          </a:p>
          <a:p>
            <a:pPr lvl="1"/>
            <a:r>
              <a:rPr lang="en-US" dirty="0"/>
              <a:t>( 255, 0 , 0 ) is red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8559821" y="405000"/>
            <a:ext cx="3223800" cy="30240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8559821" y="3429000"/>
            <a:ext cx="3240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Image from www.raspberrypi.org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7CC0-E06C-46D1-BBA2-6490A04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1325563"/>
          </a:xfrm>
        </p:spPr>
        <p:txBody>
          <a:bodyPr/>
          <a:lstStyle/>
          <a:p>
            <a:r>
              <a:rPr lang="en-US" dirty="0"/>
              <a:t>Mixing </a:t>
            </a:r>
            <a:r>
              <a:rPr lang="en-US" dirty="0" err="1"/>
              <a:t>colours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0CB8-C438-417D-96E8-6F73AAEE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3432" cy="4527049"/>
          </a:xfrm>
        </p:spPr>
        <p:txBody>
          <a:bodyPr>
            <a:normAutofit/>
          </a:bodyPr>
          <a:lstStyle/>
          <a:p>
            <a:r>
              <a:rPr lang="en-US" dirty="0"/>
              <a:t>Using numbers from 0 to 255 allows one byte (8 bits) for each of </a:t>
            </a:r>
            <a:r>
              <a:rPr lang="en-US" b="1" dirty="0"/>
              <a:t>r</a:t>
            </a:r>
            <a:r>
              <a:rPr lang="en-US" dirty="0"/>
              <a:t>ed, </a:t>
            </a:r>
            <a:r>
              <a:rPr lang="en-US" b="1" dirty="0"/>
              <a:t>g</a:t>
            </a:r>
            <a:r>
              <a:rPr lang="en-US" dirty="0"/>
              <a:t>reen, and </a:t>
            </a:r>
            <a:r>
              <a:rPr lang="en-US" b="1" dirty="0"/>
              <a:t>b</a:t>
            </a:r>
            <a:r>
              <a:rPr lang="en-US" dirty="0"/>
              <a:t>lue – for each pixel</a:t>
            </a:r>
          </a:p>
          <a:p>
            <a:pPr lvl="1"/>
            <a:endParaRPr lang="en-US" dirty="0"/>
          </a:p>
          <a:p>
            <a:r>
              <a:rPr lang="en-US" dirty="0"/>
              <a:t>This is gives a </a:t>
            </a:r>
            <a:r>
              <a:rPr lang="en-US" dirty="0" err="1"/>
              <a:t>colour</a:t>
            </a:r>
            <a:r>
              <a:rPr lang="en-US" dirty="0"/>
              <a:t> depth of 24-bit RGB which is a common standard.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/>
              <a:t>Colour images</a:t>
            </a:r>
          </a:p>
        </p:txBody>
      </p:sp>
      <p:sp>
        <p:nvSpPr>
          <p:cNvPr id="163" name="Google Shape;163;p18"/>
          <p:cNvSpPr txBox="1">
            <a:spLocks noGrp="1"/>
          </p:cNvSpPr>
          <p:nvPr>
            <p:ph idx="1"/>
          </p:nvPr>
        </p:nvSpPr>
        <p:spPr>
          <a:xfrm>
            <a:off x="838200" y="1560134"/>
            <a:ext cx="5257800" cy="4616829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If we have a smaller </a:t>
            </a:r>
            <a:r>
              <a:rPr lang="en-US" dirty="0" err="1"/>
              <a:t>colour</a:t>
            </a:r>
            <a:r>
              <a:rPr lang="en-US" dirty="0"/>
              <a:t> palette, we can use fewer bits for each pixel.</a:t>
            </a:r>
          </a:p>
          <a:p>
            <a:pPr>
              <a:spcBef>
                <a:spcPts val="2133"/>
              </a:spcBef>
            </a:pPr>
            <a:r>
              <a:rPr lang="en-US" dirty="0"/>
              <a:t>We can represent 8 different </a:t>
            </a:r>
            <a:r>
              <a:rPr lang="en-US" dirty="0" err="1"/>
              <a:t>colours</a:t>
            </a:r>
            <a:r>
              <a:rPr lang="en-US" dirty="0"/>
              <a:t> with a minimum of 3 bits.</a:t>
            </a:r>
          </a:p>
          <a:p>
            <a:r>
              <a:rPr lang="en-US" b="1" dirty="0" err="1"/>
              <a:t>Colour</a:t>
            </a:r>
            <a:r>
              <a:rPr lang="en-US" b="1" dirty="0"/>
              <a:t> depth</a:t>
            </a:r>
            <a:r>
              <a:rPr lang="en-US" dirty="0"/>
              <a:t> is the number of bits available to store the </a:t>
            </a:r>
            <a:r>
              <a:rPr lang="en-US" dirty="0" err="1"/>
              <a:t>colour</a:t>
            </a:r>
            <a:r>
              <a:rPr lang="en-US" dirty="0"/>
              <a:t> of each pixel.</a:t>
            </a:r>
          </a:p>
          <a:p>
            <a:pPr lvl="1"/>
            <a:r>
              <a:rPr lang="en-US" dirty="0"/>
              <a:t>It affects the file size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44" y="2811418"/>
            <a:ext cx="3299300" cy="17024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18"/>
          <p:cNvGraphicFramePr/>
          <p:nvPr>
            <p:extLst>
              <p:ext uri="{D42A27DB-BD31-4B8C-83A1-F6EECF244321}">
                <p14:modId xmlns:p14="http://schemas.microsoft.com/office/powerpoint/2010/main" val="1067214590"/>
              </p:ext>
            </p:extLst>
          </p:nvPr>
        </p:nvGraphicFramePr>
        <p:xfrm>
          <a:off x="6490716" y="365125"/>
          <a:ext cx="4678400" cy="87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5956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0" marR="0" marT="0" marB="0">
                    <a:solidFill>
                      <a:srgbClr val="847E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9BAD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FBF23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DF712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AC3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0" marR="0" marT="0" marB="0">
                    <a:solidFill>
                      <a:srgbClr val="D95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000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001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010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011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101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111</a:t>
                      </a:r>
                      <a:endParaRPr sz="16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29A861-D731-441E-A758-A5698E8B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6" t="9023" r="29739" b="46231"/>
          <a:stretch/>
        </p:blipFill>
        <p:spPr>
          <a:xfrm>
            <a:off x="247973" y="2464688"/>
            <a:ext cx="7317923" cy="40281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F9D7BD-273A-4DBC-AF42-DD10D5A8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 bmp file - metadata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442B6C-F1F2-4ECC-868E-9BD4BC6A4572}"/>
              </a:ext>
            </a:extLst>
          </p:cNvPr>
          <p:cNvCxnSpPr>
            <a:cxnSpLocks/>
          </p:cNvCxnSpPr>
          <p:nvPr/>
        </p:nvCxnSpPr>
        <p:spPr>
          <a:xfrm>
            <a:off x="3758843" y="4478781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D0578D-98CC-4318-9225-71819E697F0B}"/>
              </a:ext>
            </a:extLst>
          </p:cNvPr>
          <p:cNvSpPr/>
          <p:nvPr/>
        </p:nvSpPr>
        <p:spPr>
          <a:xfrm>
            <a:off x="2255607" y="3577754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3758843" y="3577754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C7F2F34-5BE3-481F-A7B4-83F2851D9F4B}"/>
              </a:ext>
            </a:extLst>
          </p:cNvPr>
          <p:cNvSpPr/>
          <p:nvPr/>
        </p:nvSpPr>
        <p:spPr>
          <a:xfrm>
            <a:off x="2255607" y="1372479"/>
            <a:ext cx="1591061" cy="738438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Width of image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360081E-6A05-481A-BFF1-5A0EBB632F5E}"/>
              </a:ext>
            </a:extLst>
          </p:cNvPr>
          <p:cNvSpPr/>
          <p:nvPr/>
        </p:nvSpPr>
        <p:spPr>
          <a:xfrm>
            <a:off x="4150729" y="1348462"/>
            <a:ext cx="1678120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 of image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617756-8BFF-4902-8680-21B79D18C6A2}"/>
              </a:ext>
            </a:extLst>
          </p:cNvPr>
          <p:cNvSpPr/>
          <p:nvPr/>
        </p:nvSpPr>
        <p:spPr>
          <a:xfrm>
            <a:off x="5967377" y="3577754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6163320" y="1348462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bits per pixel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B7AD4-7ED6-4F5D-AFF7-2E09C1B7AC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72" t="48428" r="33393" b="38853"/>
          <a:stretch/>
        </p:blipFill>
        <p:spPr>
          <a:xfrm>
            <a:off x="9298056" y="2332729"/>
            <a:ext cx="2443063" cy="24153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67DF49-C898-4FF5-8123-20429E0EAE0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451551" y="2444787"/>
            <a:ext cx="69938" cy="1065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ADC93-C391-4EAD-BA42-81CD23209335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4020986" y="2455646"/>
            <a:ext cx="410174" cy="10873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7E9C61-F4A9-4A86-84C1-73651A58F728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163320" y="2455646"/>
            <a:ext cx="305494" cy="10847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F9D7BD-273A-4DBC-AF42-DD10D5A8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 bmp file - metadata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9A861-D731-441E-A758-A5698E8B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6" t="9023" r="29676" b="46231"/>
          <a:stretch/>
        </p:blipFill>
        <p:spPr>
          <a:xfrm>
            <a:off x="247973" y="2464688"/>
            <a:ext cx="7328484" cy="40281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442B6C-F1F2-4ECC-868E-9BD4BC6A4572}"/>
              </a:ext>
            </a:extLst>
          </p:cNvPr>
          <p:cNvCxnSpPr>
            <a:cxnSpLocks/>
          </p:cNvCxnSpPr>
          <p:nvPr/>
        </p:nvCxnSpPr>
        <p:spPr>
          <a:xfrm>
            <a:off x="3758843" y="4478781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D0578D-98CC-4318-9225-71819E697F0B}"/>
              </a:ext>
            </a:extLst>
          </p:cNvPr>
          <p:cNvSpPr/>
          <p:nvPr/>
        </p:nvSpPr>
        <p:spPr>
          <a:xfrm>
            <a:off x="2255607" y="3096491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5210584" y="3099459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C7F2F34-5BE3-481F-A7B4-83F2851D9F4B}"/>
              </a:ext>
            </a:extLst>
          </p:cNvPr>
          <p:cNvSpPr/>
          <p:nvPr/>
        </p:nvSpPr>
        <p:spPr>
          <a:xfrm>
            <a:off x="2451550" y="1579376"/>
            <a:ext cx="1307293" cy="498311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Size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360081E-6A05-481A-BFF1-5A0EBB632F5E}"/>
              </a:ext>
            </a:extLst>
          </p:cNvPr>
          <p:cNvSpPr/>
          <p:nvPr/>
        </p:nvSpPr>
        <p:spPr>
          <a:xfrm>
            <a:off x="5324259" y="1315233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 of start of pixel array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617756-8BFF-4902-8680-21B79D18C6A2}"/>
              </a:ext>
            </a:extLst>
          </p:cNvPr>
          <p:cNvSpPr/>
          <p:nvPr/>
        </p:nvSpPr>
        <p:spPr>
          <a:xfrm>
            <a:off x="6721197" y="3096491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8036979" y="1339249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 of the rest of the header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AD4D50-1E0B-401C-A02E-2B5B5E44203E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502776" y="2302988"/>
            <a:ext cx="167236" cy="79350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B72BE-3A40-4115-8C01-1621E5261BF9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5406527" y="2422417"/>
            <a:ext cx="223226" cy="66239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505186-66B5-4254-9562-492F52424894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7113083" y="2446433"/>
            <a:ext cx="1229390" cy="68594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F9D7BD-273A-4DBC-AF42-DD10D5A8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a bmp file - metadata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9A861-D731-441E-A758-A5698E8B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6" t="9023" r="30027" b="46231"/>
          <a:stretch/>
        </p:blipFill>
        <p:spPr>
          <a:xfrm>
            <a:off x="247973" y="2464688"/>
            <a:ext cx="7269108" cy="40281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442B6C-F1F2-4ECC-868E-9BD4BC6A4572}"/>
              </a:ext>
            </a:extLst>
          </p:cNvPr>
          <p:cNvCxnSpPr>
            <a:cxnSpLocks/>
          </p:cNvCxnSpPr>
          <p:nvPr/>
        </p:nvCxnSpPr>
        <p:spPr>
          <a:xfrm>
            <a:off x="3758843" y="4478781"/>
            <a:ext cx="0" cy="4969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E86FC5-E014-4D1E-8615-35CF232FEBBC}"/>
              </a:ext>
            </a:extLst>
          </p:cNvPr>
          <p:cNvSpPr/>
          <p:nvPr/>
        </p:nvSpPr>
        <p:spPr>
          <a:xfrm>
            <a:off x="2255607" y="4054558"/>
            <a:ext cx="391886" cy="36813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C7F2F34-5BE3-481F-A7B4-83F2851D9F4B}"/>
              </a:ext>
            </a:extLst>
          </p:cNvPr>
          <p:cNvSpPr/>
          <p:nvPr/>
        </p:nvSpPr>
        <p:spPr>
          <a:xfrm>
            <a:off x="2409245" y="1431236"/>
            <a:ext cx="1948070" cy="703232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bytes of pixel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305D7E1-EEF7-4D32-86FA-785632497881}"/>
              </a:ext>
            </a:extLst>
          </p:cNvPr>
          <p:cNvSpPr/>
          <p:nvPr/>
        </p:nvSpPr>
        <p:spPr>
          <a:xfrm>
            <a:off x="8070458" y="2841377"/>
            <a:ext cx="1828103" cy="762455"/>
          </a:xfrm>
          <a:prstGeom prst="wedgeRoundRectCallout">
            <a:avLst>
              <a:gd name="adj1" fmla="val -33289"/>
              <a:gd name="adj2" fmla="val 95213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metadata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4F5BA-2AEA-4587-9800-15A312BC1644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2554243" y="2452420"/>
            <a:ext cx="180544" cy="15823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3AF4CE-CE8A-4FD3-9DAC-DF88317E466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808653" y="3948561"/>
            <a:ext cx="4567299" cy="67094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63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403</TotalTime>
  <Words>443</Words>
  <Application>Microsoft Office PowerPoint</Application>
  <PresentationFormat>Widescreen</PresentationFormat>
  <Paragraphs>73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Quicksand</vt:lpstr>
      <vt:lpstr>Roboto Mono</vt:lpstr>
      <vt:lpstr>ThemeArchitecture</vt:lpstr>
      <vt:lpstr>Computer Architecture Concepts </vt:lpstr>
      <vt:lpstr>Objectives</vt:lpstr>
      <vt:lpstr>Pixels</vt:lpstr>
      <vt:lpstr>Mixing colours</vt:lpstr>
      <vt:lpstr>Mixing colours</vt:lpstr>
      <vt:lpstr>Colour images</vt:lpstr>
      <vt:lpstr>Looking at a bmp file - metadata</vt:lpstr>
      <vt:lpstr>Looking at a bmp file - metadata</vt:lpstr>
      <vt:lpstr>Looking at a bmp file - metadata</vt:lpstr>
      <vt:lpstr>Pixel data in bmp 24-bit representation</vt:lpstr>
      <vt:lpstr>Looking at a bmp file – pixel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24</cp:revision>
  <dcterms:created xsi:type="dcterms:W3CDTF">2021-08-17T08:24:34Z</dcterms:created>
  <dcterms:modified xsi:type="dcterms:W3CDTF">2021-10-05T13:53:55Z</dcterms:modified>
</cp:coreProperties>
</file>