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145" r:id="rId2"/>
    <p:sldId id="257" r:id="rId3"/>
    <p:sldId id="1146" r:id="rId4"/>
    <p:sldId id="1147" r:id="rId5"/>
    <p:sldId id="1152" r:id="rId6"/>
    <p:sldId id="1153" r:id="rId7"/>
    <p:sldId id="1154" r:id="rId8"/>
    <p:sldId id="1155" r:id="rId9"/>
    <p:sldId id="1156" r:id="rId10"/>
    <p:sldId id="685" r:id="rId11"/>
    <p:sldId id="1148" r:id="rId12"/>
    <p:sldId id="1149" r:id="rId13"/>
    <p:sldId id="1150" r:id="rId14"/>
    <p:sldId id="11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9 – Decoder, Demultiplexer and Comparator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A  comparator compares two inputs (A and B)</a:t>
            </a:r>
          </a:p>
          <a:p>
            <a:pPr lvl="0"/>
            <a:r>
              <a:rPr lang="en-GB" dirty="0"/>
              <a:t>It outputs a 1 on one of three outputs   </a:t>
            </a:r>
          </a:p>
          <a:p>
            <a:pPr lvl="1"/>
            <a:r>
              <a:rPr lang="en-GB" dirty="0"/>
              <a:t>E output is 1 if the inputs are Equal</a:t>
            </a:r>
          </a:p>
          <a:p>
            <a:pPr lvl="1"/>
            <a:r>
              <a:rPr lang="en-GB" dirty="0"/>
              <a:t>L output is 1 if A is less than B</a:t>
            </a:r>
          </a:p>
          <a:p>
            <a:pPr lvl="1"/>
            <a:r>
              <a:rPr lang="en-GB" dirty="0"/>
              <a:t>G output is 1 if A is greater than B</a:t>
            </a:r>
          </a:p>
          <a:p>
            <a:r>
              <a:rPr lang="en-GB" dirty="0"/>
              <a:t>The other two outputs will be 0 in each case</a:t>
            </a:r>
          </a:p>
          <a:p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1" y="72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06790" y="21137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24" y="4869517"/>
            <a:ext cx="1657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7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1 Bit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61" y="1825625"/>
            <a:ext cx="7108683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In a 1-bit comparator A and B are 1-bit inputs</a:t>
            </a:r>
          </a:p>
          <a:p>
            <a:pPr lvl="0"/>
            <a:r>
              <a:rPr lang="en-GB" dirty="0"/>
              <a:t>There are four possibilities</a:t>
            </a:r>
          </a:p>
          <a:p>
            <a:pPr lvl="1"/>
            <a:r>
              <a:rPr lang="en-GB" dirty="0"/>
              <a:t>A is 0 and B is 0</a:t>
            </a:r>
          </a:p>
          <a:p>
            <a:pPr lvl="2"/>
            <a:r>
              <a:rPr lang="en-GB" dirty="0"/>
              <a:t>The E (equal) output needs to be 1 because A and B are equal</a:t>
            </a:r>
          </a:p>
          <a:p>
            <a:pPr lvl="1"/>
            <a:r>
              <a:rPr lang="en-GB" dirty="0"/>
              <a:t>A is 0 and B is 1</a:t>
            </a:r>
          </a:p>
          <a:p>
            <a:pPr lvl="2"/>
            <a:r>
              <a:rPr lang="en-GB" dirty="0"/>
              <a:t>The L output needs to be 1 because A is less than B</a:t>
            </a:r>
          </a:p>
          <a:p>
            <a:pPr lvl="1"/>
            <a:r>
              <a:rPr lang="en-GB" dirty="0"/>
              <a:t>A is 1 and B is 0</a:t>
            </a:r>
          </a:p>
          <a:p>
            <a:pPr lvl="2"/>
            <a:r>
              <a:rPr lang="en-GB" dirty="0"/>
              <a:t>The G output needs to be 1 because A is greater than B</a:t>
            </a:r>
          </a:p>
          <a:p>
            <a:pPr lvl="1"/>
            <a:r>
              <a:rPr lang="en-GB" dirty="0"/>
              <a:t>A is 1 and B is 1</a:t>
            </a:r>
          </a:p>
          <a:p>
            <a:pPr lvl="2"/>
            <a:r>
              <a:rPr lang="en-GB" dirty="0"/>
              <a:t>The E (equal) output needs to be 1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1" y="72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06790" y="21137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19498" y="365125"/>
          <a:ext cx="3125441" cy="2355262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44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GB" sz="1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GB" sz="1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676791" y="444974"/>
          <a:ext cx="23645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19" imgH="266353" progId="Equation.3">
                  <p:embed/>
                </p:oleObj>
              </mc:Choice>
              <mc:Fallback>
                <p:oleObj name="Equation" r:id="rId2" imgW="215619" imgH="266353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6791" y="444974"/>
                        <a:ext cx="236453" cy="26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153688" y="447016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266469" progId="Equation.3">
                  <p:embed/>
                </p:oleObj>
              </mc:Choice>
              <mc:Fallback>
                <p:oleObj name="Equation" r:id="rId4" imgW="190335" imgH="266469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3688" y="447016"/>
                        <a:ext cx="190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73605" y="912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61440" y="1403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61440" y="1883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61440" y="234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4667" y="923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42502" y="141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42502" y="1894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42502" y="2353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35729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23564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23564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23564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46964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34799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4799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34799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58199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46034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46034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46034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3824" y="4869517"/>
            <a:ext cx="1657350" cy="10668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46964" y="953607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10930729" y="2364812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11346034" y="1928280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10523564" y="1433394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1" grpId="0" animBg="1"/>
      <p:bldP spid="52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1 Bit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61" y="1825625"/>
            <a:ext cx="7108683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Constructing a 1-bit comparator</a:t>
            </a:r>
          </a:p>
          <a:p>
            <a:pPr lvl="0"/>
            <a:r>
              <a:rPr lang="en-GB" dirty="0"/>
              <a:t>Looking at the possibilities</a:t>
            </a:r>
          </a:p>
          <a:p>
            <a:pPr lvl="1"/>
            <a:r>
              <a:rPr lang="en-GB" dirty="0"/>
              <a:t>A is 0 and B is 0 or A is 1 and B is 1</a:t>
            </a:r>
          </a:p>
          <a:p>
            <a:pPr lvl="2"/>
            <a:r>
              <a:rPr lang="en-GB" dirty="0"/>
              <a:t>An XOR gate can check whether two inputs are the different – invert the output with a NOT gate to check if two inputs are the same</a:t>
            </a:r>
          </a:p>
          <a:p>
            <a:pPr lvl="1"/>
            <a:r>
              <a:rPr lang="en-GB" dirty="0"/>
              <a:t>A is 0 and B is 1</a:t>
            </a:r>
          </a:p>
          <a:p>
            <a:pPr lvl="2"/>
            <a:r>
              <a:rPr lang="en-GB" dirty="0"/>
              <a:t>This is the same as NOT A AND B</a:t>
            </a:r>
          </a:p>
          <a:p>
            <a:pPr lvl="1"/>
            <a:r>
              <a:rPr lang="en-GB" dirty="0"/>
              <a:t>A is 1 and B is 0</a:t>
            </a:r>
          </a:p>
          <a:p>
            <a:pPr lvl="2"/>
            <a:r>
              <a:rPr lang="en-GB" dirty="0"/>
              <a:t>This is the same as A AND NOT B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1" y="720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06790" y="21137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146356" y="3629684"/>
          <a:ext cx="35337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22819" imgH="3718307" progId="Visio.Drawing.6">
                  <p:embed/>
                </p:oleObj>
              </mc:Choice>
              <mc:Fallback>
                <p:oleObj r:id="rId2" imgW="4722819" imgH="3718307" progId="Visio.Drawing.6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6356" y="3629684"/>
                        <a:ext cx="3533775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619498" y="365125"/>
          <a:ext cx="3125441" cy="2355262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44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GB" sz="1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GB" sz="10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676791" y="444974"/>
          <a:ext cx="23645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266353" progId="Equation.3">
                  <p:embed/>
                </p:oleObj>
              </mc:Choice>
              <mc:Fallback>
                <p:oleObj name="Equation" r:id="rId4" imgW="215619" imgH="266353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6791" y="444974"/>
                        <a:ext cx="236453" cy="26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153688" y="447016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335" imgH="266469" progId="Equation.3">
                  <p:embed/>
                </p:oleObj>
              </mc:Choice>
              <mc:Fallback>
                <p:oleObj name="Equation" r:id="rId6" imgW="190335" imgH="266469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3688" y="447016"/>
                        <a:ext cx="190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73605" y="912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61440" y="1403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61440" y="1883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61440" y="2342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4667" y="923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42502" y="141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42502" y="1894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42502" y="2353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35729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523564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23564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23564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46964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34799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4799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34799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58199" y="93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346034" y="142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46034" y="190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46034" y="236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3824" y="4869517"/>
            <a:ext cx="1657350" cy="10668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10946964" y="953607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10930729" y="2364812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11346034" y="1928280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10523564" y="1433394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1" grpId="0" animBg="1"/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018-ED4C-4EC9-AC57-3FBC2EB3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multiple bits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1B30-D0FF-4121-84D5-9506B509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275" cy="4351338"/>
          </a:xfrm>
        </p:spPr>
        <p:txBody>
          <a:bodyPr/>
          <a:lstStyle/>
          <a:p>
            <a:r>
              <a:rPr lang="en-US" dirty="0"/>
              <a:t>Consider a comparator for 2-bit numbers</a:t>
            </a:r>
          </a:p>
          <a:p>
            <a:pPr lvl="1"/>
            <a:r>
              <a:rPr lang="en-US" dirty="0"/>
              <a:t>A1 and A0 represent the two bits for input A</a:t>
            </a:r>
          </a:p>
          <a:p>
            <a:pPr lvl="1"/>
            <a:r>
              <a:rPr lang="en-US" dirty="0"/>
              <a:t>A0 is the least significant digit</a:t>
            </a:r>
          </a:p>
          <a:p>
            <a:pPr lvl="1"/>
            <a:r>
              <a:rPr lang="en-US" dirty="0"/>
              <a:t>Likewise for input B</a:t>
            </a:r>
          </a:p>
          <a:p>
            <a:r>
              <a:rPr lang="en-US" dirty="0"/>
              <a:t>There are 16 combinations of inputs </a:t>
            </a:r>
          </a:p>
          <a:p>
            <a:pPr lvl="1"/>
            <a:r>
              <a:rPr lang="en-US" dirty="0"/>
              <a:t>It might be easier to consider the decimal equivalent values of 0 to 3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7DB1B-7375-4F17-A0EB-76DCBE10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68764"/>
              </p:ext>
            </p:extLst>
          </p:nvPr>
        </p:nvGraphicFramePr>
        <p:xfrm>
          <a:off x="8228359" y="165101"/>
          <a:ext cx="3125441" cy="6370515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44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B0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399520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078077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917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3773173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2838698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98018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75250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969179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860715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96140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45281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1184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259D7F-5A28-4181-9A8F-2F61523F2AE3}"/>
              </a:ext>
            </a:extLst>
          </p:cNvPr>
          <p:cNvSpPr txBox="1"/>
          <p:nvPr/>
        </p:nvSpPr>
        <p:spPr>
          <a:xfrm>
            <a:off x="10534749" y="658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202F6-9CCA-4CA9-ABE9-FDFF562FD5B6}"/>
              </a:ext>
            </a:extLst>
          </p:cNvPr>
          <p:cNvSpPr txBox="1"/>
          <p:nvPr/>
        </p:nvSpPr>
        <p:spPr>
          <a:xfrm>
            <a:off x="10139842" y="3301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BC9B1-3F8F-4B85-990D-9A17C191224D}"/>
              </a:ext>
            </a:extLst>
          </p:cNvPr>
          <p:cNvSpPr txBox="1"/>
          <p:nvPr/>
        </p:nvSpPr>
        <p:spPr>
          <a:xfrm>
            <a:off x="10137299" y="108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57C37-014B-4F11-BC6E-5F53ECCDE3D9}"/>
              </a:ext>
            </a:extLst>
          </p:cNvPr>
          <p:cNvSpPr txBox="1"/>
          <p:nvPr/>
        </p:nvSpPr>
        <p:spPr>
          <a:xfrm>
            <a:off x="10137299" y="1488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D87FC-082E-4557-A69B-C07F0831EE56}"/>
              </a:ext>
            </a:extLst>
          </p:cNvPr>
          <p:cNvSpPr txBox="1"/>
          <p:nvPr/>
        </p:nvSpPr>
        <p:spPr>
          <a:xfrm>
            <a:off x="10134143" y="1886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FE82C-D208-44BD-8929-539B09AE356A}"/>
              </a:ext>
            </a:extLst>
          </p:cNvPr>
          <p:cNvSpPr txBox="1"/>
          <p:nvPr/>
        </p:nvSpPr>
        <p:spPr>
          <a:xfrm>
            <a:off x="10534749" y="2540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18724-6B22-4897-BD7A-4349DFE06F16}"/>
              </a:ext>
            </a:extLst>
          </p:cNvPr>
          <p:cNvSpPr txBox="1"/>
          <p:nvPr/>
        </p:nvSpPr>
        <p:spPr>
          <a:xfrm>
            <a:off x="10977711" y="2171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9267E-94F8-4115-BF52-3B5415587A32}"/>
              </a:ext>
            </a:extLst>
          </p:cNvPr>
          <p:cNvSpPr txBox="1"/>
          <p:nvPr/>
        </p:nvSpPr>
        <p:spPr>
          <a:xfrm>
            <a:off x="10134143" y="290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33B20-768B-49F1-AE66-C05C4609DD33}"/>
              </a:ext>
            </a:extLst>
          </p:cNvPr>
          <p:cNvSpPr txBox="1"/>
          <p:nvPr/>
        </p:nvSpPr>
        <p:spPr>
          <a:xfrm>
            <a:off x="10927718" y="5062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1155F-DEAB-4F26-9665-4280DA94A141}"/>
              </a:ext>
            </a:extLst>
          </p:cNvPr>
          <p:cNvSpPr txBox="1"/>
          <p:nvPr/>
        </p:nvSpPr>
        <p:spPr>
          <a:xfrm>
            <a:off x="10927718" y="5435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D28C1-E00B-4603-B781-B80FBB63B442}"/>
              </a:ext>
            </a:extLst>
          </p:cNvPr>
          <p:cNvSpPr txBox="1"/>
          <p:nvPr/>
        </p:nvSpPr>
        <p:spPr>
          <a:xfrm>
            <a:off x="10947389" y="580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3995E-299B-4BA1-A573-2F8F8D2E5C84}"/>
              </a:ext>
            </a:extLst>
          </p:cNvPr>
          <p:cNvSpPr txBox="1"/>
          <p:nvPr/>
        </p:nvSpPr>
        <p:spPr>
          <a:xfrm>
            <a:off x="10534749" y="612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545A7-4896-4888-82F4-6F80F99BA86D}"/>
              </a:ext>
            </a:extLst>
          </p:cNvPr>
          <p:cNvSpPr txBox="1"/>
          <p:nvPr/>
        </p:nvSpPr>
        <p:spPr>
          <a:xfrm>
            <a:off x="10134143" y="474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24DC57-E0CF-4433-9D4A-A27016A114E0}"/>
              </a:ext>
            </a:extLst>
          </p:cNvPr>
          <p:cNvSpPr txBox="1"/>
          <p:nvPr/>
        </p:nvSpPr>
        <p:spPr>
          <a:xfrm>
            <a:off x="10534749" y="4415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F686B-9259-4D31-B2CD-35463E4EDE20}"/>
              </a:ext>
            </a:extLst>
          </p:cNvPr>
          <p:cNvSpPr txBox="1"/>
          <p:nvPr/>
        </p:nvSpPr>
        <p:spPr>
          <a:xfrm>
            <a:off x="10919940" y="4018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D23E9-F4D5-4020-97E3-62F6BEFF94B5}"/>
              </a:ext>
            </a:extLst>
          </p:cNvPr>
          <p:cNvSpPr txBox="1"/>
          <p:nvPr/>
        </p:nvSpPr>
        <p:spPr>
          <a:xfrm>
            <a:off x="10919940" y="3659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1982-6B57-49AF-B2F2-B43BCEDF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0E35-02A1-41C3-8077-90EB5D78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components that will be useful in creating a computer and seen how those components may be built from </a:t>
            </a:r>
            <a:r>
              <a:rPr lang="en-US"/>
              <a:t>logic gates.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5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function of the following components</a:t>
            </a:r>
          </a:p>
          <a:p>
            <a:pPr lvl="1"/>
            <a:r>
              <a:rPr lang="en-US" dirty="0"/>
              <a:t>Decoder</a:t>
            </a:r>
          </a:p>
          <a:p>
            <a:pPr lvl="1"/>
            <a:r>
              <a:rPr lang="en-US" dirty="0"/>
              <a:t>Demultiplexer</a:t>
            </a:r>
          </a:p>
          <a:p>
            <a:pPr lvl="1"/>
            <a:r>
              <a:rPr lang="en-US" dirty="0"/>
              <a:t>Comparator</a:t>
            </a:r>
          </a:p>
          <a:p>
            <a:r>
              <a:rPr lang="en-GB" dirty="0"/>
              <a:t>To consider how to build these components from basic logic gates</a:t>
            </a:r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84F2-83F5-427E-9F22-B9C66DD5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 – binary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1380-0A1E-4149-B766-3048CE9B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688" cy="4661220"/>
          </a:xfrm>
        </p:spPr>
        <p:txBody>
          <a:bodyPr>
            <a:normAutofit/>
          </a:bodyPr>
          <a:lstStyle/>
          <a:p>
            <a:r>
              <a:rPr lang="en-US" dirty="0"/>
              <a:t>Remember that we can take any decimal number and encode it in binary</a:t>
            </a:r>
            <a:endParaRPr lang="en-GB" dirty="0"/>
          </a:p>
          <a:p>
            <a:r>
              <a:rPr lang="en-GB" dirty="0"/>
              <a:t>The number of bits we have available determines what range we can encode</a:t>
            </a:r>
          </a:p>
          <a:p>
            <a:pPr lvl="1"/>
            <a:r>
              <a:rPr lang="en-GB" dirty="0"/>
              <a:t>Note we are only considering unsigned integers again here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74BDAD-8073-49D9-91A6-891B2259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0306"/>
              </p:ext>
            </p:extLst>
          </p:nvPr>
        </p:nvGraphicFramePr>
        <p:xfrm>
          <a:off x="8494692" y="365125"/>
          <a:ext cx="3320423" cy="3390903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1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Decimal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2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73193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+mn-cs"/>
                        </a:rPr>
                        <a:t>7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1580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13484C-8F31-4832-A1CC-4AB460DB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65750"/>
              </p:ext>
            </p:extLst>
          </p:nvPr>
        </p:nvGraphicFramePr>
        <p:xfrm>
          <a:off x="6234114" y="2780032"/>
          <a:ext cx="2624943" cy="3606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47764">
                  <a:extLst>
                    <a:ext uri="{9D8B030D-6E8A-4147-A177-3AD203B41FA5}">
                      <a16:colId xmlns:a16="http://schemas.microsoft.com/office/drawing/2014/main" val="2335684101"/>
                    </a:ext>
                  </a:extLst>
                </a:gridCol>
                <a:gridCol w="1377179">
                  <a:extLst>
                    <a:ext uri="{9D8B030D-6E8A-4147-A177-3AD203B41FA5}">
                      <a16:colId xmlns:a16="http://schemas.microsoft.com/office/drawing/2014/main" val="248355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82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1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5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6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7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4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15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8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31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14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63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7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127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6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255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8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1069-FF47-420D-85B3-CCCE5501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Decoder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9457-EEA9-4327-B23E-EA13C2E3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decoder will change a binary number to pass a signal to one (and only one) of its outputs by decoding that binary signal</a:t>
            </a:r>
          </a:p>
          <a:p>
            <a:endParaRPr lang="en-GB" dirty="0"/>
          </a:p>
          <a:p>
            <a:r>
              <a:rPr lang="en-US" dirty="0"/>
              <a:t>For example, if we have a decoder that takes in a 3-bit signal then we know that we can represent the decimal number 0 to 7 using those three binary digits. Therefore, the decoder would need 8 different outputs (one for each number from 0 to 7).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0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5B5-1A92-412F-A624-1B5CD51E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B474-8DCD-4084-B119-BC07AB99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106025" cy="1017588"/>
          </a:xfrm>
        </p:spPr>
        <p:txBody>
          <a:bodyPr>
            <a:normAutofit/>
          </a:bodyPr>
          <a:lstStyle/>
          <a:p>
            <a:r>
              <a:rPr lang="en-US" dirty="0"/>
              <a:t>A 3-bit decoder using the built-in decoder component in Logisim</a:t>
            </a: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FFF93E5-DD9A-4127-8E97-D7EC4E44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2" y="2495550"/>
            <a:ext cx="4066929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083448C0-5BEC-4E92-9437-457AEDF3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7" y="2495550"/>
            <a:ext cx="4066929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0A054649-88AA-4021-99FA-042A4AD4A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60" y="2495550"/>
            <a:ext cx="4066929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3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7F16-8D3F-4A3E-BD05-3BA29A0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decoder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53B0-D3D6-4A3C-967F-22D83FE7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/>
          <a:lstStyle/>
          <a:p>
            <a:r>
              <a:rPr lang="en-US" dirty="0"/>
              <a:t>Starting to create a 3-bit decoder</a:t>
            </a:r>
          </a:p>
          <a:p>
            <a:pPr lvl="1"/>
            <a:r>
              <a:rPr lang="en-US" dirty="0"/>
              <a:t>Input signal is split into separate bits</a:t>
            </a:r>
          </a:p>
          <a:p>
            <a:pPr lvl="1"/>
            <a:r>
              <a:rPr lang="en-US" dirty="0"/>
              <a:t>Each bit is available inverted</a:t>
            </a:r>
          </a:p>
          <a:p>
            <a:pPr lvl="1"/>
            <a:r>
              <a:rPr lang="en-US" dirty="0"/>
              <a:t>Each output will need an AND gate, note that the AND gates have three inputs</a:t>
            </a:r>
          </a:p>
          <a:p>
            <a:pPr lvl="1"/>
            <a:r>
              <a:rPr lang="en-US" dirty="0"/>
              <a:t>Only the first two outputs are shown (of the 8 needed)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059BC7-7582-4B7A-9F87-100D725F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74"/>
          <a:stretch/>
        </p:blipFill>
        <p:spPr>
          <a:xfrm>
            <a:off x="5131401" y="2362201"/>
            <a:ext cx="7060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7F16-8D3F-4A3E-BD05-3BA29A0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decoder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53B0-D3D6-4A3C-967F-22D83FE7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92" y="1968500"/>
            <a:ext cx="4391025" cy="4351338"/>
          </a:xfrm>
        </p:spPr>
        <p:txBody>
          <a:bodyPr/>
          <a:lstStyle/>
          <a:p>
            <a:r>
              <a:rPr lang="en-US" dirty="0"/>
              <a:t>Starting to connect the outputs</a:t>
            </a:r>
          </a:p>
          <a:p>
            <a:pPr lvl="1"/>
            <a:r>
              <a:rPr lang="en-US" dirty="0"/>
              <a:t>The first one, representing zero needs all three input bits to be 0.</a:t>
            </a:r>
          </a:p>
          <a:p>
            <a:pPr lvl="2"/>
            <a:r>
              <a:rPr lang="en-US" dirty="0"/>
              <a:t>That is the same as the inverse of each bit being a 1.</a:t>
            </a:r>
          </a:p>
          <a:p>
            <a:pPr lvl="2"/>
            <a:r>
              <a:rPr lang="en-US" dirty="0"/>
              <a:t>The three input bits are passed through NOT gates before going to the AND gate. </a:t>
            </a:r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D0029A4-AD8F-41FA-AE36-0F719EFF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3"/>
          <a:stretch/>
        </p:blipFill>
        <p:spPr>
          <a:xfrm>
            <a:off x="4771717" y="2362200"/>
            <a:ext cx="742028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8BA-5EFE-4FC2-8178-F0396D9D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3E0-D6BF-4686-8EA5-A476EE65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demultiplexer uses the ideas of a decoder in that it takes in a binary signal that is decoded to separate outputs</a:t>
            </a:r>
          </a:p>
          <a:p>
            <a:pPr lvl="1"/>
            <a:r>
              <a:rPr lang="en-US" dirty="0"/>
              <a:t>In this case it will be known as a select signal to specify which output to use</a:t>
            </a:r>
          </a:p>
          <a:p>
            <a:r>
              <a:rPr lang="en-US" dirty="0"/>
              <a:t>The difference is that a demultiplexer passes on a data signal to the relevant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3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8BA-5EFE-4FC2-8178-F0396D9D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3E0-D6BF-4686-8EA5-A476EE65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signal is 4 bits and is passed to the output indicated by the select signal</a:t>
            </a: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DD83741-8D1C-47CB-939D-2A3F5163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09" y="2635250"/>
            <a:ext cx="4974927" cy="4222750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D21239A-713E-4E00-B909-A7A6CD410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5" y="2635250"/>
            <a:ext cx="4974927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87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770</TotalTime>
  <Words>935</Words>
  <Application>Microsoft Office PowerPoint</Application>
  <PresentationFormat>Widescreen</PresentationFormat>
  <Paragraphs>332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ThemeArchitecture</vt:lpstr>
      <vt:lpstr>Equation</vt:lpstr>
      <vt:lpstr>Visio.Drawing.6</vt:lpstr>
      <vt:lpstr>Computer Architecture Concepts </vt:lpstr>
      <vt:lpstr>Objectives</vt:lpstr>
      <vt:lpstr>Recap – binary numbers</vt:lpstr>
      <vt:lpstr>Decoder</vt:lpstr>
      <vt:lpstr>Decoder Example</vt:lpstr>
      <vt:lpstr>Creating a decoder</vt:lpstr>
      <vt:lpstr>Creating a decoder</vt:lpstr>
      <vt:lpstr>Demultiplexer</vt:lpstr>
      <vt:lpstr>Demultiplexer example</vt:lpstr>
      <vt:lpstr>Comparator</vt:lpstr>
      <vt:lpstr>1 Bit Comparator</vt:lpstr>
      <vt:lpstr>1 Bit Comparator</vt:lpstr>
      <vt:lpstr>Comparing multiple bits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28</cp:revision>
  <dcterms:created xsi:type="dcterms:W3CDTF">2021-08-17T08:24:34Z</dcterms:created>
  <dcterms:modified xsi:type="dcterms:W3CDTF">2021-10-05T14:01:16Z</dcterms:modified>
</cp:coreProperties>
</file>