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69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4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05/10/2021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11 – Sequential Logic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3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circuits that depend on their previous input (as well as the current input)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D561-38C2-4F11-B820-297812CF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865E-A9A2-4177-929E-6FA17FEA5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looked at combinatorial (or combinational) circuits. They take input signals, and the output depends only on those inputs at that time.</a:t>
            </a:r>
          </a:p>
          <a:p>
            <a:r>
              <a:rPr lang="en-US" dirty="0"/>
              <a:t>To build a computer, we need it to be able to act on previous values (like keeping track of a total)</a:t>
            </a:r>
          </a:p>
          <a:p>
            <a:r>
              <a:rPr lang="en-US" dirty="0"/>
              <a:t>This needs sequential logic, that is it depends on the sequence of inputs.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47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646F-C8A5-4254-89D7-D9C33FB9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 reminder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91E972-51E8-4C75-A813-F44AA5F250C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218" y="1825625"/>
                <a:ext cx="5181600" cy="4351338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NOT gate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The NOT gate inverts the input</a:t>
                </a:r>
              </a:p>
              <a:p>
                <a:pPr marL="0" indent="0">
                  <a:buNone/>
                </a:pPr>
                <a:r>
                  <a:rPr lang="en-GB" sz="2800" dirty="0">
                    <a:solidFill>
                      <a:schemeClr val="tx1"/>
                    </a:solidFill>
                  </a:rPr>
                  <a:t>                X  =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GB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dirty="0"/>
                  <a:t>AND gate</a:t>
                </a:r>
              </a:p>
              <a:p>
                <a:pPr lvl="1"/>
                <a:r>
                  <a:rPr lang="en-US" dirty="0"/>
                  <a:t>The output is 1 when both inputs are 1. Otherwise, the output is 0.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91E972-51E8-4C75-A813-F44AA5F25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218" y="1825625"/>
                <a:ext cx="5181600" cy="4351338"/>
              </a:xfrm>
              <a:blipFill>
                <a:blip r:embed="rId2"/>
                <a:stretch>
                  <a:fillRect l="-2118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61C23-188A-46E7-AD71-CFB84547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1184" y="1825625"/>
            <a:ext cx="5181600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NAND gate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NAND gate inverts the output from an AND gate</a:t>
            </a:r>
          </a:p>
          <a:p>
            <a:pPr lvl="1"/>
            <a:r>
              <a:rPr lang="en-US" dirty="0"/>
              <a:t>The output will be 0 when both inputs are 1. Otherwise, the output will be 1.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6" name="Object 5" descr="NOT gate symbol">
            <a:extLst>
              <a:ext uri="{FF2B5EF4-FFF2-40B4-BE49-F238E27FC236}">
                <a16:creationId xmlns:a16="http://schemas.microsoft.com/office/drawing/2014/main" id="{5E0FF196-F952-4918-BDEB-45131883E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56794"/>
              </p:ext>
            </p:extLst>
          </p:nvPr>
        </p:nvGraphicFramePr>
        <p:xfrm>
          <a:off x="1546578" y="2185988"/>
          <a:ext cx="34194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33543" imgH="519804" progId="Visio.Drawing.6">
                  <p:embed/>
                </p:oleObj>
              </mc:Choice>
              <mc:Fallback>
                <p:oleObj r:id="rId3" imgW="1833543" imgH="519804" progId="Visio.Drawing.6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578" y="2185988"/>
                        <a:ext cx="34194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 descr="NAND gate symbol">
            <a:extLst>
              <a:ext uri="{FF2B5EF4-FFF2-40B4-BE49-F238E27FC236}">
                <a16:creationId xmlns:a16="http://schemas.microsoft.com/office/drawing/2014/main" id="{B4CEB2DE-AB30-463E-A346-6F52B9BEE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35497"/>
              </p:ext>
            </p:extLst>
          </p:nvPr>
        </p:nvGraphicFramePr>
        <p:xfrm>
          <a:off x="7094964" y="2452688"/>
          <a:ext cx="27336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3399" imgH="838516" progId="Visio.Drawing.6">
                  <p:embed/>
                </p:oleObj>
              </mc:Choice>
              <mc:Fallback>
                <p:oleObj r:id="rId5" imgW="1633399" imgH="838516" progId="Visio.Drawing.6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964" y="2452688"/>
                        <a:ext cx="2733675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2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AD81-8EFC-470D-81F3-B11E10A1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78C2-E3B9-4215-949D-EE0A67AA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latch is a circuit that can store (latch on to) and output one bit of data</a:t>
            </a:r>
          </a:p>
          <a:p>
            <a:endParaRPr lang="en-US" dirty="0"/>
          </a:p>
          <a:p>
            <a:r>
              <a:rPr lang="en-US" dirty="0"/>
              <a:t>A latch has two inputs, one to set the latch to 1 (S), the other to reset the latch to zero (R)</a:t>
            </a:r>
          </a:p>
          <a:p>
            <a:endParaRPr lang="en-US" dirty="0"/>
          </a:p>
          <a:p>
            <a:r>
              <a:rPr lang="en-US" dirty="0"/>
              <a:t>The S and R signals should normally both be off (0) and a brief signal of 1 used to carry out the respective action</a:t>
            </a:r>
          </a:p>
          <a:p>
            <a:endParaRPr lang="en-US" dirty="0"/>
          </a:p>
          <a:p>
            <a:r>
              <a:rPr lang="en-US" dirty="0"/>
              <a:t>A latch has two outputs, the value (Q) and the inverse of that value</a:t>
            </a:r>
          </a:p>
          <a:p>
            <a:endParaRPr lang="en-US" dirty="0"/>
          </a:p>
          <a:p>
            <a:r>
              <a:rPr lang="en-US" dirty="0"/>
              <a:t>A latch can be built using NAND or NOR gates, here we will look at the NAND gate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51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D026-69F1-4A16-839A-CB20030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 constructed from NAND gates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8A8E-F33D-4989-8580-5B97C1FF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09732" cy="4667249"/>
          </a:xfrm>
        </p:spPr>
        <p:txBody>
          <a:bodyPr>
            <a:normAutofit/>
          </a:bodyPr>
          <a:lstStyle/>
          <a:p>
            <a:r>
              <a:rPr lang="en-US" dirty="0"/>
              <a:t>Note that the inputs to the NAND gates include come from the output of the other NAND gate</a:t>
            </a:r>
          </a:p>
          <a:p>
            <a:r>
              <a:rPr lang="en-US" dirty="0"/>
              <a:t>Note that the signals that go into the latch are inverted (shown by the line above S and R) </a:t>
            </a:r>
          </a:p>
          <a:p>
            <a:pPr lvl="1"/>
            <a:r>
              <a:rPr lang="en-US" dirty="0"/>
              <a:t>When S and R are both 0, the inputs to the latch will both be 1</a:t>
            </a:r>
          </a:p>
          <a:p>
            <a:r>
              <a:rPr lang="en-US" dirty="0"/>
              <a:t>The output is Q</a:t>
            </a:r>
          </a:p>
          <a:p>
            <a:pPr lvl="1"/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6E1674-BB43-4D0A-938A-74F2353274AA}"/>
              </a:ext>
            </a:extLst>
          </p:cNvPr>
          <p:cNvCxnSpPr>
            <a:cxnSpLocks/>
          </p:cNvCxnSpPr>
          <p:nvPr/>
        </p:nvCxnSpPr>
        <p:spPr>
          <a:xfrm flipH="1">
            <a:off x="8221570" y="3378165"/>
            <a:ext cx="1885739" cy="5796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4C2E3E-B748-4D01-BCDE-28ED68CBF2CC}"/>
              </a:ext>
            </a:extLst>
          </p:cNvPr>
          <p:cNvCxnSpPr>
            <a:cxnSpLocks/>
          </p:cNvCxnSpPr>
          <p:nvPr/>
        </p:nvCxnSpPr>
        <p:spPr>
          <a:xfrm flipV="1">
            <a:off x="10108391" y="2965098"/>
            <a:ext cx="0" cy="411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63DFDD-6C08-4AA5-A004-EDEB47B90074}"/>
              </a:ext>
            </a:extLst>
          </p:cNvPr>
          <p:cNvCxnSpPr>
            <a:cxnSpLocks/>
          </p:cNvCxnSpPr>
          <p:nvPr/>
        </p:nvCxnSpPr>
        <p:spPr>
          <a:xfrm flipV="1">
            <a:off x="8212920" y="3960850"/>
            <a:ext cx="8650" cy="370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5F87C9-6E8A-4D33-9711-9CBC34755622}"/>
              </a:ext>
            </a:extLst>
          </p:cNvPr>
          <p:cNvCxnSpPr>
            <a:cxnSpLocks/>
          </p:cNvCxnSpPr>
          <p:nvPr/>
        </p:nvCxnSpPr>
        <p:spPr>
          <a:xfrm>
            <a:off x="10029458" y="4198314"/>
            <a:ext cx="0" cy="312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E0118B-3D26-401D-9545-29DB08EA16D6}"/>
              </a:ext>
            </a:extLst>
          </p:cNvPr>
          <p:cNvCxnSpPr>
            <a:cxnSpLocks/>
          </p:cNvCxnSpPr>
          <p:nvPr/>
        </p:nvCxnSpPr>
        <p:spPr>
          <a:xfrm>
            <a:off x="8212920" y="3148683"/>
            <a:ext cx="8650" cy="289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A8002F-C4F7-46A7-B31B-3B0B3C6C2899}"/>
              </a:ext>
            </a:extLst>
          </p:cNvPr>
          <p:cNvCxnSpPr>
            <a:cxnSpLocks/>
          </p:cNvCxnSpPr>
          <p:nvPr/>
        </p:nvCxnSpPr>
        <p:spPr>
          <a:xfrm flipH="1">
            <a:off x="8221570" y="4321037"/>
            <a:ext cx="360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CFF07DD-0D18-4BCC-9AE7-65DAA27FD1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" r="4361" b="33"/>
          <a:stretch/>
        </p:blipFill>
        <p:spPr bwMode="auto">
          <a:xfrm>
            <a:off x="8297259" y="2574978"/>
            <a:ext cx="1731117" cy="801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39E1-B7C0-4B97-AF2C-143501C4D0A1}"/>
              </a:ext>
            </a:extLst>
          </p:cNvPr>
          <p:cNvCxnSpPr>
            <a:cxnSpLocks/>
          </p:cNvCxnSpPr>
          <p:nvPr/>
        </p:nvCxnSpPr>
        <p:spPr>
          <a:xfrm flipH="1">
            <a:off x="8201026" y="3149681"/>
            <a:ext cx="3470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419CF5-DA25-42D4-9E0F-DCA6C268567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5" t="-65" r="4361" b="83"/>
          <a:stretch/>
        </p:blipFill>
        <p:spPr bwMode="auto">
          <a:xfrm>
            <a:off x="8403224" y="4113506"/>
            <a:ext cx="1582983" cy="8001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 descr="Latch constructed from two NAND gates">
            <a:extLst>
              <a:ext uri="{FF2B5EF4-FFF2-40B4-BE49-F238E27FC236}">
                <a16:creationId xmlns:a16="http://schemas.microsoft.com/office/drawing/2014/main" id="{445BF92B-5532-4FF7-95BB-463F9B72060E}"/>
              </a:ext>
            </a:extLst>
          </p:cNvPr>
          <p:cNvCxnSpPr>
            <a:cxnSpLocks/>
          </p:cNvCxnSpPr>
          <p:nvPr/>
        </p:nvCxnSpPr>
        <p:spPr>
          <a:xfrm flipH="1" flipV="1">
            <a:off x="8221570" y="3440026"/>
            <a:ext cx="1806807" cy="755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87">
                <a:extLst>
                  <a:ext uri="{FF2B5EF4-FFF2-40B4-BE49-F238E27FC236}">
                    <a16:creationId xmlns:a16="http://schemas.microsoft.com/office/drawing/2014/main" id="{DEC8827D-0E6B-4AA0-9951-2DF774499BFD}"/>
                  </a:ext>
                </a:extLst>
              </p:cNvPr>
              <p:cNvSpPr txBox="1"/>
              <p:nvPr/>
            </p:nvSpPr>
            <p:spPr>
              <a:xfrm>
                <a:off x="7224108" y="2299100"/>
                <a:ext cx="453053" cy="44100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bar>
                    </m:oMath>
                  </m:oMathPara>
                </a14:m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87">
                <a:extLst>
                  <a:ext uri="{FF2B5EF4-FFF2-40B4-BE49-F238E27FC236}">
                    <a16:creationId xmlns:a16="http://schemas.microsoft.com/office/drawing/2014/main" id="{DEC8827D-0E6B-4AA0-9951-2DF77449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108" y="2299100"/>
                <a:ext cx="453053" cy="441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87">
                <a:extLst>
                  <a:ext uri="{FF2B5EF4-FFF2-40B4-BE49-F238E27FC236}">
                    <a16:creationId xmlns:a16="http://schemas.microsoft.com/office/drawing/2014/main" id="{0B328A6C-E3E7-4486-8F57-CD7035747109}"/>
                  </a:ext>
                </a:extLst>
              </p:cNvPr>
              <p:cNvSpPr txBox="1"/>
              <p:nvPr/>
            </p:nvSpPr>
            <p:spPr>
              <a:xfrm>
                <a:off x="7348385" y="4710397"/>
                <a:ext cx="481166" cy="43900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</m:e>
                      </m:bar>
                    </m:oMath>
                  </m:oMathPara>
                </a14:m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Box 87">
                <a:extLst>
                  <a:ext uri="{FF2B5EF4-FFF2-40B4-BE49-F238E27FC236}">
                    <a16:creationId xmlns:a16="http://schemas.microsoft.com/office/drawing/2014/main" id="{0B328A6C-E3E7-4486-8F57-CD7035747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385" y="4710397"/>
                <a:ext cx="481166" cy="439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87">
                <a:extLst>
                  <a:ext uri="{FF2B5EF4-FFF2-40B4-BE49-F238E27FC236}">
                    <a16:creationId xmlns:a16="http://schemas.microsoft.com/office/drawing/2014/main" id="{77347809-60D6-4AC2-96B0-0D8F864525D1}"/>
                  </a:ext>
                </a:extLst>
              </p:cNvPr>
              <p:cNvSpPr txBox="1"/>
              <p:nvPr/>
            </p:nvSpPr>
            <p:spPr>
              <a:xfrm>
                <a:off x="10468455" y="4511607"/>
                <a:ext cx="490898" cy="438011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</m:bar>
                    </m:oMath>
                  </m:oMathPara>
                </a14:m>
                <a:endParaRPr lang="en-GB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 Box 87">
                <a:extLst>
                  <a:ext uri="{FF2B5EF4-FFF2-40B4-BE49-F238E27FC236}">
                    <a16:creationId xmlns:a16="http://schemas.microsoft.com/office/drawing/2014/main" id="{77347809-60D6-4AC2-96B0-0D8F86452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455" y="4511607"/>
                <a:ext cx="490898" cy="438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87">
            <a:extLst>
              <a:ext uri="{FF2B5EF4-FFF2-40B4-BE49-F238E27FC236}">
                <a16:creationId xmlns:a16="http://schemas.microsoft.com/office/drawing/2014/main" id="{88D9FA86-BB12-48DF-8FED-3621EC939A22}"/>
              </a:ext>
            </a:extLst>
          </p:cNvPr>
          <p:cNvSpPr txBox="1"/>
          <p:nvPr/>
        </p:nvSpPr>
        <p:spPr>
          <a:xfrm>
            <a:off x="10612264" y="2547041"/>
            <a:ext cx="531986" cy="43801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B652C9-22E5-440C-85AF-83D8C4071F91}"/>
              </a:ext>
            </a:extLst>
          </p:cNvPr>
          <p:cNvCxnSpPr>
            <a:cxnSpLocks/>
          </p:cNvCxnSpPr>
          <p:nvPr/>
        </p:nvCxnSpPr>
        <p:spPr>
          <a:xfrm flipV="1">
            <a:off x="10028377" y="2963102"/>
            <a:ext cx="806629" cy="129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2F76EA-DC13-42EC-A590-1C303A7D3288}"/>
              </a:ext>
            </a:extLst>
          </p:cNvPr>
          <p:cNvCxnSpPr>
            <a:cxnSpLocks/>
          </p:cNvCxnSpPr>
          <p:nvPr/>
        </p:nvCxnSpPr>
        <p:spPr>
          <a:xfrm>
            <a:off x="9740758" y="4511607"/>
            <a:ext cx="9720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C861636-F19F-45E2-9B2C-94B78126817F}"/>
              </a:ext>
            </a:extLst>
          </p:cNvPr>
          <p:cNvSpPr/>
          <p:nvPr/>
        </p:nvSpPr>
        <p:spPr>
          <a:xfrm>
            <a:off x="9958094" y="4449747"/>
            <a:ext cx="149216" cy="124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D8F2053-9ED1-4C0C-9B45-367F1FACF86B}"/>
              </a:ext>
            </a:extLst>
          </p:cNvPr>
          <p:cNvSpPr/>
          <p:nvPr/>
        </p:nvSpPr>
        <p:spPr>
          <a:xfrm>
            <a:off x="10028377" y="2897251"/>
            <a:ext cx="149216" cy="124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513143-5FE2-44B0-919F-0119D89AE7E1}"/>
              </a:ext>
            </a:extLst>
          </p:cNvPr>
          <p:cNvCxnSpPr>
            <a:cxnSpLocks/>
          </p:cNvCxnSpPr>
          <p:nvPr/>
        </p:nvCxnSpPr>
        <p:spPr>
          <a:xfrm flipV="1">
            <a:off x="7676609" y="2759560"/>
            <a:ext cx="806629" cy="129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89E8A1-EF8E-4A87-9F2A-40A13EBDAA46}"/>
              </a:ext>
            </a:extLst>
          </p:cNvPr>
          <p:cNvCxnSpPr>
            <a:cxnSpLocks/>
          </p:cNvCxnSpPr>
          <p:nvPr/>
        </p:nvCxnSpPr>
        <p:spPr>
          <a:xfrm flipV="1">
            <a:off x="7663755" y="4687210"/>
            <a:ext cx="806629" cy="129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1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D026-69F1-4A16-839A-CB20030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 constructed from NAND gates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8A8E-F33D-4989-8580-5B97C1FF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24" y="1745958"/>
            <a:ext cx="6703805" cy="4799947"/>
          </a:xfrm>
        </p:spPr>
        <p:txBody>
          <a:bodyPr>
            <a:normAutofit/>
          </a:bodyPr>
          <a:lstStyle/>
          <a:p>
            <a:r>
              <a:rPr lang="en-US" dirty="0"/>
              <a:t>Briefly setting R to 1 sets Q to 0 (reset)</a:t>
            </a:r>
          </a:p>
          <a:p>
            <a:r>
              <a:rPr lang="en-US" dirty="0"/>
              <a:t>Briefly setting S to 1 sets Q to 1 (set)</a:t>
            </a:r>
          </a:p>
          <a:p>
            <a:r>
              <a:rPr lang="en-US" dirty="0"/>
              <a:t>Once the latch has been set or reset, Q keeps its value when R and S are both zero</a:t>
            </a:r>
          </a:p>
          <a:p>
            <a:r>
              <a:rPr lang="en-US" dirty="0"/>
              <a:t>When R and S are both zero (inverted signals both 1) the output Q is 0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You cannot tell the value of Q just from the current inputs from R and S it depends on the previous values (sequence)</a:t>
            </a:r>
          </a:p>
          <a:p>
            <a:r>
              <a:rPr lang="en-US" dirty="0"/>
              <a:t>Setting both R and S to 1 at the same time is an illegal state</a:t>
            </a:r>
          </a:p>
          <a:p>
            <a:endParaRPr lang="en-US" dirty="0"/>
          </a:p>
          <a:p>
            <a:pPr lvl="1"/>
            <a:endParaRPr lang="en-GB" dirty="0"/>
          </a:p>
        </p:txBody>
      </p:sp>
      <p:grpSp>
        <p:nvGrpSpPr>
          <p:cNvPr id="22" name="Group 21" descr="Latch created from NAND gates">
            <a:extLst>
              <a:ext uri="{FF2B5EF4-FFF2-40B4-BE49-F238E27FC236}">
                <a16:creationId xmlns:a16="http://schemas.microsoft.com/office/drawing/2014/main" id="{BF0E9638-4CDB-4DBE-B432-38087933696E}"/>
              </a:ext>
            </a:extLst>
          </p:cNvPr>
          <p:cNvGrpSpPr/>
          <p:nvPr/>
        </p:nvGrpSpPr>
        <p:grpSpPr>
          <a:xfrm>
            <a:off x="7224108" y="2299100"/>
            <a:ext cx="3920142" cy="2850306"/>
            <a:chOff x="7224108" y="2299100"/>
            <a:chExt cx="3920142" cy="28503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56E1674-BB43-4D0A-938A-74F235327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1570" y="3378165"/>
              <a:ext cx="1885739" cy="5796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4C2E3E-B748-4D01-BCDE-28ED68CBF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8391" y="2965098"/>
              <a:ext cx="0" cy="411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63DFDD-6C08-4AA5-A004-EDEB47B90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2920" y="3960850"/>
              <a:ext cx="8650" cy="3701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5F87C9-6E8A-4D33-9711-9CBC3475562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9458" y="4198314"/>
              <a:ext cx="0" cy="3122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0E0118B-3D26-401D-9545-29DB08EA16D6}"/>
                </a:ext>
              </a:extLst>
            </p:cNvPr>
            <p:cNvCxnSpPr>
              <a:cxnSpLocks/>
            </p:cNvCxnSpPr>
            <p:nvPr/>
          </p:nvCxnSpPr>
          <p:spPr>
            <a:xfrm>
              <a:off x="8212920" y="3148683"/>
              <a:ext cx="8650" cy="2893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A8002F-C4F7-46A7-B31B-3B0B3C6C2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1570" y="4321037"/>
              <a:ext cx="3600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FF07DD-0D18-4BCC-9AE7-65DAA27FD1FC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" r="4361" b="33"/>
            <a:stretch/>
          </p:blipFill>
          <p:spPr bwMode="auto">
            <a:xfrm>
              <a:off x="8297259" y="2574978"/>
              <a:ext cx="1731117" cy="80119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6039E1-B7C0-4B97-AF2C-143501C4D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026" y="3149681"/>
              <a:ext cx="34708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419CF5-DA25-42D4-9E0F-DCA6C268567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65" t="-65" r="4361" b="83"/>
            <a:stretch/>
          </p:blipFill>
          <p:spPr bwMode="auto">
            <a:xfrm>
              <a:off x="8403224" y="4113506"/>
              <a:ext cx="1582983" cy="80019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45BF92B-5532-4FF7-95BB-463F9B7206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21570" y="3440026"/>
              <a:ext cx="1806807" cy="7552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87">
                  <a:extLst>
                    <a:ext uri="{FF2B5EF4-FFF2-40B4-BE49-F238E27FC236}">
                      <a16:creationId xmlns:a16="http://schemas.microsoft.com/office/drawing/2014/main" id="{DEC8827D-0E6B-4AA0-9951-2DF774499BFD}"/>
                    </a:ext>
                  </a:extLst>
                </p:cNvPr>
                <p:cNvSpPr txBox="1"/>
                <p:nvPr/>
              </p:nvSpPr>
              <p:spPr>
                <a:xfrm>
                  <a:off x="7224108" y="2299100"/>
                  <a:ext cx="453053" cy="44100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</m:bar>
                      </m:oMath>
                    </m:oMathPara>
                  </a14:m>
                  <a:endPara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 Box 87">
                  <a:extLst>
                    <a:ext uri="{FF2B5EF4-FFF2-40B4-BE49-F238E27FC236}">
                      <a16:creationId xmlns:a16="http://schemas.microsoft.com/office/drawing/2014/main" id="{DEC8827D-0E6B-4AA0-9951-2DF774499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08" y="2299100"/>
                  <a:ext cx="453053" cy="4410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87">
                  <a:extLst>
                    <a:ext uri="{FF2B5EF4-FFF2-40B4-BE49-F238E27FC236}">
                      <a16:creationId xmlns:a16="http://schemas.microsoft.com/office/drawing/2014/main" id="{0B328A6C-E3E7-4486-8F57-CD7035747109}"/>
                    </a:ext>
                  </a:extLst>
                </p:cNvPr>
                <p:cNvSpPr txBox="1"/>
                <p:nvPr/>
              </p:nvSpPr>
              <p:spPr>
                <a:xfrm>
                  <a:off x="7348385" y="4710397"/>
                  <a:ext cx="481166" cy="439009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</m:bar>
                      </m:oMath>
                    </m:oMathPara>
                  </a14:m>
                  <a:endPara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 Box 87">
                  <a:extLst>
                    <a:ext uri="{FF2B5EF4-FFF2-40B4-BE49-F238E27FC236}">
                      <a16:creationId xmlns:a16="http://schemas.microsoft.com/office/drawing/2014/main" id="{0B328A6C-E3E7-4486-8F57-CD7035747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385" y="4710397"/>
                  <a:ext cx="481166" cy="4390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87">
                  <a:extLst>
                    <a:ext uri="{FF2B5EF4-FFF2-40B4-BE49-F238E27FC236}">
                      <a16:creationId xmlns:a16="http://schemas.microsoft.com/office/drawing/2014/main" id="{77347809-60D6-4AC2-96B0-0D8F864525D1}"/>
                    </a:ext>
                  </a:extLst>
                </p:cNvPr>
                <p:cNvSpPr txBox="1"/>
                <p:nvPr/>
              </p:nvSpPr>
              <p:spPr>
                <a:xfrm>
                  <a:off x="10468455" y="4511607"/>
                  <a:ext cx="490898" cy="438011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</m:bar>
                      </m:oMath>
                    </m:oMathPara>
                  </a14:m>
                  <a:endParaRPr lang="en-GB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 Box 87">
                  <a:extLst>
                    <a:ext uri="{FF2B5EF4-FFF2-40B4-BE49-F238E27FC236}">
                      <a16:creationId xmlns:a16="http://schemas.microsoft.com/office/drawing/2014/main" id="{77347809-60D6-4AC2-96B0-0D8F86452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455" y="4511607"/>
                  <a:ext cx="490898" cy="4380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 Box 87">
              <a:extLst>
                <a:ext uri="{FF2B5EF4-FFF2-40B4-BE49-F238E27FC236}">
                  <a16:creationId xmlns:a16="http://schemas.microsoft.com/office/drawing/2014/main" id="{88D9FA86-BB12-48DF-8FED-3621EC939A22}"/>
                </a:ext>
              </a:extLst>
            </p:cNvPr>
            <p:cNvSpPr txBox="1"/>
            <p:nvPr/>
          </p:nvSpPr>
          <p:spPr>
            <a:xfrm>
              <a:off x="10612264" y="2547041"/>
              <a:ext cx="531986" cy="43801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24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</a:t>
              </a:r>
              <a:endPara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B652C9-22E5-440C-85AF-83D8C4071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8377" y="2963102"/>
              <a:ext cx="806629" cy="129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2F76EA-DC13-42EC-A590-1C303A7D3288}"/>
                </a:ext>
              </a:extLst>
            </p:cNvPr>
            <p:cNvCxnSpPr>
              <a:cxnSpLocks/>
            </p:cNvCxnSpPr>
            <p:nvPr/>
          </p:nvCxnSpPr>
          <p:spPr>
            <a:xfrm>
              <a:off x="9740758" y="4511607"/>
              <a:ext cx="97206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C861636-F19F-45E2-9B2C-94B78126817F}"/>
                </a:ext>
              </a:extLst>
            </p:cNvPr>
            <p:cNvSpPr/>
            <p:nvPr/>
          </p:nvSpPr>
          <p:spPr>
            <a:xfrm>
              <a:off x="9958094" y="4449747"/>
              <a:ext cx="149216" cy="124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8F2053-9ED1-4C0C-9B45-367F1FACF86B}"/>
                </a:ext>
              </a:extLst>
            </p:cNvPr>
            <p:cNvSpPr/>
            <p:nvPr/>
          </p:nvSpPr>
          <p:spPr>
            <a:xfrm>
              <a:off x="10028377" y="2897251"/>
              <a:ext cx="149216" cy="124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513143-5FE2-44B0-919F-0119D89AE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6609" y="2759560"/>
              <a:ext cx="806629" cy="129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89E8A1-EF8E-4A87-9F2A-40A13EBDA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3755" y="4687210"/>
              <a:ext cx="806629" cy="129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32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273A-3553-4CBB-B9B4-AAA01A10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 to Latches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8204-CE23-4385-97AF-868A57A8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control signals in a computer, it would be better to store bits at a particular point in time</a:t>
            </a:r>
          </a:p>
          <a:p>
            <a:pPr lvl="1"/>
            <a:r>
              <a:rPr lang="en-US" dirty="0"/>
              <a:t>We don’t want minor variations between components mean that signals aren’t reliable</a:t>
            </a:r>
          </a:p>
          <a:p>
            <a:pPr lvl="1"/>
            <a:r>
              <a:rPr lang="en-US" dirty="0"/>
              <a:t>We enable the latch to store data at a particular time – this is called a gated latch</a:t>
            </a:r>
          </a:p>
          <a:p>
            <a:r>
              <a:rPr lang="en-US" dirty="0"/>
              <a:t>We don’t want the latch to get into a state where R and S are both 1 at the same time, these can be replaced by a single signal – a D latch</a:t>
            </a:r>
          </a:p>
          <a:p>
            <a:r>
              <a:rPr lang="en-US" dirty="0"/>
              <a:t>Note that some books and online resources refer to a gated D latch as </a:t>
            </a:r>
            <a:r>
              <a:rPr lang="en-US"/>
              <a:t>a flip-flop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76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505C-4A41-4735-A04C-3E9EB971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DA0E-7A83-45B4-BB05-E9746DA9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introduced a latch which is a simple component that can remember a previous state (0 or 1).</a:t>
            </a:r>
          </a:p>
          <a:p>
            <a:r>
              <a:rPr lang="en-US" dirty="0"/>
              <a:t>You should create and investigate the latch in the </a:t>
            </a:r>
            <a:r>
              <a:rPr lang="en-US"/>
              <a:t>lab session.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495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122</TotalTime>
  <Words>589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ThemeArchitecture</vt:lpstr>
      <vt:lpstr>Visio.Drawing.6</vt:lpstr>
      <vt:lpstr>Computer Architecture Concepts </vt:lpstr>
      <vt:lpstr>Objectives</vt:lpstr>
      <vt:lpstr>Introduction</vt:lpstr>
      <vt:lpstr>Gates reminder</vt:lpstr>
      <vt:lpstr>Latch</vt:lpstr>
      <vt:lpstr>Latch constructed from NAND gates</vt:lpstr>
      <vt:lpstr>Latch constructed from NAND gates</vt:lpstr>
      <vt:lpstr>Enhancements to Latches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14</cp:revision>
  <dcterms:created xsi:type="dcterms:W3CDTF">2021-08-17T08:24:34Z</dcterms:created>
  <dcterms:modified xsi:type="dcterms:W3CDTF">2021-10-05T14:08:39Z</dcterms:modified>
</cp:coreProperties>
</file>