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22" r:id="rId2"/>
    <p:sldId id="258" r:id="rId3"/>
    <p:sldId id="290" r:id="rId4"/>
    <p:sldId id="301" r:id="rId5"/>
    <p:sldId id="291" r:id="rId6"/>
    <p:sldId id="318" r:id="rId7"/>
    <p:sldId id="268" r:id="rId8"/>
    <p:sldId id="297" r:id="rId9"/>
    <p:sldId id="299" r:id="rId10"/>
    <p:sldId id="274" r:id="rId11"/>
    <p:sldId id="313" r:id="rId12"/>
    <p:sldId id="277" r:id="rId13"/>
    <p:sldId id="282" r:id="rId14"/>
    <p:sldId id="283" r:id="rId15"/>
    <p:sldId id="284" r:id="rId16"/>
    <p:sldId id="285" r:id="rId17"/>
    <p:sldId id="314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" userId="cf570e58-4bc4-40a4-94a7-b8900c9b7065" providerId="ADAL" clId="{108E1793-7169-4E55-903A-E24F427C63AA}"/>
    <pc:docChg chg="undo custSel addSld delSld modSld">
      <pc:chgData name="Elaine" userId="cf570e58-4bc4-40a4-94a7-b8900c9b7065" providerId="ADAL" clId="{108E1793-7169-4E55-903A-E24F427C63AA}" dt="2021-11-27T09:37:11.910" v="4" actId="20577"/>
      <pc:docMkLst>
        <pc:docMk/>
      </pc:docMkLst>
      <pc:sldChg chg="add del">
        <pc:chgData name="Elaine" userId="cf570e58-4bc4-40a4-94a7-b8900c9b7065" providerId="ADAL" clId="{108E1793-7169-4E55-903A-E24F427C63AA}" dt="2021-11-27T09:25:45.218" v="2" actId="2696"/>
        <pc:sldMkLst>
          <pc:docMk/>
          <pc:sldMk cId="1678148407" sldId="272"/>
        </pc:sldMkLst>
      </pc:sldChg>
      <pc:sldChg chg="modSp mod">
        <pc:chgData name="Elaine" userId="cf570e58-4bc4-40a4-94a7-b8900c9b7065" providerId="ADAL" clId="{108E1793-7169-4E55-903A-E24F427C63AA}" dt="2021-11-27T09:37:11.910" v="4" actId="20577"/>
        <pc:sldMkLst>
          <pc:docMk/>
          <pc:sldMk cId="3798883679" sldId="301"/>
        </pc:sldMkLst>
        <pc:spChg chg="mod">
          <ac:chgData name="Elaine" userId="cf570e58-4bc4-40a4-94a7-b8900c9b7065" providerId="ADAL" clId="{108E1793-7169-4E55-903A-E24F427C63AA}" dt="2021-11-27T09:37:11.910" v="4" actId="20577"/>
          <ac:spMkLst>
            <pc:docMk/>
            <pc:sldMk cId="3798883679" sldId="301"/>
            <ac:spMk id="3" creationId="{00000000-0000-0000-0000-000000000000}"/>
          </ac:spMkLst>
        </pc:spChg>
      </pc:sldChg>
    </pc:docChg>
  </pc:docChgLst>
  <pc:docChgLst>
    <pc:chgData name="Elaine Duffin" userId="cf570e58-4bc4-40a4-94a7-b8900c9b7065" providerId="ADAL" clId="{635B74F6-32DA-4B0F-B28F-793D9BD9C65C}"/>
    <pc:docChg chg="undo custSel addSld delSld modSld">
      <pc:chgData name="Elaine Duffin" userId="cf570e58-4bc4-40a4-94a7-b8900c9b7065" providerId="ADAL" clId="{635B74F6-32DA-4B0F-B28F-793D9BD9C65C}" dt="2021-10-26T15:32:44.508" v="111" actId="20577"/>
      <pc:docMkLst>
        <pc:docMk/>
      </pc:docMkLst>
      <pc:sldChg chg="add del">
        <pc:chgData name="Elaine Duffin" userId="cf570e58-4bc4-40a4-94a7-b8900c9b7065" providerId="ADAL" clId="{635B74F6-32DA-4B0F-B28F-793D9BD9C65C}" dt="2021-10-26T12:51:37.835" v="2" actId="2696"/>
        <pc:sldMkLst>
          <pc:docMk/>
          <pc:sldMk cId="1772228376" sldId="307"/>
        </pc:sldMkLst>
      </pc:sldChg>
      <pc:sldChg chg="modSp mod">
        <pc:chgData name="Elaine Duffin" userId="cf570e58-4bc4-40a4-94a7-b8900c9b7065" providerId="ADAL" clId="{635B74F6-32DA-4B0F-B28F-793D9BD9C65C}" dt="2021-10-26T15:32:44.508" v="111" actId="20577"/>
        <pc:sldMkLst>
          <pc:docMk/>
          <pc:sldMk cId="1151330406" sldId="323"/>
        </pc:sldMkLst>
        <pc:spChg chg="mod">
          <ac:chgData name="Elaine Duffin" userId="cf570e58-4bc4-40a4-94a7-b8900c9b7065" providerId="ADAL" clId="{635B74F6-32DA-4B0F-B28F-793D9BD9C65C}" dt="2021-10-26T15:32:44.508" v="111" actId="20577"/>
          <ac:spMkLst>
            <pc:docMk/>
            <pc:sldMk cId="1151330406" sldId="323"/>
            <ac:spMk id="7" creationId="{6EEC0B40-15F0-45BF-B271-32F44C2DC3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F008-0210-41A4-BA26-A10AFD7A35B5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D747-A162-4681-B82B-60D766A86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346D24-C3F4-4B96-9821-386D22B23ACD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8896"/>
            <a:ext cx="7279535" cy="30589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45CFA3-CC4E-499E-A760-6387C0745269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552" y="3228896"/>
            <a:ext cx="7279535" cy="30589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566400" cy="1143000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10363200" cy="2185988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862389"/>
            <a:ext cx="10363200" cy="2187575"/>
          </a:xfrm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2013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3EE5B97-0B1E-442F-A1B7-EF69DC6BB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566400" cy="1143000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524000"/>
            <a:ext cx="10363200" cy="4525963"/>
          </a:xfrm>
          <a:ln>
            <a:noFill/>
          </a:ln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2013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C4CD17E-597D-4751-A025-D2857A40E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15 – Little Man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01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storage 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Physically identical to instruction mailbox</a:t>
            </a:r>
          </a:p>
          <a:p>
            <a:pPr eaLnBrk="1" hangingPunct="1"/>
            <a:r>
              <a:rPr lang="en-US" altLang="en-US"/>
              <a:t>Not located in instruction sequence</a:t>
            </a:r>
          </a:p>
          <a:p>
            <a:pPr eaLnBrk="1" hangingPunct="1"/>
            <a:r>
              <a:rPr lang="en-US" altLang="en-US"/>
              <a:t>Identified by </a:t>
            </a:r>
            <a:r>
              <a:rPr lang="en-US" altLang="en-US" i="1">
                <a:solidFill>
                  <a:srgbClr val="000099"/>
                </a:solidFill>
              </a:rPr>
              <a:t>DAT</a:t>
            </a:r>
            <a:r>
              <a:rPr lang="en-US" altLang="en-US"/>
              <a:t> mnemonic</a:t>
            </a:r>
          </a:p>
        </p:txBody>
      </p:sp>
    </p:spTree>
    <p:extLst>
      <p:ext uri="{BB962C8B-B14F-4D97-AF65-F5344CB8AC3E}">
        <p14:creationId xmlns:p14="http://schemas.microsoft.com/office/powerpoint/2010/main" val="384549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program in the mailboxes starting from 00</a:t>
            </a:r>
          </a:p>
          <a:p>
            <a:r>
              <a:rPr lang="en-US" dirty="0"/>
              <a:t>Reset the instruction location counter to 00</a:t>
            </a:r>
          </a:p>
          <a:p>
            <a:r>
              <a:rPr lang="en-US" dirty="0"/>
              <a:t>Fetch execute cycle</a:t>
            </a:r>
          </a:p>
          <a:p>
            <a:pPr lvl="1"/>
            <a:r>
              <a:rPr lang="en-US" dirty="0"/>
              <a:t>Fetch: Little man finds out what instruction to do </a:t>
            </a:r>
          </a:p>
          <a:p>
            <a:pPr lvl="2"/>
            <a:r>
              <a:rPr lang="en-US" dirty="0"/>
              <a:t>Go to mailbox given in instruction counter and reads the three digit number stored there</a:t>
            </a:r>
          </a:p>
          <a:p>
            <a:pPr lvl="1"/>
            <a:r>
              <a:rPr lang="en-US" dirty="0"/>
              <a:t>Execute: Little man carries out the instruction given by that number</a:t>
            </a:r>
          </a:p>
          <a:p>
            <a:pPr lvl="1"/>
            <a:r>
              <a:rPr lang="en-US" dirty="0"/>
              <a:t>Little man increments the location counter</a:t>
            </a:r>
          </a:p>
          <a:p>
            <a:pPr lvl="1"/>
            <a:endParaRPr lang="en-US" dirty="0"/>
          </a:p>
          <a:p>
            <a:r>
              <a:rPr lang="en-US" dirty="0"/>
              <a:t>Carry on until the instruction is 000 (Halt)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5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Program to Add 2 Numbers:</a:t>
            </a:r>
          </a:p>
        </p:txBody>
      </p:sp>
      <p:graphicFrame>
        <p:nvGraphicFramePr>
          <p:cNvPr id="57445" name="Group 101"/>
          <p:cNvGraphicFramePr>
            <a:graphicFrameLocks noGrp="1"/>
          </p:cNvGraphicFramePr>
          <p:nvPr>
            <p:ph type="tbl" idx="1"/>
          </p:nvPr>
        </p:nvGraphicFramePr>
        <p:xfrm>
          <a:off x="508001" y="1228435"/>
          <a:ext cx="10621818" cy="5502650"/>
        </p:xfrm>
        <a:graphic>
          <a:graphicData uri="http://schemas.openxmlformats.org/drawingml/2006/table">
            <a:tbl>
              <a:tblPr/>
              <a:tblGrid>
                <a:gridCol w="147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5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Mailbox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Mnemonic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Instruction 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input basket read what’s there and put in calculator display (accumulator)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 99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 the number from the calculator display and put in mailbox numbered 99 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input basket read what’s there and put in calculator display (accumulator)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99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mailbox 99, get the contents and add to whatever’s already on the calculator display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 the number from the calculator display and put in the output basket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HLT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 run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 00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13" marB="45713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Fetch Portion of</a:t>
            </a:r>
            <a:br>
              <a:rPr lang="en-US" altLang="en-US" sz="4000"/>
            </a:br>
            <a:r>
              <a:rPr lang="en-US" altLang="en-US" sz="4000"/>
              <a:t>Fetch and Execute Cycle</a:t>
            </a:r>
          </a:p>
        </p:txBody>
      </p:sp>
      <p:pic>
        <p:nvPicPr>
          <p:cNvPr id="27655" name="Picture 10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0" b="32655"/>
          <a:stretch>
            <a:fillRect/>
          </a:stretch>
        </p:blipFill>
        <p:spPr>
          <a:xfrm>
            <a:off x="2819400" y="1524000"/>
            <a:ext cx="3276600" cy="4724400"/>
          </a:xfrm>
          <a:noFill/>
        </p:spPr>
      </p:pic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396" y="6356350"/>
            <a:ext cx="5738004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324600" y="2133601"/>
            <a:ext cx="3276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Little Man reads the address from the location counter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400800" y="4191000"/>
            <a:ext cx="3276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He walks over to the mailbox that corresponds to the  location counter</a:t>
            </a:r>
          </a:p>
        </p:txBody>
      </p:sp>
    </p:spTree>
    <p:extLst>
      <p:ext uri="{BB962C8B-B14F-4D97-AF65-F5344CB8AC3E}">
        <p14:creationId xmlns:p14="http://schemas.microsoft.com/office/powerpoint/2010/main" val="420361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Fetch, </a:t>
            </a:r>
            <a:r>
              <a:rPr lang="en-US" altLang="en-US" sz="2800"/>
              <a:t>cont.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1223" y="6356350"/>
            <a:ext cx="527217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553200" y="1981200"/>
            <a:ext cx="3276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And reads the number on the slip of paper (he puts the slip back in case he needs to read it again later)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286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3"/>
            <a:ext cx="3886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82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 Portion</a:t>
            </a:r>
          </a:p>
        </p:txBody>
      </p:sp>
      <p:pic>
        <p:nvPicPr>
          <p:cNvPr id="29702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 b="68011"/>
          <a:stretch>
            <a:fillRect/>
          </a:stretch>
        </p:blipFill>
        <p:spPr>
          <a:xfrm>
            <a:off x="2438400" y="1563688"/>
            <a:ext cx="3657600" cy="2398712"/>
          </a:xfrm>
          <a:noFill/>
        </p:spPr>
      </p:pic>
      <p:pic>
        <p:nvPicPr>
          <p:cNvPr id="29700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8" t="22322" b="43782"/>
          <a:stretch>
            <a:fillRect/>
          </a:stretch>
        </p:blipFill>
        <p:spPr>
          <a:xfrm>
            <a:off x="6477000" y="3581401"/>
            <a:ext cx="3657600" cy="2652713"/>
          </a:xfrm>
          <a:noFill/>
        </p:spPr>
      </p:pic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2762" y="6356350"/>
            <a:ext cx="503063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  <p:sp>
        <p:nvSpPr>
          <p:cNvPr id="29703" name="Text Box 3"/>
          <p:cNvSpPr txBox="1">
            <a:spLocks noChangeArrowheads="1"/>
          </p:cNvSpPr>
          <p:nvPr/>
        </p:nvSpPr>
        <p:spPr bwMode="auto">
          <a:xfrm>
            <a:off x="5715000" y="2438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ahoma" charset="0"/>
            </a:endParaRPr>
          </a:p>
        </p:txBody>
      </p:sp>
      <p:sp>
        <p:nvSpPr>
          <p:cNvPr id="29704" name="Text Box 4"/>
          <p:cNvSpPr txBox="1">
            <a:spLocks noChangeArrowheads="1"/>
          </p:cNvSpPr>
          <p:nvPr/>
        </p:nvSpPr>
        <p:spPr bwMode="auto">
          <a:xfrm>
            <a:off x="6019800" y="1828800"/>
            <a:ext cx="35814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The Little Man goes to the mailbox address specified in the instruction he just fetched</a:t>
            </a:r>
          </a:p>
        </p:txBody>
      </p:sp>
      <p:sp>
        <p:nvSpPr>
          <p:cNvPr id="29705" name="Text Box 5"/>
          <p:cNvSpPr txBox="1">
            <a:spLocks noChangeArrowheads="1"/>
          </p:cNvSpPr>
          <p:nvPr/>
        </p:nvSpPr>
        <p:spPr bwMode="auto">
          <a:xfrm>
            <a:off x="2743200" y="4343400"/>
            <a:ext cx="37338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reads the number in that mailbox (he remembers to replace it in case he needs it later)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6553200" y="4267200"/>
            <a:ext cx="22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00800" y="41910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8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Execute, cont. </a:t>
            </a:r>
          </a:p>
        </p:txBody>
      </p:sp>
      <p:pic>
        <p:nvPicPr>
          <p:cNvPr id="30725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4" r="54681" b="19186"/>
          <a:stretch>
            <a:fillRect/>
          </a:stretch>
        </p:blipFill>
        <p:spPr>
          <a:xfrm>
            <a:off x="2438400" y="1524001"/>
            <a:ext cx="3886200" cy="2798763"/>
          </a:xfrm>
          <a:noFill/>
        </p:spPr>
      </p:pic>
      <p:pic>
        <p:nvPicPr>
          <p:cNvPr id="30729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9" t="65916"/>
          <a:stretch>
            <a:fillRect/>
          </a:stretch>
        </p:blipFill>
        <p:spPr>
          <a:xfrm>
            <a:off x="6324600" y="3630613"/>
            <a:ext cx="3962400" cy="2578100"/>
          </a:xfrm>
          <a:noFill/>
        </p:spPr>
      </p:pic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0785" y="6356350"/>
            <a:ext cx="489261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477000" y="2133600"/>
            <a:ext cx="35814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walks over to the calculator and punches the number in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2362200" y="4648200"/>
            <a:ext cx="38100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4.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walks over to the location counter and clicks it, which gets him ready to fetch the next instruction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6248400" y="4953000"/>
            <a:ext cx="38100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"/>
              <a:t>   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6477000" y="51816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7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73" y="145329"/>
            <a:ext cx="10566400" cy="1143000"/>
          </a:xfrm>
        </p:spPr>
        <p:txBody>
          <a:bodyPr/>
          <a:lstStyle/>
          <a:p>
            <a:r>
              <a:rPr lang="en-US" dirty="0"/>
              <a:t>Instruction set</a:t>
            </a:r>
            <a:endParaRPr lang="en-GB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</p:nvPr>
        </p:nvGraphicFramePr>
        <p:xfrm>
          <a:off x="965408" y="932873"/>
          <a:ext cx="10580046" cy="5846136"/>
        </p:xfrm>
        <a:graphic>
          <a:graphicData uri="http://schemas.openxmlformats.org/drawingml/2006/table">
            <a:tbl>
              <a:tblPr/>
              <a:tblGrid>
                <a:gridCol w="113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989">
                <a:tc>
                  <a:txBody>
                    <a:bodyPr/>
                    <a:lstStyle/>
                    <a:p>
                      <a:r>
                        <a:rPr lang="en-GB" sz="1600" b="1" dirty="0"/>
                        <a:t>Mnemonic</a:t>
                      </a:r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Name</a:t>
                      </a:r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Op Code</a:t>
                      </a:r>
                      <a:endParaRPr lang="en-GB" sz="16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INP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INPUT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Retrieve user input and stores it in the accumulator.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901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93">
                <a:tc>
                  <a:txBody>
                    <a:bodyPr/>
                    <a:lstStyle/>
                    <a:p>
                      <a:r>
                        <a:rPr lang="en-GB" sz="1600"/>
                        <a:t>OUT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the value stored in the accumulator.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902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LDA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LOAD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Load the Accumulator with the contents of the memory address given.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STA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STORE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value in the Accumulator in the memory address given.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ADD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ADD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the contents of the memory address to the Accumulator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SUB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SUBTRACT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Subtract the contents of the memory address from the Accumulator 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252">
                <a:tc>
                  <a:txBody>
                    <a:bodyPr/>
                    <a:lstStyle/>
                    <a:p>
                      <a:r>
                        <a:rPr lang="en-GB" sz="1600"/>
                        <a:t>BRP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IF POSITIVE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Branch/Jump to the address given if the Accumulator is zero or positive.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BRZ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IF ZERO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Branch/Jump to the address given if the Accumulator is zero.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93">
                <a:tc>
                  <a:txBody>
                    <a:bodyPr/>
                    <a:lstStyle/>
                    <a:p>
                      <a:r>
                        <a:rPr lang="en-GB" sz="1600"/>
                        <a:t>BRA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ALWAYS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Branch/Jump to the address given.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663">
                <a:tc>
                  <a:txBody>
                    <a:bodyPr/>
                    <a:lstStyle/>
                    <a:p>
                      <a:r>
                        <a:rPr lang="en-GB" sz="1600"/>
                        <a:t>HLT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HALT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Stop the code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000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7311">
                <a:tc>
                  <a:txBody>
                    <a:bodyPr/>
                    <a:lstStyle/>
                    <a:p>
                      <a:r>
                        <a:rPr lang="en-GB" sz="1600"/>
                        <a:t>DAT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DATA LOCATION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to associate a label to a free memory address. An optional value can also be used to be stored at the memory address.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98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BD8392-0211-4F56-80D9-A2CD201C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EC0B40-15F0-45BF-B271-32F44C2D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fetch-execute cycle describes the basic operation of modern computers. </a:t>
            </a:r>
          </a:p>
          <a:p>
            <a:r>
              <a:rPr lang="en-US" dirty="0"/>
              <a:t>The Little Man Computer model shows aspects that apply to modern computers but in a simplified format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7D10-4F8F-4588-91F4-D303FC1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B694-C55F-42BC-9275-0BB18864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Little Man Computer – introduces concepts of how processors work:</a:t>
            </a:r>
          </a:p>
          <a:p>
            <a:pPr lvl="1"/>
            <a:r>
              <a:rPr lang="en-GB" dirty="0"/>
              <a:t>ALU, registers, instruction set</a:t>
            </a:r>
          </a:p>
          <a:p>
            <a:pPr lvl="1"/>
            <a:r>
              <a:rPr lang="en-GB" dirty="0"/>
              <a:t>Memory (RAM)</a:t>
            </a:r>
          </a:p>
          <a:p>
            <a:pPr lvl="1"/>
            <a:r>
              <a:rPr lang="en-GB" dirty="0"/>
              <a:t>Fetch-execute cycle (also called fetch-decode-execute)</a:t>
            </a:r>
          </a:p>
          <a:p>
            <a:pPr lvl="1"/>
            <a:endParaRPr lang="en-GB" dirty="0"/>
          </a:p>
          <a:p>
            <a:r>
              <a:rPr lang="en-US" dirty="0"/>
              <a:t>The Little Man Computer slides are based on Chapter 6 from:</a:t>
            </a:r>
          </a:p>
          <a:p>
            <a:pPr lvl="1"/>
            <a:r>
              <a:rPr lang="en-US" dirty="0"/>
              <a:t>The architecture of computer hardware and systems software: an information technology approach by Englander, Irv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Little Man Computer</a:t>
            </a:r>
          </a:p>
        </p:txBody>
      </p:sp>
      <p:pic>
        <p:nvPicPr>
          <p:cNvPr id="7173" name="Picture 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0727" y="1392774"/>
            <a:ext cx="7086600" cy="4638675"/>
          </a:xfrm>
          <a:noFill/>
        </p:spPr>
      </p:pic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582139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42196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Little Man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10"/>
            <a:ext cx="10515600" cy="5043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the Fetch Execute cycle in Von Neumann architecture (1945)</a:t>
            </a:r>
          </a:p>
          <a:p>
            <a:pPr lvl="1"/>
            <a:r>
              <a:rPr lang="en-US" dirty="0"/>
              <a:t>Model originally proposed at MIT for understanding computer processors which uses decimal instead of binary for simplicity.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Little man – control unit</a:t>
            </a:r>
          </a:p>
          <a:p>
            <a:pPr lvl="1"/>
            <a:r>
              <a:rPr lang="en-US" dirty="0"/>
              <a:t>Calculator – accumulator and ALU</a:t>
            </a:r>
          </a:p>
          <a:p>
            <a:pPr lvl="2"/>
            <a:r>
              <a:rPr lang="en-US" dirty="0"/>
              <a:t>Can hold </a:t>
            </a:r>
            <a:r>
              <a:rPr lang="en-US"/>
              <a:t>a three-digit </a:t>
            </a:r>
            <a:r>
              <a:rPr lang="en-US" dirty="0"/>
              <a:t>number – use the screen to temporarily hold a number as well as using the calculator to add/subtract</a:t>
            </a:r>
            <a:endParaRPr lang="en-GB" dirty="0"/>
          </a:p>
          <a:p>
            <a:pPr lvl="1"/>
            <a:r>
              <a:rPr lang="en-GB" dirty="0"/>
              <a:t>Mailboxes – memory (RAM)</a:t>
            </a:r>
          </a:p>
          <a:p>
            <a:pPr lvl="2"/>
            <a:r>
              <a:rPr lang="en-US" dirty="0"/>
              <a:t>One hundred mailboxes (numbered 00 to 99) each can hold 3 digits</a:t>
            </a:r>
          </a:p>
          <a:p>
            <a:pPr lvl="2"/>
            <a:r>
              <a:rPr lang="en-US" dirty="0"/>
              <a:t>Mailboxes addressed in order and can the storage can be data or instructions</a:t>
            </a:r>
            <a:endParaRPr lang="en-GB" dirty="0"/>
          </a:p>
          <a:p>
            <a:pPr lvl="1"/>
            <a:r>
              <a:rPr lang="en-GB" dirty="0"/>
              <a:t>Instruction location counter – program counter register</a:t>
            </a:r>
          </a:p>
          <a:p>
            <a:pPr lvl="2"/>
            <a:r>
              <a:rPr lang="en-US" dirty="0"/>
              <a:t>Push button to add 1 to the counter</a:t>
            </a:r>
          </a:p>
          <a:p>
            <a:pPr lvl="2"/>
            <a:r>
              <a:rPr lang="en-US" dirty="0"/>
              <a:t>Reset button is outside the room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Mailboxes – Von Neumann architecture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/>
              <a:t>Program must be in the mailboxes for the computer to run (stored program)</a:t>
            </a:r>
          </a:p>
          <a:p>
            <a:r>
              <a:rPr lang="en-US" altLang="en-US" dirty="0"/>
              <a:t>Addresses  (the mailbox numbers) are consecutive starting at 00 and ending at 99</a:t>
            </a:r>
          </a:p>
          <a:p>
            <a:r>
              <a:rPr lang="en-US" altLang="en-US" dirty="0"/>
              <a:t>Each mailbox can contain a three-digit number representing</a:t>
            </a:r>
          </a:p>
          <a:p>
            <a:pPr lvl="1"/>
            <a:r>
              <a:rPr lang="en-US" altLang="en-US" dirty="0"/>
              <a:t>Data </a:t>
            </a:r>
            <a:br>
              <a:rPr lang="en-US" altLang="en-US" dirty="0"/>
            </a:br>
            <a:r>
              <a:rPr lang="en-US" altLang="en-US" dirty="0"/>
              <a:t>	or</a:t>
            </a:r>
          </a:p>
          <a:p>
            <a:pPr lvl="1"/>
            <a:r>
              <a:rPr lang="en-US" altLang="en-US" dirty="0"/>
              <a:t>Instructions</a:t>
            </a:r>
          </a:p>
          <a:p>
            <a:r>
              <a:rPr lang="en-US" altLang="en-US" dirty="0"/>
              <a:t>Memory is addressed by location number without regard to content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101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Instructions in the mailbox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content in the mailbox represents an instruction, the three digits are considered in two parts</a:t>
            </a:r>
          </a:p>
          <a:p>
            <a:pPr lvl="1"/>
            <a:r>
              <a:rPr lang="en-US" altLang="en-US" dirty="0"/>
              <a:t>Op code (first digit)</a:t>
            </a:r>
          </a:p>
          <a:p>
            <a:pPr lvl="2"/>
            <a:r>
              <a:rPr lang="en-US" altLang="en-US" sz="1600" dirty="0"/>
              <a:t>Operation code – corresponds to an instruction the computer can carry out</a:t>
            </a:r>
          </a:p>
          <a:p>
            <a:pPr lvl="2"/>
            <a:r>
              <a:rPr lang="en-US" altLang="en-US" sz="1600" dirty="0"/>
              <a:t>Each computer has a specific set of instructions it can do (the instruction set) and each instruction has a code</a:t>
            </a:r>
          </a:p>
          <a:p>
            <a:pPr lvl="2"/>
            <a:r>
              <a:rPr lang="en-US" altLang="en-US" sz="1600" dirty="0"/>
              <a:t>When we write instructions we tend to use a 2 or 3 letter code (assembler) to make it easier for humans to read, we assemble those instructions to create the digits.</a:t>
            </a:r>
          </a:p>
          <a:p>
            <a:pPr lvl="1"/>
            <a:r>
              <a:rPr lang="en-US" altLang="en-US" dirty="0"/>
              <a:t>Operand (next two digits)</a:t>
            </a:r>
          </a:p>
          <a:p>
            <a:pPr lvl="2"/>
            <a:r>
              <a:rPr lang="en-US" altLang="en-US" sz="1600" dirty="0"/>
              <a:t>Object to be manipulated – again this can be data or the address of data (mailbox number).</a:t>
            </a:r>
          </a:p>
          <a:p>
            <a:pPr lvl="2"/>
            <a:r>
              <a:rPr lang="en-US" altLang="en-US" sz="1800" dirty="0"/>
              <a:t>Remember that the mailboxes are numbered with two digits, so we can always refer to any of the mail boxes with these two digits.</a:t>
            </a:r>
          </a:p>
          <a:p>
            <a:pPr lvl="3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24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Move data between calculator display and in/out baskets</a:t>
            </a:r>
          </a:p>
        </p:txBody>
      </p:sp>
      <p:graphicFrame>
        <p:nvGraphicFramePr>
          <p:cNvPr id="46131" name="Group 51"/>
          <p:cNvGraphicFramePr>
            <a:graphicFrameLocks noGrp="1"/>
          </p:cNvGraphicFramePr>
          <p:nvPr/>
        </p:nvGraphicFramePr>
        <p:xfrm>
          <a:off x="3200401" y="2743200"/>
          <a:ext cx="5834063" cy="309245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(input)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(output)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9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Data Movement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65407"/>
            <a:ext cx="10515600" cy="185044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Op code is 3 or 5</a:t>
            </a:r>
          </a:p>
          <a:p>
            <a:r>
              <a:rPr lang="en-US" altLang="en-US" dirty="0"/>
              <a:t>Move data between mailbox and calculator (between RAM and CPU)</a:t>
            </a:r>
          </a:p>
          <a:p>
            <a:pPr lvl="1"/>
            <a:r>
              <a:rPr lang="en-US" altLang="en-US" dirty="0"/>
              <a:t>STA copies from calculator display and puts in the mailbox numbered by XX</a:t>
            </a:r>
          </a:p>
          <a:p>
            <a:pPr lvl="1"/>
            <a:r>
              <a:rPr lang="en-US" altLang="en-US" dirty="0"/>
              <a:t>LDA goes to the mailbox numbered XX, gets the contents and copies to the calculator display</a:t>
            </a:r>
          </a:p>
        </p:txBody>
      </p:sp>
      <p:graphicFrame>
        <p:nvGraphicFramePr>
          <p:cNvPr id="49204" name="Group 52"/>
          <p:cNvGraphicFramePr>
            <a:graphicFrameLocks noGrp="1"/>
          </p:cNvGraphicFramePr>
          <p:nvPr/>
        </p:nvGraphicFramePr>
        <p:xfrm>
          <a:off x="2877128" y="3422073"/>
          <a:ext cx="5681663" cy="306721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STA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(store)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LDA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(load)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Instructions</a:t>
            </a:r>
          </a:p>
        </p:txBody>
      </p:sp>
      <p:sp>
        <p:nvSpPr>
          <p:cNvPr id="17413" name="Rectangle 40"/>
          <p:cNvSpPr>
            <a:spLocks noGrp="1" noChangeArrowheads="1"/>
          </p:cNvSpPr>
          <p:nvPr>
            <p:ph type="body" sz="half" idx="1"/>
          </p:nvPr>
        </p:nvSpPr>
        <p:spPr>
          <a:xfrm>
            <a:off x="1182255" y="1524000"/>
            <a:ext cx="9028545" cy="19211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Op code is 1 or 2</a:t>
            </a:r>
          </a:p>
          <a:p>
            <a:pPr eaLnBrk="1" hangingPunct="1"/>
            <a:r>
              <a:rPr lang="en-US" altLang="en-US" dirty="0"/>
              <a:t>Go to the mailbox address XX and get the value</a:t>
            </a:r>
          </a:p>
          <a:p>
            <a:pPr eaLnBrk="1" hangingPunct="1"/>
            <a:r>
              <a:rPr lang="en-US" altLang="en-US" dirty="0"/>
              <a:t>ADD (or subtract) that value to (from) whatever is already showing in the calculator</a:t>
            </a:r>
          </a:p>
        </p:txBody>
      </p:sp>
      <p:graphicFrame>
        <p:nvGraphicFramePr>
          <p:cNvPr id="53301" name="Group 53"/>
          <p:cNvGraphicFramePr>
            <a:graphicFrameLocks noGrp="1"/>
          </p:cNvGraphicFramePr>
          <p:nvPr>
            <p:ph sz="half" idx="2"/>
          </p:nvPr>
        </p:nvGraphicFramePr>
        <p:xfrm>
          <a:off x="3260437" y="3683001"/>
          <a:ext cx="7772400" cy="2619531"/>
        </p:xfrm>
        <a:graphic>
          <a:graphicData uri="http://schemas.openxmlformats.org/drawingml/2006/table">
            <a:tbl>
              <a:tblPr/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9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5" marB="45705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70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770</TotalTime>
  <Words>1144</Words>
  <Application>Microsoft Office PowerPoint</Application>
  <PresentationFormat>Widescreen</PresentationFormat>
  <Paragraphs>197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Wingdings</vt:lpstr>
      <vt:lpstr>ThemeArchitecture</vt:lpstr>
      <vt:lpstr>Computer Architecture Concepts </vt:lpstr>
      <vt:lpstr>Objectives</vt:lpstr>
      <vt:lpstr>The Little Man Computer</vt:lpstr>
      <vt:lpstr>The Little Man Computer</vt:lpstr>
      <vt:lpstr>Mailboxes – Von Neumann architecture</vt:lpstr>
      <vt:lpstr>Instructions in the mailbox</vt:lpstr>
      <vt:lpstr>Input/Output </vt:lpstr>
      <vt:lpstr>Internal Data Movement</vt:lpstr>
      <vt:lpstr>Arithmetic Instructions</vt:lpstr>
      <vt:lpstr>Data storage location</vt:lpstr>
      <vt:lpstr>Running a program</vt:lpstr>
      <vt:lpstr>Program to Add 2 Numbers:</vt:lpstr>
      <vt:lpstr>Fetch Portion of Fetch and Execute Cycle</vt:lpstr>
      <vt:lpstr>Fetch, cont.</vt:lpstr>
      <vt:lpstr>Execute Portion</vt:lpstr>
      <vt:lpstr>Execute, cont. </vt:lpstr>
      <vt:lpstr>Instruction set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</cp:lastModifiedBy>
  <cp:revision>12</cp:revision>
  <dcterms:created xsi:type="dcterms:W3CDTF">2021-08-17T08:24:34Z</dcterms:created>
  <dcterms:modified xsi:type="dcterms:W3CDTF">2021-11-27T09:37:21Z</dcterms:modified>
</cp:coreProperties>
</file>