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905" r:id="rId2"/>
    <p:sldId id="907" r:id="rId3"/>
    <p:sldId id="906" r:id="rId4"/>
    <p:sldId id="879" r:id="rId5"/>
    <p:sldId id="908" r:id="rId6"/>
    <p:sldId id="880" r:id="rId7"/>
    <p:sldId id="909" r:id="rId8"/>
    <p:sldId id="882" r:id="rId9"/>
    <p:sldId id="910" r:id="rId10"/>
    <p:sldId id="90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9199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14" y="7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laine Duffin" userId="cf570e58-4bc4-40a4-94a7-b8900c9b7065" providerId="ADAL" clId="{5DF6C975-AF21-4C69-BA4F-38186C75BBF0}"/>
    <pc:docChg chg="modSld">
      <pc:chgData name="Elaine Duffin" userId="cf570e58-4bc4-40a4-94a7-b8900c9b7065" providerId="ADAL" clId="{5DF6C975-AF21-4C69-BA4F-38186C75BBF0}" dt="2021-11-30T14:33:06.105" v="270" actId="20577"/>
      <pc:docMkLst>
        <pc:docMk/>
      </pc:docMkLst>
      <pc:sldChg chg="modSp mod modAnim">
        <pc:chgData name="Elaine Duffin" userId="cf570e58-4bc4-40a4-94a7-b8900c9b7065" providerId="ADAL" clId="{5DF6C975-AF21-4C69-BA4F-38186C75BBF0}" dt="2021-11-30T14:29:15.151" v="232"/>
        <pc:sldMkLst>
          <pc:docMk/>
          <pc:sldMk cId="4157485339" sldId="879"/>
        </pc:sldMkLst>
        <pc:spChg chg="mod">
          <ac:chgData name="Elaine Duffin" userId="cf570e58-4bc4-40a4-94a7-b8900c9b7065" providerId="ADAL" clId="{5DF6C975-AF21-4C69-BA4F-38186C75BBF0}" dt="2021-11-30T14:29:00.179" v="227" actId="20578"/>
          <ac:spMkLst>
            <pc:docMk/>
            <pc:sldMk cId="4157485339" sldId="879"/>
            <ac:spMk id="122883" creationId="{00000000-0000-0000-0000-000000000000}"/>
          </ac:spMkLst>
        </pc:spChg>
      </pc:sldChg>
      <pc:sldChg chg="modSp modAnim">
        <pc:chgData name="Elaine Duffin" userId="cf570e58-4bc4-40a4-94a7-b8900c9b7065" providerId="ADAL" clId="{5DF6C975-AF21-4C69-BA4F-38186C75BBF0}" dt="2021-11-30T14:32:17.822" v="265" actId="20577"/>
        <pc:sldMkLst>
          <pc:docMk/>
          <pc:sldMk cId="3834383212" sldId="882"/>
        </pc:sldMkLst>
        <pc:spChg chg="mod">
          <ac:chgData name="Elaine Duffin" userId="cf570e58-4bc4-40a4-94a7-b8900c9b7065" providerId="ADAL" clId="{5DF6C975-AF21-4C69-BA4F-38186C75BBF0}" dt="2021-11-30T14:32:17.822" v="265" actId="20577"/>
          <ac:spMkLst>
            <pc:docMk/>
            <pc:sldMk cId="3834383212" sldId="882"/>
            <ac:spMk id="125955" creationId="{00000000-0000-0000-0000-000000000000}"/>
          </ac:spMkLst>
        </pc:spChg>
      </pc:sldChg>
      <pc:sldChg chg="modSp mod">
        <pc:chgData name="Elaine Duffin" userId="cf570e58-4bc4-40a4-94a7-b8900c9b7065" providerId="ADAL" clId="{5DF6C975-AF21-4C69-BA4F-38186C75BBF0}" dt="2021-11-30T14:33:06.105" v="270" actId="20577"/>
        <pc:sldMkLst>
          <pc:docMk/>
          <pc:sldMk cId="4069520919" sldId="905"/>
        </pc:sldMkLst>
        <pc:spChg chg="mod">
          <ac:chgData name="Elaine Duffin" userId="cf570e58-4bc4-40a4-94a7-b8900c9b7065" providerId="ADAL" clId="{5DF6C975-AF21-4C69-BA4F-38186C75BBF0}" dt="2021-11-30T14:33:06.105" v="270" actId="20577"/>
          <ac:spMkLst>
            <pc:docMk/>
            <pc:sldMk cId="4069520919" sldId="905"/>
            <ac:spMk id="3" creationId="{7DC4F1EB-C29A-47EF-8D3D-D5D0CB4A6A18}"/>
          </ac:spMkLst>
        </pc:spChg>
      </pc:sldChg>
      <pc:sldChg chg="modSp mod modAnim">
        <pc:chgData name="Elaine Duffin" userId="cf570e58-4bc4-40a4-94a7-b8900c9b7065" providerId="ADAL" clId="{5DF6C975-AF21-4C69-BA4F-38186C75BBF0}" dt="2021-11-30T14:28:21.887" v="221"/>
        <pc:sldMkLst>
          <pc:docMk/>
          <pc:sldMk cId="479321666" sldId="906"/>
        </pc:sldMkLst>
        <pc:spChg chg="mod">
          <ac:chgData name="Elaine Duffin" userId="cf570e58-4bc4-40a4-94a7-b8900c9b7065" providerId="ADAL" clId="{5DF6C975-AF21-4C69-BA4F-38186C75BBF0}" dt="2021-11-30T14:21:51.532" v="2" actId="20577"/>
          <ac:spMkLst>
            <pc:docMk/>
            <pc:sldMk cId="479321666" sldId="906"/>
            <ac:spMk id="3" creationId="{05AA0DE2-1EA6-40C4-8C0A-C129253EF729}"/>
          </ac:spMkLst>
        </pc:spChg>
      </pc:sldChg>
      <pc:sldChg chg="modSp mod">
        <pc:chgData name="Elaine Duffin" userId="cf570e58-4bc4-40a4-94a7-b8900c9b7065" providerId="ADAL" clId="{5DF6C975-AF21-4C69-BA4F-38186C75BBF0}" dt="2021-11-30T14:27:17.649" v="218" actId="20577"/>
        <pc:sldMkLst>
          <pc:docMk/>
          <pc:sldMk cId="2486632476" sldId="907"/>
        </pc:sldMkLst>
        <pc:spChg chg="mod">
          <ac:chgData name="Elaine Duffin" userId="cf570e58-4bc4-40a4-94a7-b8900c9b7065" providerId="ADAL" clId="{5DF6C975-AF21-4C69-BA4F-38186C75BBF0}" dt="2021-11-30T14:27:17.649" v="218" actId="20577"/>
          <ac:spMkLst>
            <pc:docMk/>
            <pc:sldMk cId="2486632476" sldId="907"/>
            <ac:spMk id="3" creationId="{21294D7E-89A3-4323-AD48-DA94FB6D4F78}"/>
          </ac:spMkLst>
        </pc:spChg>
      </pc:sldChg>
      <pc:sldChg chg="modSp mod modAnim">
        <pc:chgData name="Elaine Duffin" userId="cf570e58-4bc4-40a4-94a7-b8900c9b7065" providerId="ADAL" clId="{5DF6C975-AF21-4C69-BA4F-38186C75BBF0}" dt="2021-11-30T14:29:25.381" v="233"/>
        <pc:sldMkLst>
          <pc:docMk/>
          <pc:sldMk cId="2298261711" sldId="908"/>
        </pc:sldMkLst>
        <pc:spChg chg="mod">
          <ac:chgData name="Elaine Duffin" userId="cf570e58-4bc4-40a4-94a7-b8900c9b7065" providerId="ADAL" clId="{5DF6C975-AF21-4C69-BA4F-38186C75BBF0}" dt="2021-11-30T14:23:36.451" v="15" actId="20577"/>
          <ac:spMkLst>
            <pc:docMk/>
            <pc:sldMk cId="2298261711" sldId="908"/>
            <ac:spMk id="2" creationId="{5763DA7F-7D06-416A-87E1-7BB36F923EA2}"/>
          </ac:spMkLst>
        </pc:spChg>
        <pc:spChg chg="mod">
          <ac:chgData name="Elaine Duffin" userId="cf570e58-4bc4-40a4-94a7-b8900c9b7065" providerId="ADAL" clId="{5DF6C975-AF21-4C69-BA4F-38186C75BBF0}" dt="2021-11-30T14:24:39.475" v="23" actId="2711"/>
          <ac:spMkLst>
            <pc:docMk/>
            <pc:sldMk cId="2298261711" sldId="908"/>
            <ac:spMk id="3" creationId="{59909F67-1845-4E52-8569-FD92BE18ADEC}"/>
          </ac:spMkLst>
        </pc:spChg>
      </pc:sldChg>
      <pc:sldChg chg="modSp mod modAnim">
        <pc:chgData name="Elaine Duffin" userId="cf570e58-4bc4-40a4-94a7-b8900c9b7065" providerId="ADAL" clId="{5DF6C975-AF21-4C69-BA4F-38186C75BBF0}" dt="2021-11-30T14:31:45.820" v="261"/>
        <pc:sldMkLst>
          <pc:docMk/>
          <pc:sldMk cId="2868267889" sldId="909"/>
        </pc:sldMkLst>
        <pc:spChg chg="mod">
          <ac:chgData name="Elaine Duffin" userId="cf570e58-4bc4-40a4-94a7-b8900c9b7065" providerId="ADAL" clId="{5DF6C975-AF21-4C69-BA4F-38186C75BBF0}" dt="2021-11-30T14:29:57.447" v="260" actId="20577"/>
          <ac:spMkLst>
            <pc:docMk/>
            <pc:sldMk cId="2868267889" sldId="909"/>
            <ac:spMk id="3" creationId="{4A583D4D-B945-425F-8041-258747B5336C}"/>
          </ac:spMkLst>
        </pc:spChg>
      </pc:sldChg>
    </pc:docChg>
  </pc:docChgLst>
  <pc:docChgLst>
    <pc:chgData name="Husnain Ahmed" userId="a77a86e8-2de5-49c5-b2f0-ea95297b1827" providerId="ADAL" clId="{8AFBA5C2-D4A4-4FE7-A5D3-D16F96B28675}"/>
    <pc:docChg chg="undo custSel addSld delSld">
      <pc:chgData name="Husnain Ahmed" userId="a77a86e8-2de5-49c5-b2f0-ea95297b1827" providerId="ADAL" clId="{8AFBA5C2-D4A4-4FE7-A5D3-D16F96B28675}" dt="2021-12-09T14:07:37.796" v="1" actId="680"/>
      <pc:docMkLst>
        <pc:docMk/>
      </pc:docMkLst>
      <pc:sldChg chg="new del">
        <pc:chgData name="Husnain Ahmed" userId="a77a86e8-2de5-49c5-b2f0-ea95297b1827" providerId="ADAL" clId="{8AFBA5C2-D4A4-4FE7-A5D3-D16F96B28675}" dt="2021-12-09T14:07:37.796" v="1" actId="680"/>
        <pc:sldMkLst>
          <pc:docMk/>
          <pc:sldMk cId="3112836545" sldId="91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689BDE-F356-4F2C-9400-896C91C1C0A1}" type="datetimeFigureOut">
              <a:rPr lang="en-GB" smtClean="0"/>
              <a:t>09/12/2021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DA606F-28E0-4DA4-8081-F057A14C55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65771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ln>
            <a:noFill/>
          </a:ln>
        </p:spPr>
        <p:txBody>
          <a:bodyPr anchor="b"/>
          <a:lstStyle>
            <a:lvl1pPr algn="ctr">
              <a:defRPr sz="6000">
                <a:solidFill>
                  <a:srgbClr val="09154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ln>
            <a:noFill/>
          </a:ln>
        </p:spPr>
        <p:txBody>
          <a:bodyPr/>
          <a:lstStyle>
            <a:lvl1pPr marL="0" indent="0" algn="ctr">
              <a:buNone/>
              <a:defRPr sz="2400">
                <a:solidFill>
                  <a:srgbClr val="09154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8F4591-6187-4E1D-8A4D-1D6E9EF21C08}" type="datetimeFigureOut">
              <a:rPr lang="en-GB" smtClean="0"/>
              <a:t>09/12/2021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AA1A7C-6AC4-4B01-9C10-0BB4EFC509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412808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8F4591-6187-4E1D-8A4D-1D6E9EF21C08}" type="datetimeFigureOut">
              <a:rPr lang="en-GB" smtClean="0"/>
              <a:t>09/12/2021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AA1A7C-6AC4-4B01-9C10-0BB4EFC509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4657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8F4591-6187-4E1D-8A4D-1D6E9EF21C08}" type="datetimeFigureOut">
              <a:rPr lang="en-GB" smtClean="0"/>
              <a:t>09/12/2021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AA1A7C-6AC4-4B01-9C10-0BB4EFC509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106069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09154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091540"/>
                </a:solidFill>
              </a:defRPr>
            </a:lvl1pPr>
            <a:lvl2pPr>
              <a:defRPr>
                <a:solidFill>
                  <a:srgbClr val="091540"/>
                </a:solidFill>
              </a:defRPr>
            </a:lvl2pPr>
            <a:lvl3pPr>
              <a:defRPr>
                <a:solidFill>
                  <a:srgbClr val="091540"/>
                </a:solidFill>
              </a:defRPr>
            </a:lvl3pPr>
            <a:lvl4pPr>
              <a:defRPr>
                <a:solidFill>
                  <a:srgbClr val="091540"/>
                </a:solidFill>
              </a:defRPr>
            </a:lvl4pPr>
            <a:lvl5pPr>
              <a:defRPr>
                <a:solidFill>
                  <a:srgbClr val="09154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8F4591-6187-4E1D-8A4D-1D6E9EF21C08}" type="datetimeFigureOut">
              <a:rPr lang="en-GB" smtClean="0"/>
              <a:t>09/12/2021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AA1A7C-6AC4-4B01-9C10-0BB4EFC509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9643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ln>
            <a:noFill/>
          </a:ln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ln>
            <a:noFill/>
          </a:ln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8F4591-6187-4E1D-8A4D-1D6E9EF21C08}" type="datetimeFigureOut">
              <a:rPr lang="en-GB" smtClean="0"/>
              <a:t>09/12/2021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AA1A7C-6AC4-4B01-9C10-0BB4EFC509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032007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8F4591-6187-4E1D-8A4D-1D6E9EF21C08}" type="datetimeFigureOut">
              <a:rPr lang="en-GB" smtClean="0"/>
              <a:t>09/12/2021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AA1A7C-6AC4-4B01-9C10-0BB4EFC509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9652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8F4591-6187-4E1D-8A4D-1D6E9EF21C08}" type="datetimeFigureOut">
              <a:rPr lang="en-GB" smtClean="0"/>
              <a:t>09/12/2021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AA1A7C-6AC4-4B01-9C10-0BB4EFC509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4863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8F4591-6187-4E1D-8A4D-1D6E9EF21C08}" type="datetimeFigureOut">
              <a:rPr lang="en-GB" smtClean="0"/>
              <a:t>09/12/2021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AA1A7C-6AC4-4B01-9C10-0BB4EFC509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7781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8F4591-6187-4E1D-8A4D-1D6E9EF21C08}" type="datetimeFigureOut">
              <a:rPr lang="en-GB" smtClean="0"/>
              <a:t>09/12/2021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AA1A7C-6AC4-4B01-9C10-0BB4EFC509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414077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8F4591-6187-4E1D-8A4D-1D6E9EF21C08}" type="datetimeFigureOut">
              <a:rPr lang="en-GB" smtClean="0"/>
              <a:t>09/12/2021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AA1A7C-6AC4-4B01-9C10-0BB4EFC509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580929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8F4591-6187-4E1D-8A4D-1D6E9EF21C08}" type="datetimeFigureOut">
              <a:rPr lang="en-GB" smtClean="0"/>
              <a:t>09/12/2021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AA1A7C-6AC4-4B01-9C10-0BB4EFC509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6149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69682" y="150829"/>
            <a:ext cx="11821213" cy="6532775"/>
          </a:xfrm>
          <a:prstGeom prst="rect">
            <a:avLst/>
          </a:prstGeom>
          <a:solidFill>
            <a:schemeClr val="bg2"/>
          </a:solidFill>
          <a:ln w="44450">
            <a:solidFill>
              <a:srgbClr val="1098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26813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9154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091540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91540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91540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91540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9154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D1BB3-1A45-4FD9-877E-32CCCAC795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Computer Architecture Concepts 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C4F1EB-C29A-47EF-8D3D-D5D0CB4A6A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Part 17 – MIPS System calls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695209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</p:spPr>
        <p:txBody>
          <a:bodyPr/>
          <a:lstStyle/>
          <a:p>
            <a:r>
              <a:rPr lang="en-US" altLang="en-US" dirty="0"/>
              <a:t>Summary</a:t>
            </a:r>
          </a:p>
        </p:txBody>
      </p:sp>
      <p:sp>
        <p:nvSpPr>
          <p:cNvPr id="149507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en-US" dirty="0"/>
              <a:t>Operating System Provides I/O</a:t>
            </a:r>
          </a:p>
          <a:p>
            <a:endParaRPr lang="en-US" altLang="en-US" dirty="0"/>
          </a:p>
          <a:p>
            <a:r>
              <a:rPr lang="en-US" altLang="en-US" dirty="0"/>
              <a:t>Use </a:t>
            </a:r>
            <a:r>
              <a:rPr lang="en-US" altLang="en-US" dirty="0" err="1"/>
              <a:t>syscall</a:t>
            </a:r>
            <a:r>
              <a:rPr lang="en-US" altLang="en-US" dirty="0"/>
              <a:t> instruction to pass control to OS</a:t>
            </a:r>
          </a:p>
          <a:p>
            <a:endParaRPr lang="en-US" altLang="en-US" dirty="0"/>
          </a:p>
          <a:p>
            <a:r>
              <a:rPr lang="en-US" altLang="en-US" dirty="0"/>
              <a:t>Tell OS what services you want performed via the $v0 Register</a:t>
            </a:r>
          </a:p>
          <a:p>
            <a:endParaRPr lang="en-US" altLang="en-US" dirty="0"/>
          </a:p>
          <a:p>
            <a:r>
              <a:rPr lang="en-US" altLang="en-US"/>
              <a:t>Additional information </a:t>
            </a:r>
            <a:r>
              <a:rPr lang="en-US" altLang="en-US" dirty="0"/>
              <a:t>can also be passed to OS e.g. via $a0</a:t>
            </a:r>
          </a:p>
        </p:txBody>
      </p:sp>
    </p:spTree>
    <p:extLst>
      <p:ext uri="{BB962C8B-B14F-4D97-AF65-F5344CB8AC3E}">
        <p14:creationId xmlns:p14="http://schemas.microsoft.com/office/powerpoint/2010/main" val="2456697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2117C-EBBE-4DE7-B242-D99FFE45F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294D7E-89A3-4323-AD48-DA94FB6D4F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Consider the need for calling the operating system</a:t>
            </a:r>
          </a:p>
          <a:p>
            <a:r>
              <a:rPr lang="en-GB" dirty="0"/>
              <a:t>Call the operating system from a MIPS Assembly language program to:</a:t>
            </a:r>
          </a:p>
          <a:p>
            <a:pPr lvl="1"/>
            <a:r>
              <a:rPr lang="en-GB" dirty="0"/>
              <a:t>Print an integer to the console</a:t>
            </a:r>
          </a:p>
          <a:p>
            <a:pPr lvl="1"/>
            <a:r>
              <a:rPr lang="en-GB" dirty="0"/>
              <a:t>Print a character to the console</a:t>
            </a:r>
          </a:p>
        </p:txBody>
      </p:sp>
    </p:spTree>
    <p:extLst>
      <p:ext uri="{BB962C8B-B14F-4D97-AF65-F5344CB8AC3E}">
        <p14:creationId xmlns:p14="http://schemas.microsoft.com/office/powerpoint/2010/main" val="2486632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D60EA-FDB7-4139-B04B-8B575DEBA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Operating systems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AA0DE2-1EA6-40C4-8C0A-C129253EF7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Programs need to communicate with user</a:t>
            </a:r>
          </a:p>
          <a:p>
            <a:pPr lvl="1"/>
            <a:r>
              <a:rPr lang="en-US" altLang="en-US" dirty="0"/>
              <a:t>Need to get input data (e.g. from keyboard)</a:t>
            </a:r>
          </a:p>
          <a:p>
            <a:pPr lvl="1"/>
            <a:r>
              <a:rPr lang="en-US" altLang="en-US" dirty="0"/>
              <a:t>Need to output data (e.g. to screen)</a:t>
            </a:r>
          </a:p>
          <a:p>
            <a:r>
              <a:rPr lang="en-US" altLang="en-US" dirty="0"/>
              <a:t>The operating system is at the level between the program and the hardware</a:t>
            </a:r>
          </a:p>
          <a:p>
            <a:pPr lvl="1"/>
            <a:r>
              <a:rPr lang="en-US" altLang="en-US" dirty="0"/>
              <a:t>The operating system will provide services such as input and output</a:t>
            </a:r>
          </a:p>
          <a:p>
            <a:pPr lvl="1"/>
            <a:r>
              <a:rPr lang="en-US" altLang="en-US" dirty="0"/>
              <a:t>We don’t cover operating systems on this unit</a:t>
            </a:r>
          </a:p>
          <a:p>
            <a:pPr lvl="1"/>
            <a:r>
              <a:rPr lang="en-US" altLang="en-US" dirty="0"/>
              <a:t>In our programs we need to request services from the operating system</a:t>
            </a:r>
          </a:p>
          <a:p>
            <a:pPr lvl="2"/>
            <a:r>
              <a:rPr lang="en-US" altLang="en-US" dirty="0"/>
              <a:t>In MIPS we do this through System Calls (</a:t>
            </a:r>
            <a:r>
              <a:rPr lang="en-US" altLang="en-US" dirty="0" err="1"/>
              <a:t>syscall</a:t>
            </a:r>
            <a:r>
              <a:rPr lang="en-US" altLang="en-US" dirty="0"/>
              <a:t>)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79321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</p:spPr>
        <p:txBody>
          <a:bodyPr/>
          <a:lstStyle/>
          <a:p>
            <a:r>
              <a:rPr lang="en-US" altLang="en-US" dirty="0"/>
              <a:t>MIPS </a:t>
            </a:r>
            <a:r>
              <a:rPr lang="en-US" altLang="en-US" dirty="0" err="1"/>
              <a:t>syscall</a:t>
            </a:r>
            <a:endParaRPr lang="en-US" altLang="en-US" dirty="0"/>
          </a:p>
        </p:txBody>
      </p:sp>
      <p:sp>
        <p:nvSpPr>
          <p:cNvPr id="12288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altLang="en-US" dirty="0"/>
              <a:t>MIPS instruction set has </a:t>
            </a:r>
            <a:r>
              <a:rPr lang="en-US" altLang="en-US" b="1" dirty="0" err="1">
                <a:latin typeface="Consolas" panose="020B0609020204030204" pitchFamily="49" charset="0"/>
              </a:rPr>
              <a:t>syscall</a:t>
            </a:r>
            <a:r>
              <a:rPr lang="en-US" altLang="en-US" dirty="0"/>
              <a:t> instruction to pass control to the operating system</a:t>
            </a:r>
          </a:p>
          <a:p>
            <a:r>
              <a:rPr lang="en-US" altLang="en-US" dirty="0"/>
              <a:t>The </a:t>
            </a:r>
            <a:r>
              <a:rPr lang="en-US" altLang="en-US" dirty="0" err="1">
                <a:latin typeface="Consolas" panose="020B0609020204030204" pitchFamily="49" charset="0"/>
              </a:rPr>
              <a:t>syscall</a:t>
            </a:r>
            <a:r>
              <a:rPr lang="en-US" altLang="en-US" dirty="0"/>
              <a:t> instruction itself has no parameters (unlike add)</a:t>
            </a:r>
          </a:p>
          <a:p>
            <a:r>
              <a:rPr lang="en-US" altLang="en-US" dirty="0"/>
              <a:t>The information to the operating system must be set up in </a:t>
            </a:r>
            <a:r>
              <a:rPr lang="en-US" altLang="en-US" i="1" dirty="0"/>
              <a:t>specific</a:t>
            </a:r>
            <a:r>
              <a:rPr lang="en-US" altLang="en-US" dirty="0"/>
              <a:t> registers before using the </a:t>
            </a:r>
            <a:r>
              <a:rPr lang="en-US" altLang="en-US" dirty="0" err="1"/>
              <a:t>syscall</a:t>
            </a:r>
            <a:r>
              <a:rPr lang="en-US" altLang="en-US" dirty="0"/>
              <a:t> instruction</a:t>
            </a:r>
          </a:p>
          <a:p>
            <a:pPr lvl="1"/>
            <a:r>
              <a:rPr lang="en-US" altLang="en-US" dirty="0"/>
              <a:t>Value in register </a:t>
            </a:r>
            <a:r>
              <a:rPr lang="en-US" altLang="en-US" b="1" dirty="0">
                <a:latin typeface="Consolas" panose="020B0609020204030204" pitchFamily="49" charset="0"/>
              </a:rPr>
              <a:t>$v0 </a:t>
            </a:r>
            <a:r>
              <a:rPr lang="en-US" altLang="en-US" dirty="0"/>
              <a:t>tells the operating system what action to do</a:t>
            </a:r>
          </a:p>
          <a:p>
            <a:pPr lvl="1"/>
            <a:r>
              <a:rPr lang="en-US" altLang="en-US" dirty="0"/>
              <a:t>Additional information is usually in register </a:t>
            </a:r>
            <a:r>
              <a:rPr lang="en-US" altLang="en-US" b="1" dirty="0">
                <a:latin typeface="Consolas" panose="020B0609020204030204" pitchFamily="49" charset="0"/>
              </a:rPr>
              <a:t>$a0</a:t>
            </a:r>
          </a:p>
          <a:p>
            <a:r>
              <a:rPr lang="en-US" altLang="en-US" dirty="0"/>
              <a:t>Control temporally switches to OS to perform the service before program resumes</a:t>
            </a:r>
          </a:p>
          <a:p>
            <a:r>
              <a:rPr lang="en-US" altLang="en-US" dirty="0" err="1"/>
              <a:t>Syscalls</a:t>
            </a:r>
            <a:r>
              <a:rPr lang="en-US" altLang="en-US" dirty="0"/>
              <a:t> are expensive in time</a:t>
            </a:r>
          </a:p>
        </p:txBody>
      </p:sp>
    </p:spTree>
    <p:extLst>
      <p:ext uri="{BB962C8B-B14F-4D97-AF65-F5344CB8AC3E}">
        <p14:creationId xmlns:p14="http://schemas.microsoft.com/office/powerpoint/2010/main" val="4157485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3DA7F-7D06-416A-87E1-7BB36F923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Viewing </a:t>
            </a:r>
            <a:r>
              <a:rPr lang="en-US" dirty="0" err="1"/>
              <a:t>Syscalls</a:t>
            </a:r>
            <a:r>
              <a:rPr lang="en-US" dirty="0"/>
              <a:t> available in MARS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909F67-1845-4E52-8569-FD92BE18AD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8763"/>
            <a:ext cx="10515600" cy="4648200"/>
          </a:xfrm>
        </p:spPr>
        <p:txBody>
          <a:bodyPr/>
          <a:lstStyle/>
          <a:p>
            <a:r>
              <a:rPr lang="en-US" dirty="0"/>
              <a:t>Click help and then the </a:t>
            </a:r>
            <a:r>
              <a:rPr lang="en-US" dirty="0" err="1"/>
              <a:t>Syscalls</a:t>
            </a:r>
            <a:r>
              <a:rPr lang="en-US" dirty="0"/>
              <a:t> tab</a:t>
            </a:r>
          </a:p>
          <a:p>
            <a:r>
              <a:rPr lang="en-US" dirty="0"/>
              <a:t>It tells us what to put in register </a:t>
            </a:r>
            <a:r>
              <a:rPr lang="en-US" dirty="0">
                <a:latin typeface="Consolas" panose="020B0609020204030204" pitchFamily="49" charset="0"/>
              </a:rPr>
              <a:t>$v0 </a:t>
            </a:r>
            <a:r>
              <a:rPr lang="en-US" dirty="0"/>
              <a:t>and in </a:t>
            </a:r>
            <a:r>
              <a:rPr lang="en-US" dirty="0">
                <a:latin typeface="Consolas" panose="020B0609020204030204" pitchFamily="49" charset="0"/>
              </a:rPr>
              <a:t>$a0</a:t>
            </a:r>
          </a:p>
          <a:p>
            <a:r>
              <a:rPr lang="en-US" dirty="0"/>
              <a:t>For example, to print an integer</a:t>
            </a:r>
          </a:p>
          <a:p>
            <a:pPr lvl="1"/>
            <a:r>
              <a:rPr lang="en-GB" dirty="0"/>
              <a:t>Put 1 in </a:t>
            </a:r>
            <a:r>
              <a:rPr lang="en-GB" dirty="0">
                <a:latin typeface="Consolas" panose="020B0609020204030204" pitchFamily="49" charset="0"/>
              </a:rPr>
              <a:t>$v0</a:t>
            </a:r>
          </a:p>
          <a:p>
            <a:pPr lvl="1"/>
            <a:r>
              <a:rPr lang="en-GB" dirty="0"/>
              <a:t>Put the integer to print in </a:t>
            </a:r>
            <a:r>
              <a:rPr lang="en-GB" dirty="0">
                <a:latin typeface="Consolas" panose="020B0609020204030204" pitchFamily="49" charset="0"/>
              </a:rPr>
              <a:t>$a0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EEBFC6-41C6-444E-A5A7-3EB6D69B1C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647" b="46467"/>
          <a:stretch/>
        </p:blipFill>
        <p:spPr>
          <a:xfrm>
            <a:off x="1884647" y="3914775"/>
            <a:ext cx="10307353" cy="294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261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</p:spPr>
        <p:txBody>
          <a:bodyPr/>
          <a:lstStyle/>
          <a:p>
            <a:r>
              <a:rPr lang="en-US" altLang="en-US" dirty="0"/>
              <a:t>Example: print 64 to console</a:t>
            </a:r>
          </a:p>
        </p:txBody>
      </p:sp>
      <p:sp>
        <p:nvSpPr>
          <p:cNvPr id="123907" name="Content Placeholder 2"/>
          <p:cNvSpPr>
            <a:spLocks noGrp="1"/>
          </p:cNvSpPr>
          <p:nvPr>
            <p:ph idx="1"/>
          </p:nvPr>
        </p:nvSpPr>
        <p:spPr>
          <a:xfrm>
            <a:off x="838201" y="1690688"/>
            <a:ext cx="493395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#Put 1 in $v0</a:t>
            </a:r>
          </a:p>
          <a:p>
            <a:pPr marL="0" indent="0">
              <a:buNone/>
            </a:pPr>
            <a:r>
              <a:rPr lang="en-US" altLang="en-US" dirty="0" err="1">
                <a:latin typeface="Consolas" panose="020B0609020204030204" pitchFamily="49" charset="0"/>
              </a:rPr>
              <a:t>addi</a:t>
            </a:r>
            <a:r>
              <a:rPr lang="en-US" altLang="en-US" dirty="0">
                <a:latin typeface="Consolas" panose="020B0609020204030204" pitchFamily="49" charset="0"/>
              </a:rPr>
              <a:t> $v0, $zero,  1 </a:t>
            </a:r>
          </a:p>
          <a:p>
            <a:pPr marL="0" indent="0">
              <a:buNone/>
            </a:pPr>
            <a:endParaRPr lang="en-US" alt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#Put 64 in $a0</a:t>
            </a:r>
          </a:p>
          <a:p>
            <a:pPr marL="0" indent="0">
              <a:buNone/>
            </a:pPr>
            <a:r>
              <a:rPr lang="en-US" altLang="en-US" dirty="0" err="1">
                <a:latin typeface="Consolas" panose="020B0609020204030204" pitchFamily="49" charset="0"/>
              </a:rPr>
              <a:t>addi</a:t>
            </a:r>
            <a:r>
              <a:rPr lang="en-US" altLang="en-US" dirty="0">
                <a:latin typeface="Consolas" panose="020B0609020204030204" pitchFamily="49" charset="0"/>
              </a:rPr>
              <a:t> $a0, $zero, 64</a:t>
            </a:r>
          </a:p>
          <a:p>
            <a:pPr marL="0" indent="0">
              <a:buNone/>
            </a:pPr>
            <a:endParaRPr lang="en-US" alt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#Pass Control to OS</a:t>
            </a:r>
          </a:p>
          <a:p>
            <a:pPr marL="0" indent="0">
              <a:buNone/>
            </a:pPr>
            <a:r>
              <a:rPr lang="en-US" altLang="en-US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syscall</a:t>
            </a:r>
            <a:endParaRPr lang="en-US" altLang="en-US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en-US" dirty="0"/>
          </a:p>
        </p:txBody>
      </p:sp>
      <p:pic>
        <p:nvPicPr>
          <p:cNvPr id="7" name="Picture 3" descr="_Users_darren_Dropbox_Teaching_CSF_mips-progs_loop  - MARS 4.1.png">
            <a:extLst>
              <a:ext uri="{FF2B5EF4-FFF2-40B4-BE49-F238E27FC236}">
                <a16:creationId xmlns:a16="http://schemas.microsoft.com/office/drawing/2014/main" id="{BAF50465-EB92-4C96-9293-67F20FD15AE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10" t="11922" r="18959"/>
          <a:stretch/>
        </p:blipFill>
        <p:spPr bwMode="auto">
          <a:xfrm>
            <a:off x="4364507" y="5224463"/>
            <a:ext cx="7827493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267688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EAF5B-4BAC-4B6B-ADE4-95CC0BBCA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Printing a single character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583D4D-B945-425F-8041-258747B533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Section of help for </a:t>
            </a:r>
            <a:r>
              <a:rPr lang="en-US" dirty="0" err="1"/>
              <a:t>Syscalls</a:t>
            </a:r>
            <a:r>
              <a:rPr lang="en-US" dirty="0"/>
              <a:t> shown below</a:t>
            </a:r>
          </a:p>
          <a:p>
            <a:r>
              <a:rPr lang="en-US" dirty="0"/>
              <a:t>To print a character</a:t>
            </a:r>
          </a:p>
          <a:p>
            <a:pPr lvl="1"/>
            <a:r>
              <a:rPr lang="en-GB" dirty="0"/>
              <a:t>Put 11 in </a:t>
            </a:r>
            <a:r>
              <a:rPr lang="en-GB" dirty="0">
                <a:latin typeface="Consolas" panose="020B0609020204030204" pitchFamily="49" charset="0"/>
              </a:rPr>
              <a:t>$v0</a:t>
            </a:r>
          </a:p>
          <a:p>
            <a:pPr lvl="1"/>
            <a:r>
              <a:rPr lang="en-GB" dirty="0"/>
              <a:t>Put the character to print in </a:t>
            </a:r>
            <a:r>
              <a:rPr lang="en-GB" dirty="0">
                <a:latin typeface="Consolas" panose="020B0609020204030204" pitchFamily="49" charset="0"/>
              </a:rPr>
              <a:t>$a0</a:t>
            </a:r>
            <a:r>
              <a:rPr lang="en-GB" dirty="0"/>
              <a:t> (use single quotes or a number)</a:t>
            </a:r>
            <a:endParaRPr lang="en-US" dirty="0"/>
          </a:p>
          <a:p>
            <a:r>
              <a:rPr lang="en-US" dirty="0"/>
              <a:t>It will print the ASCII character corresponding to the low-order byte given in </a:t>
            </a:r>
            <a:r>
              <a:rPr lang="en-US" dirty="0">
                <a:latin typeface="Consolas" panose="020B0609020204030204" pitchFamily="49" charset="0"/>
              </a:rPr>
              <a:t>$a0</a:t>
            </a:r>
            <a:endParaRPr lang="en-GB" dirty="0">
              <a:latin typeface="Consolas" panose="020B060902020403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5235F4-4C19-4BCB-87C6-302B30392B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9792" r="23517" b="43750"/>
          <a:stretch/>
        </p:blipFill>
        <p:spPr>
          <a:xfrm>
            <a:off x="1843087" y="4647837"/>
            <a:ext cx="9915525" cy="2038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267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5" name="Content Placeholder 2"/>
          <p:cNvSpPr>
            <a:spLocks noGrp="1"/>
          </p:cNvSpPr>
          <p:nvPr>
            <p:ph idx="1"/>
          </p:nvPr>
        </p:nvSpPr>
        <p:spPr>
          <a:xfrm>
            <a:off x="395288" y="2141537"/>
            <a:ext cx="4291013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#Put 11 in $v0</a:t>
            </a:r>
          </a:p>
          <a:p>
            <a:pPr marL="0" indent="0">
              <a:buNone/>
            </a:pP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addi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$v0, $zero, 11</a:t>
            </a:r>
          </a:p>
          <a:p>
            <a:pPr marL="0" indent="0">
              <a:buNone/>
            </a:pPr>
            <a:endParaRPr lang="en-US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#Put G into $a0</a:t>
            </a:r>
          </a:p>
          <a:p>
            <a:pPr marL="0" indent="0">
              <a:buNone/>
            </a:pP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addi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$a0, $zero, 'G'</a:t>
            </a:r>
          </a:p>
          <a:p>
            <a:pPr marL="0" indent="0">
              <a:buNone/>
            </a:pPr>
            <a:endParaRPr lang="en-US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en-US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syscall</a:t>
            </a:r>
            <a:endParaRPr lang="en-US" altLang="en-US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F8A4111-EC25-40A7-88FC-F9431A867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print the letter G</a:t>
            </a:r>
            <a:endParaRPr lang="en-GB" dirty="0"/>
          </a:p>
        </p:txBody>
      </p:sp>
      <p:pic>
        <p:nvPicPr>
          <p:cNvPr id="7" name="Picture 3" descr="_Users_darren_Dropbox_Teaching_CSF_mips-progs_loop  - MARS 4.1-1.png">
            <a:extLst>
              <a:ext uri="{FF2B5EF4-FFF2-40B4-BE49-F238E27FC236}">
                <a16:creationId xmlns:a16="http://schemas.microsoft.com/office/drawing/2014/main" id="{CF0A6183-8F6F-4617-AAD4-957C4C6D844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28" t="12245" r="9648"/>
          <a:stretch/>
        </p:blipFill>
        <p:spPr bwMode="auto">
          <a:xfrm>
            <a:off x="4931334" y="1505009"/>
            <a:ext cx="7260666" cy="1843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4" descr="_Users_darren_Dropbox_Teaching_CSF_mips-progs_loop  - MARS 4.1-2.png">
            <a:extLst>
              <a:ext uri="{FF2B5EF4-FFF2-40B4-BE49-F238E27FC236}">
                <a16:creationId xmlns:a16="http://schemas.microsoft.com/office/drawing/2014/main" id="{891883DB-AC75-4F5B-BA66-F146739D79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7629" y="4935227"/>
            <a:ext cx="5245795" cy="18052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D330BCD-F825-4F51-A6B1-0A17D2274554}"/>
              </a:ext>
            </a:extLst>
          </p:cNvPr>
          <p:cNvSpPr txBox="1"/>
          <p:nvPr/>
        </p:nvSpPr>
        <p:spPr>
          <a:xfrm>
            <a:off x="6095999" y="3368365"/>
            <a:ext cx="590905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After assembling the program – note that the </a:t>
            </a:r>
            <a:br>
              <a:rPr lang="en-US" sz="2400" dirty="0"/>
            </a:br>
            <a:r>
              <a:rPr lang="en-US" sz="2400" dirty="0"/>
              <a:t>ASCII code for G is 71 in decimal (47 in hex</a:t>
            </a:r>
            <a:r>
              <a:rPr lang="en-US" dirty="0"/>
              <a:t>)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34383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5" name="Content Placeholder 2"/>
          <p:cNvSpPr>
            <a:spLocks noGrp="1"/>
          </p:cNvSpPr>
          <p:nvPr>
            <p:ph idx="1"/>
          </p:nvPr>
        </p:nvSpPr>
        <p:spPr>
          <a:xfrm>
            <a:off x="395288" y="2871787"/>
            <a:ext cx="4291013" cy="36210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#Put 11 in $v0</a:t>
            </a:r>
          </a:p>
          <a:p>
            <a:pPr marL="0" indent="0">
              <a:buNone/>
            </a:pP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addi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$v0, $zero, 11</a:t>
            </a:r>
          </a:p>
          <a:p>
            <a:pPr marL="0" indent="0">
              <a:buNone/>
            </a:pPr>
            <a:endParaRPr lang="en-US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#Put G into $a0</a:t>
            </a:r>
          </a:p>
          <a:p>
            <a:pPr marL="0" indent="0">
              <a:buNone/>
            </a:pP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addi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$a0, $zero, 71</a:t>
            </a:r>
          </a:p>
          <a:p>
            <a:pPr marL="0" indent="0">
              <a:buNone/>
            </a:pPr>
            <a:endParaRPr lang="en-US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en-US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syscall</a:t>
            </a:r>
            <a:endParaRPr lang="en-US" altLang="en-US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F8A4111-EC25-40A7-88FC-F9431A867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print the letter G</a:t>
            </a:r>
            <a:endParaRPr lang="en-GB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ED9CBA6-912F-4460-898B-8E2801135357}"/>
              </a:ext>
            </a:extLst>
          </p:cNvPr>
          <p:cNvSpPr txBox="1">
            <a:spLocks/>
          </p:cNvSpPr>
          <p:nvPr/>
        </p:nvSpPr>
        <p:spPr>
          <a:xfrm>
            <a:off x="7262813" y="2871786"/>
            <a:ext cx="4291013" cy="362108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091540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09154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09154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9154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915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#Put 11 in $v0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addi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$v0, $zero, 11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#Put G into $a0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addi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$a0, $zero, 0x47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syscall</a:t>
            </a:r>
            <a:endParaRPr lang="en-US" altLang="en-US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54E561-4CB6-4D0D-A6DD-48386264B6A1}"/>
              </a:ext>
            </a:extLst>
          </p:cNvPr>
          <p:cNvSpPr txBox="1"/>
          <p:nvPr/>
        </p:nvSpPr>
        <p:spPr>
          <a:xfrm>
            <a:off x="838200" y="1690688"/>
            <a:ext cx="81504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These two programs also print G to the console 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405858360"/>
      </p:ext>
    </p:extLst>
  </p:cSld>
  <p:clrMapOvr>
    <a:masterClrMapping/>
  </p:clrMapOvr>
</p:sld>
</file>

<file path=ppt/theme/theme1.xml><?xml version="1.0" encoding="utf-8"?>
<a:theme xmlns:a="http://schemas.openxmlformats.org/drawingml/2006/main" name="ThemeArchitecture">
  <a:themeElements>
    <a:clrScheme name="Custom 3">
      <a:dk1>
        <a:sysClr val="windowText" lastClr="000000"/>
      </a:dk1>
      <a:lt1>
        <a:sysClr val="window" lastClr="FFFFFF"/>
      </a:lt1>
      <a:dk2>
        <a:srgbClr val="091540"/>
      </a:dk2>
      <a:lt2>
        <a:srgbClr val="EFF1F3"/>
      </a:lt2>
      <a:accent1>
        <a:srgbClr val="444D26"/>
      </a:accent1>
      <a:accent2>
        <a:srgbClr val="F3A447"/>
      </a:accent2>
      <a:accent3>
        <a:srgbClr val="E7BC29"/>
      </a:accent3>
      <a:accent4>
        <a:srgbClr val="BF1A2F"/>
      </a:accent4>
      <a:accent5>
        <a:srgbClr val="9C85C0"/>
      </a:accent5>
      <a:accent6>
        <a:srgbClr val="1098F7"/>
      </a:accent6>
      <a:hlink>
        <a:srgbClr val="8E58B6"/>
      </a:hlink>
      <a:folHlink>
        <a:srgbClr val="7F6F6F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Architecture" id="{FDBB64A4-F6B9-459D-9DC5-FA08A1E89776}" vid="{7CCDC46A-DE81-4F39-9A3E-6D83F27AB2F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ThemeArchitecture</Template>
  <TotalTime>401</TotalTime>
  <Words>522</Words>
  <Application>Microsoft Office PowerPoint</Application>
  <PresentationFormat>Widescreen</PresentationFormat>
  <Paragraphs>78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Consolas</vt:lpstr>
      <vt:lpstr>ThemeArchitecture</vt:lpstr>
      <vt:lpstr>Computer Architecture Concepts </vt:lpstr>
      <vt:lpstr>Objectives</vt:lpstr>
      <vt:lpstr>Operating systems</vt:lpstr>
      <vt:lpstr>MIPS syscall</vt:lpstr>
      <vt:lpstr>Viewing Syscalls available in MARS</vt:lpstr>
      <vt:lpstr>Example: print 64 to console</vt:lpstr>
      <vt:lpstr>Printing a single character</vt:lpstr>
      <vt:lpstr>Example: print the letter G</vt:lpstr>
      <vt:lpstr>Example: print the letter G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Elaine Duffin</dc:creator>
  <cp:lastModifiedBy>Husnain Ahmed</cp:lastModifiedBy>
  <cp:revision>15</cp:revision>
  <dcterms:created xsi:type="dcterms:W3CDTF">2021-08-17T08:24:34Z</dcterms:created>
  <dcterms:modified xsi:type="dcterms:W3CDTF">2021-12-09T14:07:48Z</dcterms:modified>
</cp:coreProperties>
</file>