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32"/>
  </p:notesMasterIdLst>
  <p:sldIdLst>
    <p:sldId id="263" r:id="rId6"/>
    <p:sldId id="261" r:id="rId7"/>
    <p:sldId id="310" r:id="rId8"/>
    <p:sldId id="292" r:id="rId9"/>
    <p:sldId id="293" r:id="rId10"/>
    <p:sldId id="306" r:id="rId11"/>
    <p:sldId id="295" r:id="rId12"/>
    <p:sldId id="296" r:id="rId13"/>
    <p:sldId id="307" r:id="rId14"/>
    <p:sldId id="308" r:id="rId15"/>
    <p:sldId id="320" r:id="rId16"/>
    <p:sldId id="299" r:id="rId17"/>
    <p:sldId id="311" r:id="rId18"/>
    <p:sldId id="264" r:id="rId19"/>
    <p:sldId id="321" r:id="rId20"/>
    <p:sldId id="318" r:id="rId21"/>
    <p:sldId id="268" r:id="rId22"/>
    <p:sldId id="319" r:id="rId23"/>
    <p:sldId id="313" r:id="rId24"/>
    <p:sldId id="314" r:id="rId25"/>
    <p:sldId id="286" r:id="rId26"/>
    <p:sldId id="317" r:id="rId27"/>
    <p:sldId id="315" r:id="rId28"/>
    <p:sldId id="258" r:id="rId29"/>
    <p:sldId id="260" r:id="rId30"/>
    <p:sldId id="262" r:id="rId31"/>
  </p:sldIdLst>
  <p:sldSz cx="12192000" cy="6858000"/>
  <p:notesSz cx="6858000" cy="9144000"/>
  <p:custDataLst>
    <p:tags r:id="rId33"/>
  </p:custDataLst>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5B9BD5"/>
    <a:srgbClr val="8F9AA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9B490-9D86-4D26-A079-B071F0CD6679}" v="221" dt="2021-09-30T11:20:02.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4982" autoAdjust="0"/>
  </p:normalViewPr>
  <p:slideViewPr>
    <p:cSldViewPr snapToGrid="0">
      <p:cViewPr varScale="1">
        <p:scale>
          <a:sx n="53" d="100"/>
          <a:sy n="53" d="100"/>
        </p:scale>
        <p:origin x="2189"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Carroll" userId="470291ac-ee44-40bf-86aa-4ad1b901f6ff" providerId="ADAL" clId="{5E29B490-9D86-4D26-A079-B071F0CD6679}"/>
    <pc:docChg chg="undo redo custSel modSld">
      <pc:chgData name="Marie Carroll" userId="470291ac-ee44-40bf-86aa-4ad1b901f6ff" providerId="ADAL" clId="{5E29B490-9D86-4D26-A079-B071F0CD6679}" dt="2021-09-30T11:19:57.842" v="1273" actId="20577"/>
      <pc:docMkLst>
        <pc:docMk/>
      </pc:docMkLst>
      <pc:sldChg chg="modSp mod">
        <pc:chgData name="Marie Carroll" userId="470291ac-ee44-40bf-86aa-4ad1b901f6ff" providerId="ADAL" clId="{5E29B490-9D86-4D26-A079-B071F0CD6679}" dt="2021-09-30T11:05:44.251" v="176" actId="20577"/>
        <pc:sldMkLst>
          <pc:docMk/>
          <pc:sldMk cId="4021802702" sldId="264"/>
        </pc:sldMkLst>
        <pc:spChg chg="mod">
          <ac:chgData name="Marie Carroll" userId="470291ac-ee44-40bf-86aa-4ad1b901f6ff" providerId="ADAL" clId="{5E29B490-9D86-4D26-A079-B071F0CD6679}" dt="2021-09-30T11:05:44.251" v="176" actId="20577"/>
          <ac:spMkLst>
            <pc:docMk/>
            <pc:sldMk cId="4021802702" sldId="264"/>
            <ac:spMk id="3" creationId="{BEA0DCE7-5166-4BBE-894B-1FB5CEC9947C}"/>
          </ac:spMkLst>
        </pc:spChg>
      </pc:sldChg>
      <pc:sldChg chg="modSp mod">
        <pc:chgData name="Marie Carroll" userId="470291ac-ee44-40bf-86aa-4ad1b901f6ff" providerId="ADAL" clId="{5E29B490-9D86-4D26-A079-B071F0CD6679}" dt="2021-09-30T10:59:00.138" v="152" actId="20577"/>
        <pc:sldMkLst>
          <pc:docMk/>
          <pc:sldMk cId="3052097874" sldId="311"/>
        </pc:sldMkLst>
        <pc:spChg chg="mod">
          <ac:chgData name="Marie Carroll" userId="470291ac-ee44-40bf-86aa-4ad1b901f6ff" providerId="ADAL" clId="{5E29B490-9D86-4D26-A079-B071F0CD6679}" dt="2021-09-30T10:59:00.138" v="152" actId="20577"/>
          <ac:spMkLst>
            <pc:docMk/>
            <pc:sldMk cId="3052097874" sldId="311"/>
            <ac:spMk id="3" creationId="{BEA0DCE7-5166-4BBE-894B-1FB5CEC9947C}"/>
          </ac:spMkLst>
        </pc:spChg>
      </pc:sldChg>
      <pc:sldChg chg="modSp mod">
        <pc:chgData name="Marie Carroll" userId="470291ac-ee44-40bf-86aa-4ad1b901f6ff" providerId="ADAL" clId="{5E29B490-9D86-4D26-A079-B071F0CD6679}" dt="2021-09-30T11:19:57.842" v="1273" actId="20577"/>
        <pc:sldMkLst>
          <pc:docMk/>
          <pc:sldMk cId="4196182385" sldId="314"/>
        </pc:sldMkLst>
        <pc:spChg chg="mod">
          <ac:chgData name="Marie Carroll" userId="470291ac-ee44-40bf-86aa-4ad1b901f6ff" providerId="ADAL" clId="{5E29B490-9D86-4D26-A079-B071F0CD6679}" dt="2021-09-30T11:19:57.842" v="1273" actId="20577"/>
          <ac:spMkLst>
            <pc:docMk/>
            <pc:sldMk cId="4196182385" sldId="314"/>
            <ac:spMk id="3" creationId="{AC796627-84EA-484C-A488-F9D48D5466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47860-854F-4831-8993-2081D7022986}"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GB"/>
        </a:p>
      </dgm:t>
    </dgm:pt>
    <dgm:pt modelId="{47112CDC-3D57-4BC1-8FB5-0BBFB04FE4A3}">
      <dgm:prSet/>
      <dgm:spPr/>
      <dgm:t>
        <a:bodyPr/>
        <a:lstStyle/>
        <a:p>
          <a:r>
            <a:rPr lang="en-GB" b="1"/>
            <a:t>1. General statements. </a:t>
          </a:r>
          <a:endParaRPr lang="en-GB"/>
        </a:p>
      </dgm:t>
    </dgm:pt>
    <dgm:pt modelId="{DA1330CC-5791-452B-AE1A-C5F765CDA1D6}" type="parTrans" cxnId="{A6E4BA4F-7F20-4DD3-A63F-58DA1327D15B}">
      <dgm:prSet/>
      <dgm:spPr/>
      <dgm:t>
        <a:bodyPr/>
        <a:lstStyle/>
        <a:p>
          <a:endParaRPr lang="en-GB"/>
        </a:p>
      </dgm:t>
    </dgm:pt>
    <dgm:pt modelId="{4C833799-0E92-4F4C-8FD7-FD6CD24D23E5}" type="sibTrans" cxnId="{A6E4BA4F-7F20-4DD3-A63F-58DA1327D15B}">
      <dgm:prSet/>
      <dgm:spPr/>
      <dgm:t>
        <a:bodyPr/>
        <a:lstStyle/>
        <a:p>
          <a:endParaRPr lang="en-GB"/>
        </a:p>
      </dgm:t>
    </dgm:pt>
    <dgm:pt modelId="{D7D3DF96-CA45-4E39-914B-1CD63835E283}">
      <dgm:prSet/>
      <dgm:spPr/>
      <dgm:t>
        <a:bodyPr/>
        <a:lstStyle/>
        <a:p>
          <a:r>
            <a:rPr lang="en-GB"/>
            <a:t>Provide your reader with the context or setting. </a:t>
          </a:r>
        </a:p>
      </dgm:t>
    </dgm:pt>
    <dgm:pt modelId="{9FD66247-0BFC-4DD4-95E5-CC97E139EC8C}" type="parTrans" cxnId="{2D3142CB-BEA4-4232-9D13-BC069A22D1D5}">
      <dgm:prSet/>
      <dgm:spPr/>
      <dgm:t>
        <a:bodyPr/>
        <a:lstStyle/>
        <a:p>
          <a:endParaRPr lang="en-GB"/>
        </a:p>
      </dgm:t>
    </dgm:pt>
    <dgm:pt modelId="{06366733-13A5-4C89-BD1E-2729423BF2E7}" type="sibTrans" cxnId="{2D3142CB-BEA4-4232-9D13-BC069A22D1D5}">
      <dgm:prSet/>
      <dgm:spPr/>
      <dgm:t>
        <a:bodyPr/>
        <a:lstStyle/>
        <a:p>
          <a:endParaRPr lang="en-GB"/>
        </a:p>
      </dgm:t>
    </dgm:pt>
    <dgm:pt modelId="{E57CEDED-BB77-4433-855B-733387745435}">
      <dgm:prSet/>
      <dgm:spPr/>
      <dgm:t>
        <a:bodyPr/>
        <a:lstStyle/>
        <a:p>
          <a:r>
            <a:rPr lang="en-GB" b="1"/>
            <a:t>2. Thesis statements</a:t>
          </a:r>
          <a:endParaRPr lang="en-GB"/>
        </a:p>
      </dgm:t>
    </dgm:pt>
    <dgm:pt modelId="{6B8A96BE-695D-4AD0-8D73-410E29849C03}" type="parTrans" cxnId="{DD7F0391-DD62-425E-BCFE-E75F816FED62}">
      <dgm:prSet/>
      <dgm:spPr/>
      <dgm:t>
        <a:bodyPr/>
        <a:lstStyle/>
        <a:p>
          <a:endParaRPr lang="en-GB"/>
        </a:p>
      </dgm:t>
    </dgm:pt>
    <dgm:pt modelId="{5AA1F049-1E54-4486-AB19-C7BE38886A76}" type="sibTrans" cxnId="{DD7F0391-DD62-425E-BCFE-E75F816FED62}">
      <dgm:prSet/>
      <dgm:spPr/>
      <dgm:t>
        <a:bodyPr/>
        <a:lstStyle/>
        <a:p>
          <a:endParaRPr lang="en-GB"/>
        </a:p>
      </dgm:t>
    </dgm:pt>
    <dgm:pt modelId="{D43EC83C-076B-4F7A-A60F-813A88CE2D26}">
      <dgm:prSet/>
      <dgm:spPr/>
      <dgm:t>
        <a:bodyPr/>
        <a:lstStyle/>
        <a:p>
          <a:r>
            <a:rPr lang="en-GB" dirty="0"/>
            <a:t>Tell the reader what you intend to do in this essay</a:t>
          </a:r>
        </a:p>
      </dgm:t>
    </dgm:pt>
    <dgm:pt modelId="{6ACB4976-62CC-41BB-936A-661EA23B4F27}" type="parTrans" cxnId="{E440979B-5254-42F6-BE34-11530AACE38F}">
      <dgm:prSet/>
      <dgm:spPr/>
      <dgm:t>
        <a:bodyPr/>
        <a:lstStyle/>
        <a:p>
          <a:endParaRPr lang="en-GB"/>
        </a:p>
      </dgm:t>
    </dgm:pt>
    <dgm:pt modelId="{15294924-CFAE-4B29-9504-860C2888C427}" type="sibTrans" cxnId="{E440979B-5254-42F6-BE34-11530AACE38F}">
      <dgm:prSet/>
      <dgm:spPr/>
      <dgm:t>
        <a:bodyPr/>
        <a:lstStyle/>
        <a:p>
          <a:endParaRPr lang="en-GB"/>
        </a:p>
      </dgm:t>
    </dgm:pt>
    <dgm:pt modelId="{7EF82D08-7A06-4C46-8596-627A3D50A02E}">
      <dgm:prSet/>
      <dgm:spPr/>
      <dgm:t>
        <a:bodyPr/>
        <a:lstStyle/>
        <a:p>
          <a:r>
            <a:rPr lang="en-GB"/>
            <a:t>Tell the reader how you will do this task, what your approach will be. </a:t>
          </a:r>
        </a:p>
      </dgm:t>
    </dgm:pt>
    <dgm:pt modelId="{40B91D74-C044-432E-8D42-BE94C963F810}" type="parTrans" cxnId="{6BA08C4C-2090-4244-A551-E7EEC5F77058}">
      <dgm:prSet/>
      <dgm:spPr/>
      <dgm:t>
        <a:bodyPr/>
        <a:lstStyle/>
        <a:p>
          <a:endParaRPr lang="en-GB"/>
        </a:p>
      </dgm:t>
    </dgm:pt>
    <dgm:pt modelId="{3BC19547-AE05-49A3-8DCC-919BD2747270}" type="sibTrans" cxnId="{6BA08C4C-2090-4244-A551-E7EEC5F77058}">
      <dgm:prSet/>
      <dgm:spPr/>
      <dgm:t>
        <a:bodyPr/>
        <a:lstStyle/>
        <a:p>
          <a:endParaRPr lang="en-GB"/>
        </a:p>
      </dgm:t>
    </dgm:pt>
    <dgm:pt modelId="{996847B6-EF56-4751-9B19-176FF1908EA1}">
      <dgm:prSet/>
      <dgm:spPr/>
      <dgm:t>
        <a:bodyPr/>
        <a:lstStyle/>
        <a:p>
          <a:r>
            <a:rPr lang="en-GB" b="1"/>
            <a:t>3. Route map</a:t>
          </a:r>
          <a:endParaRPr lang="en-GB"/>
        </a:p>
      </dgm:t>
    </dgm:pt>
    <dgm:pt modelId="{A0CBC8EE-FFE5-49C7-B373-664B5BA86D87}" type="parTrans" cxnId="{375BA1D5-09D6-478B-8557-80A54ECEF844}">
      <dgm:prSet/>
      <dgm:spPr/>
      <dgm:t>
        <a:bodyPr/>
        <a:lstStyle/>
        <a:p>
          <a:endParaRPr lang="en-GB"/>
        </a:p>
      </dgm:t>
    </dgm:pt>
    <dgm:pt modelId="{EB37698A-E860-4FE7-A950-9A55E9FED3AF}" type="sibTrans" cxnId="{375BA1D5-09D6-478B-8557-80A54ECEF844}">
      <dgm:prSet/>
      <dgm:spPr/>
      <dgm:t>
        <a:bodyPr/>
        <a:lstStyle/>
        <a:p>
          <a:endParaRPr lang="en-GB"/>
        </a:p>
      </dgm:t>
    </dgm:pt>
    <dgm:pt modelId="{BD11292D-E78F-4970-ABBB-338D123369A5}">
      <dgm:prSet/>
      <dgm:spPr/>
      <dgm:t>
        <a:bodyPr/>
        <a:lstStyle/>
        <a:p>
          <a:r>
            <a:rPr lang="en-GB"/>
            <a:t>Help guide the reader through the text by providing a route map of the things you will cover. </a:t>
          </a:r>
        </a:p>
      </dgm:t>
    </dgm:pt>
    <dgm:pt modelId="{5BDEF477-3F61-474A-B605-F2B129CC0A7A}" type="parTrans" cxnId="{F518A485-13EC-432D-94F8-5884FB66D8AD}">
      <dgm:prSet/>
      <dgm:spPr/>
      <dgm:t>
        <a:bodyPr/>
        <a:lstStyle/>
        <a:p>
          <a:endParaRPr lang="en-GB"/>
        </a:p>
      </dgm:t>
    </dgm:pt>
    <dgm:pt modelId="{48E7AF7B-C01E-4C06-AA0B-48B39E2A258F}" type="sibTrans" cxnId="{F518A485-13EC-432D-94F8-5884FB66D8AD}">
      <dgm:prSet/>
      <dgm:spPr/>
      <dgm:t>
        <a:bodyPr/>
        <a:lstStyle/>
        <a:p>
          <a:endParaRPr lang="en-GB"/>
        </a:p>
      </dgm:t>
    </dgm:pt>
    <dgm:pt modelId="{62591964-5CAF-4CAD-BDD9-EAFFBAEDD9F3}" type="pres">
      <dgm:prSet presAssocID="{F9147860-854F-4831-8993-2081D7022986}" presName="Name0" presStyleCnt="0">
        <dgm:presLayoutVars>
          <dgm:dir/>
          <dgm:animLvl val="lvl"/>
          <dgm:resizeHandles val="exact"/>
        </dgm:presLayoutVars>
      </dgm:prSet>
      <dgm:spPr/>
      <dgm:t>
        <a:bodyPr/>
        <a:lstStyle/>
        <a:p>
          <a:endParaRPr lang="en-US"/>
        </a:p>
      </dgm:t>
    </dgm:pt>
    <dgm:pt modelId="{9D221EFB-DBBC-45CA-9D8C-61F95C2BED7F}" type="pres">
      <dgm:prSet presAssocID="{47112CDC-3D57-4BC1-8FB5-0BBFB04FE4A3}" presName="linNode" presStyleCnt="0"/>
      <dgm:spPr/>
    </dgm:pt>
    <dgm:pt modelId="{9EEF4385-4DE8-4C26-980C-C6AA08BD494D}" type="pres">
      <dgm:prSet presAssocID="{47112CDC-3D57-4BC1-8FB5-0BBFB04FE4A3}" presName="parentText" presStyleLbl="node1" presStyleIdx="0" presStyleCnt="3">
        <dgm:presLayoutVars>
          <dgm:chMax val="1"/>
          <dgm:bulletEnabled val="1"/>
        </dgm:presLayoutVars>
      </dgm:prSet>
      <dgm:spPr/>
      <dgm:t>
        <a:bodyPr/>
        <a:lstStyle/>
        <a:p>
          <a:endParaRPr lang="en-US"/>
        </a:p>
      </dgm:t>
    </dgm:pt>
    <dgm:pt modelId="{F95A4487-1E6D-4403-B9BD-5FB5429B2B95}" type="pres">
      <dgm:prSet presAssocID="{47112CDC-3D57-4BC1-8FB5-0BBFB04FE4A3}" presName="descendantText" presStyleLbl="alignAccFollowNode1" presStyleIdx="0" presStyleCnt="3" custLinFactNeighborX="0">
        <dgm:presLayoutVars>
          <dgm:bulletEnabled val="1"/>
        </dgm:presLayoutVars>
      </dgm:prSet>
      <dgm:spPr/>
      <dgm:t>
        <a:bodyPr/>
        <a:lstStyle/>
        <a:p>
          <a:endParaRPr lang="en-US"/>
        </a:p>
      </dgm:t>
    </dgm:pt>
    <dgm:pt modelId="{9474588A-A4D6-474E-A9D3-EB6FF9658BF8}" type="pres">
      <dgm:prSet presAssocID="{4C833799-0E92-4F4C-8FD7-FD6CD24D23E5}" presName="sp" presStyleCnt="0"/>
      <dgm:spPr/>
    </dgm:pt>
    <dgm:pt modelId="{E8B3DB48-16BF-4AEE-A004-AD218AF478E1}" type="pres">
      <dgm:prSet presAssocID="{E57CEDED-BB77-4433-855B-733387745435}" presName="linNode" presStyleCnt="0"/>
      <dgm:spPr/>
    </dgm:pt>
    <dgm:pt modelId="{2DACD946-19C9-42DD-BF8C-EEBAE76D1C06}" type="pres">
      <dgm:prSet presAssocID="{E57CEDED-BB77-4433-855B-733387745435}" presName="parentText" presStyleLbl="node1" presStyleIdx="1" presStyleCnt="3">
        <dgm:presLayoutVars>
          <dgm:chMax val="1"/>
          <dgm:bulletEnabled val="1"/>
        </dgm:presLayoutVars>
      </dgm:prSet>
      <dgm:spPr/>
      <dgm:t>
        <a:bodyPr/>
        <a:lstStyle/>
        <a:p>
          <a:endParaRPr lang="en-US"/>
        </a:p>
      </dgm:t>
    </dgm:pt>
    <dgm:pt modelId="{CFEE2FA4-1F9B-426C-AD70-E44DDAB49BF7}" type="pres">
      <dgm:prSet presAssocID="{E57CEDED-BB77-4433-855B-733387745435}" presName="descendantText" presStyleLbl="alignAccFollowNode1" presStyleIdx="1" presStyleCnt="3">
        <dgm:presLayoutVars>
          <dgm:bulletEnabled val="1"/>
        </dgm:presLayoutVars>
      </dgm:prSet>
      <dgm:spPr/>
      <dgm:t>
        <a:bodyPr/>
        <a:lstStyle/>
        <a:p>
          <a:endParaRPr lang="en-US"/>
        </a:p>
      </dgm:t>
    </dgm:pt>
    <dgm:pt modelId="{924762FE-9AF9-40E8-BE1F-90429469010A}" type="pres">
      <dgm:prSet presAssocID="{5AA1F049-1E54-4486-AB19-C7BE38886A76}" presName="sp" presStyleCnt="0"/>
      <dgm:spPr/>
    </dgm:pt>
    <dgm:pt modelId="{363F59C6-7338-4504-94D6-0E5A24ECFA15}" type="pres">
      <dgm:prSet presAssocID="{996847B6-EF56-4751-9B19-176FF1908EA1}" presName="linNode" presStyleCnt="0"/>
      <dgm:spPr/>
    </dgm:pt>
    <dgm:pt modelId="{33AF2BF5-FFB4-4960-A096-3497567CFBFA}" type="pres">
      <dgm:prSet presAssocID="{996847B6-EF56-4751-9B19-176FF1908EA1}" presName="parentText" presStyleLbl="node1" presStyleIdx="2" presStyleCnt="3">
        <dgm:presLayoutVars>
          <dgm:chMax val="1"/>
          <dgm:bulletEnabled val="1"/>
        </dgm:presLayoutVars>
      </dgm:prSet>
      <dgm:spPr/>
      <dgm:t>
        <a:bodyPr/>
        <a:lstStyle/>
        <a:p>
          <a:endParaRPr lang="en-US"/>
        </a:p>
      </dgm:t>
    </dgm:pt>
    <dgm:pt modelId="{6125B31A-5073-41C7-BCDD-5F019183D295}" type="pres">
      <dgm:prSet presAssocID="{996847B6-EF56-4751-9B19-176FF1908EA1}" presName="descendantText" presStyleLbl="alignAccFollowNode1" presStyleIdx="2" presStyleCnt="3">
        <dgm:presLayoutVars>
          <dgm:bulletEnabled val="1"/>
        </dgm:presLayoutVars>
      </dgm:prSet>
      <dgm:spPr/>
      <dgm:t>
        <a:bodyPr/>
        <a:lstStyle/>
        <a:p>
          <a:endParaRPr lang="en-US"/>
        </a:p>
      </dgm:t>
    </dgm:pt>
  </dgm:ptLst>
  <dgm:cxnLst>
    <dgm:cxn modelId="{E440979B-5254-42F6-BE34-11530AACE38F}" srcId="{E57CEDED-BB77-4433-855B-733387745435}" destId="{D43EC83C-076B-4F7A-A60F-813A88CE2D26}" srcOrd="0" destOrd="0" parTransId="{6ACB4976-62CC-41BB-936A-661EA23B4F27}" sibTransId="{15294924-CFAE-4B29-9504-860C2888C427}"/>
    <dgm:cxn modelId="{A6E4BA4F-7F20-4DD3-A63F-58DA1327D15B}" srcId="{F9147860-854F-4831-8993-2081D7022986}" destId="{47112CDC-3D57-4BC1-8FB5-0BBFB04FE4A3}" srcOrd="0" destOrd="0" parTransId="{DA1330CC-5791-452B-AE1A-C5F765CDA1D6}" sibTransId="{4C833799-0E92-4F4C-8FD7-FD6CD24D23E5}"/>
    <dgm:cxn modelId="{375BA1D5-09D6-478B-8557-80A54ECEF844}" srcId="{F9147860-854F-4831-8993-2081D7022986}" destId="{996847B6-EF56-4751-9B19-176FF1908EA1}" srcOrd="2" destOrd="0" parTransId="{A0CBC8EE-FFE5-49C7-B373-664B5BA86D87}" sibTransId="{EB37698A-E860-4FE7-A950-9A55E9FED3AF}"/>
    <dgm:cxn modelId="{6BA08C4C-2090-4244-A551-E7EEC5F77058}" srcId="{E57CEDED-BB77-4433-855B-733387745435}" destId="{7EF82D08-7A06-4C46-8596-627A3D50A02E}" srcOrd="1" destOrd="0" parTransId="{40B91D74-C044-432E-8D42-BE94C963F810}" sibTransId="{3BC19547-AE05-49A3-8DCC-919BD2747270}"/>
    <dgm:cxn modelId="{F518A485-13EC-432D-94F8-5884FB66D8AD}" srcId="{996847B6-EF56-4751-9B19-176FF1908EA1}" destId="{BD11292D-E78F-4970-ABBB-338D123369A5}" srcOrd="0" destOrd="0" parTransId="{5BDEF477-3F61-474A-B605-F2B129CC0A7A}" sibTransId="{48E7AF7B-C01E-4C06-AA0B-48B39E2A258F}"/>
    <dgm:cxn modelId="{C9555590-2C1D-4C8B-B1FC-E477E39D945E}" type="presOf" srcId="{D43EC83C-076B-4F7A-A60F-813A88CE2D26}" destId="{CFEE2FA4-1F9B-426C-AD70-E44DDAB49BF7}" srcOrd="0" destOrd="0" presId="urn:microsoft.com/office/officeart/2005/8/layout/vList5"/>
    <dgm:cxn modelId="{DD7F0391-DD62-425E-BCFE-E75F816FED62}" srcId="{F9147860-854F-4831-8993-2081D7022986}" destId="{E57CEDED-BB77-4433-855B-733387745435}" srcOrd="1" destOrd="0" parTransId="{6B8A96BE-695D-4AD0-8D73-410E29849C03}" sibTransId="{5AA1F049-1E54-4486-AB19-C7BE38886A76}"/>
    <dgm:cxn modelId="{2D3142CB-BEA4-4232-9D13-BC069A22D1D5}" srcId="{47112CDC-3D57-4BC1-8FB5-0BBFB04FE4A3}" destId="{D7D3DF96-CA45-4E39-914B-1CD63835E283}" srcOrd="0" destOrd="0" parTransId="{9FD66247-0BFC-4DD4-95E5-CC97E139EC8C}" sibTransId="{06366733-13A5-4C89-BD1E-2729423BF2E7}"/>
    <dgm:cxn modelId="{6EB859F0-D579-4E36-B3E3-105337C0501D}" type="presOf" srcId="{D7D3DF96-CA45-4E39-914B-1CD63835E283}" destId="{F95A4487-1E6D-4403-B9BD-5FB5429B2B95}" srcOrd="0" destOrd="0" presId="urn:microsoft.com/office/officeart/2005/8/layout/vList5"/>
    <dgm:cxn modelId="{733036B1-FD96-40F3-B333-6F56D25A0229}" type="presOf" srcId="{996847B6-EF56-4751-9B19-176FF1908EA1}" destId="{33AF2BF5-FFB4-4960-A096-3497567CFBFA}" srcOrd="0" destOrd="0" presId="urn:microsoft.com/office/officeart/2005/8/layout/vList5"/>
    <dgm:cxn modelId="{25902EB7-A6EE-47BD-AE7E-FB33905A8AC6}" type="presOf" srcId="{E57CEDED-BB77-4433-855B-733387745435}" destId="{2DACD946-19C9-42DD-BF8C-EEBAE76D1C06}" srcOrd="0" destOrd="0" presId="urn:microsoft.com/office/officeart/2005/8/layout/vList5"/>
    <dgm:cxn modelId="{726BB8BE-669C-4FC8-BE8B-B491C9B2980B}" type="presOf" srcId="{47112CDC-3D57-4BC1-8FB5-0BBFB04FE4A3}" destId="{9EEF4385-4DE8-4C26-980C-C6AA08BD494D}" srcOrd="0" destOrd="0" presId="urn:microsoft.com/office/officeart/2005/8/layout/vList5"/>
    <dgm:cxn modelId="{4FD16439-DAD6-4574-8BE9-028DF1BBF247}" type="presOf" srcId="{F9147860-854F-4831-8993-2081D7022986}" destId="{62591964-5CAF-4CAD-BDD9-EAFFBAEDD9F3}" srcOrd="0" destOrd="0" presId="urn:microsoft.com/office/officeart/2005/8/layout/vList5"/>
    <dgm:cxn modelId="{CE87A499-F7F9-4461-877A-F8D1EF8F5DE5}" type="presOf" srcId="{7EF82D08-7A06-4C46-8596-627A3D50A02E}" destId="{CFEE2FA4-1F9B-426C-AD70-E44DDAB49BF7}" srcOrd="0" destOrd="1" presId="urn:microsoft.com/office/officeart/2005/8/layout/vList5"/>
    <dgm:cxn modelId="{E2AB4F1E-88C9-4A65-BFCB-61D230EAEE16}" type="presOf" srcId="{BD11292D-E78F-4970-ABBB-338D123369A5}" destId="{6125B31A-5073-41C7-BCDD-5F019183D295}" srcOrd="0" destOrd="0" presId="urn:microsoft.com/office/officeart/2005/8/layout/vList5"/>
    <dgm:cxn modelId="{B21447CF-19B4-4BC1-B4E0-D82AF986281E}" type="presParOf" srcId="{62591964-5CAF-4CAD-BDD9-EAFFBAEDD9F3}" destId="{9D221EFB-DBBC-45CA-9D8C-61F95C2BED7F}" srcOrd="0" destOrd="0" presId="urn:microsoft.com/office/officeart/2005/8/layout/vList5"/>
    <dgm:cxn modelId="{7FB6D258-631F-4D75-BBB8-4581CC827AA7}" type="presParOf" srcId="{9D221EFB-DBBC-45CA-9D8C-61F95C2BED7F}" destId="{9EEF4385-4DE8-4C26-980C-C6AA08BD494D}" srcOrd="0" destOrd="0" presId="urn:microsoft.com/office/officeart/2005/8/layout/vList5"/>
    <dgm:cxn modelId="{5403875B-4271-42FE-9332-B9449F2AC5C2}" type="presParOf" srcId="{9D221EFB-DBBC-45CA-9D8C-61F95C2BED7F}" destId="{F95A4487-1E6D-4403-B9BD-5FB5429B2B95}" srcOrd="1" destOrd="0" presId="urn:microsoft.com/office/officeart/2005/8/layout/vList5"/>
    <dgm:cxn modelId="{3ED20B13-BD0B-4223-9220-5DE131969EB9}" type="presParOf" srcId="{62591964-5CAF-4CAD-BDD9-EAFFBAEDD9F3}" destId="{9474588A-A4D6-474E-A9D3-EB6FF9658BF8}" srcOrd="1" destOrd="0" presId="urn:microsoft.com/office/officeart/2005/8/layout/vList5"/>
    <dgm:cxn modelId="{53DDD2C3-FFED-4E03-9242-4BC7343AC11E}" type="presParOf" srcId="{62591964-5CAF-4CAD-BDD9-EAFFBAEDD9F3}" destId="{E8B3DB48-16BF-4AEE-A004-AD218AF478E1}" srcOrd="2" destOrd="0" presId="urn:microsoft.com/office/officeart/2005/8/layout/vList5"/>
    <dgm:cxn modelId="{E604DB71-BFA7-4575-8804-567F9D2DA001}" type="presParOf" srcId="{E8B3DB48-16BF-4AEE-A004-AD218AF478E1}" destId="{2DACD946-19C9-42DD-BF8C-EEBAE76D1C06}" srcOrd="0" destOrd="0" presId="urn:microsoft.com/office/officeart/2005/8/layout/vList5"/>
    <dgm:cxn modelId="{6CDFE2B4-1D26-4CF3-B7D0-594596A03085}" type="presParOf" srcId="{E8B3DB48-16BF-4AEE-A004-AD218AF478E1}" destId="{CFEE2FA4-1F9B-426C-AD70-E44DDAB49BF7}" srcOrd="1" destOrd="0" presId="urn:microsoft.com/office/officeart/2005/8/layout/vList5"/>
    <dgm:cxn modelId="{F3CA181E-2099-4609-80C8-090AD8C59BF6}" type="presParOf" srcId="{62591964-5CAF-4CAD-BDD9-EAFFBAEDD9F3}" destId="{924762FE-9AF9-40E8-BE1F-90429469010A}" srcOrd="3" destOrd="0" presId="urn:microsoft.com/office/officeart/2005/8/layout/vList5"/>
    <dgm:cxn modelId="{57AFEB55-9BA0-4154-91E7-F77227EF4CD9}" type="presParOf" srcId="{62591964-5CAF-4CAD-BDD9-EAFFBAEDD9F3}" destId="{363F59C6-7338-4504-94D6-0E5A24ECFA15}" srcOrd="4" destOrd="0" presId="urn:microsoft.com/office/officeart/2005/8/layout/vList5"/>
    <dgm:cxn modelId="{3E612C04-9E80-49AD-A9BF-24C8C00C054E}" type="presParOf" srcId="{363F59C6-7338-4504-94D6-0E5A24ECFA15}" destId="{33AF2BF5-FFB4-4960-A096-3497567CFBFA}" srcOrd="0" destOrd="0" presId="urn:microsoft.com/office/officeart/2005/8/layout/vList5"/>
    <dgm:cxn modelId="{44B4EF60-F1AA-43B8-9084-075981B10DBD}" type="presParOf" srcId="{363F59C6-7338-4504-94D6-0E5A24ECFA15}" destId="{6125B31A-5073-41C7-BCDD-5F019183D29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9F04D-E748-4C9A-8AEA-600EF1C9751B}"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n-GB"/>
        </a:p>
      </dgm:t>
    </dgm:pt>
    <dgm:pt modelId="{50CDAEF9-8793-48DE-BFC7-0AD06DF04D20}">
      <dgm:prSet/>
      <dgm:spPr/>
      <dgm:t>
        <a:bodyPr/>
        <a:lstStyle/>
        <a:p>
          <a:r>
            <a:rPr lang="en-GB"/>
            <a:t>Start with a brief statement of your central ideas</a:t>
          </a:r>
        </a:p>
      </dgm:t>
    </dgm:pt>
    <dgm:pt modelId="{3C7E405B-DFC9-4C3C-8C90-48BF6AED0920}" type="parTrans" cxnId="{026C9DB8-3D9E-4728-90A1-B5B1514356F1}">
      <dgm:prSet/>
      <dgm:spPr/>
      <dgm:t>
        <a:bodyPr/>
        <a:lstStyle/>
        <a:p>
          <a:endParaRPr lang="en-GB"/>
        </a:p>
      </dgm:t>
    </dgm:pt>
    <dgm:pt modelId="{5E88A34F-864F-47A8-80B9-E864C1F49344}" type="sibTrans" cxnId="{026C9DB8-3D9E-4728-90A1-B5B1514356F1}">
      <dgm:prSet/>
      <dgm:spPr/>
      <dgm:t>
        <a:bodyPr/>
        <a:lstStyle/>
        <a:p>
          <a:endParaRPr lang="en-GB"/>
        </a:p>
      </dgm:t>
    </dgm:pt>
    <dgm:pt modelId="{8CA58F5B-3A01-473C-B9BE-B3C113C7D709}">
      <dgm:prSet/>
      <dgm:spPr>
        <a:solidFill>
          <a:schemeClr val="accent6"/>
        </a:solidFill>
      </dgm:spPr>
      <dgm:t>
        <a:bodyPr/>
        <a:lstStyle/>
        <a:p>
          <a:r>
            <a:rPr lang="en-GB"/>
            <a:t>Briefly run through your key points (from body paragraphs) </a:t>
          </a:r>
        </a:p>
      </dgm:t>
    </dgm:pt>
    <dgm:pt modelId="{86BABF4D-F491-4B6A-B30A-391271280EC8}" type="parTrans" cxnId="{9F9A1708-900C-4A4F-A603-FFA68A993FB1}">
      <dgm:prSet/>
      <dgm:spPr/>
      <dgm:t>
        <a:bodyPr/>
        <a:lstStyle/>
        <a:p>
          <a:endParaRPr lang="en-GB"/>
        </a:p>
      </dgm:t>
    </dgm:pt>
    <dgm:pt modelId="{0A8D41BC-31EE-4D9A-9B8E-CE143394C927}" type="sibTrans" cxnId="{9F9A1708-900C-4A4F-A603-FFA68A993FB1}">
      <dgm:prSet/>
      <dgm:spPr/>
      <dgm:t>
        <a:bodyPr/>
        <a:lstStyle/>
        <a:p>
          <a:endParaRPr lang="en-GB"/>
        </a:p>
      </dgm:t>
    </dgm:pt>
    <dgm:pt modelId="{A2A5AD40-C220-468B-A5D5-35356BFFC53A}">
      <dgm:prSet/>
      <dgm:spPr/>
      <dgm:t>
        <a:bodyPr/>
        <a:lstStyle/>
        <a:p>
          <a:r>
            <a:rPr lang="en-GB"/>
            <a:t>Summarise how you have answered or addressed the question</a:t>
          </a:r>
        </a:p>
      </dgm:t>
    </dgm:pt>
    <dgm:pt modelId="{2D4A1F91-4A1D-41D5-AD34-64AE4A9174DE}" type="parTrans" cxnId="{9CE8282A-7103-4B37-BEED-F795EB15D789}">
      <dgm:prSet/>
      <dgm:spPr/>
      <dgm:t>
        <a:bodyPr/>
        <a:lstStyle/>
        <a:p>
          <a:endParaRPr lang="en-GB"/>
        </a:p>
      </dgm:t>
    </dgm:pt>
    <dgm:pt modelId="{CE67565B-318A-48FA-AF90-3D2C0061DF75}" type="sibTrans" cxnId="{9CE8282A-7103-4B37-BEED-F795EB15D789}">
      <dgm:prSet/>
      <dgm:spPr/>
      <dgm:t>
        <a:bodyPr/>
        <a:lstStyle/>
        <a:p>
          <a:endParaRPr lang="en-GB"/>
        </a:p>
      </dgm:t>
    </dgm:pt>
    <dgm:pt modelId="{58DFF928-97AE-4573-9E51-AE4C81B4777E}" type="pres">
      <dgm:prSet presAssocID="{4769F04D-E748-4C9A-8AEA-600EF1C9751B}" presName="CompostProcess" presStyleCnt="0">
        <dgm:presLayoutVars>
          <dgm:dir/>
          <dgm:resizeHandles val="exact"/>
        </dgm:presLayoutVars>
      </dgm:prSet>
      <dgm:spPr/>
      <dgm:t>
        <a:bodyPr/>
        <a:lstStyle/>
        <a:p>
          <a:endParaRPr lang="en-US"/>
        </a:p>
      </dgm:t>
    </dgm:pt>
    <dgm:pt modelId="{C1138EE7-9DB3-4CB1-B803-0669F94BFE67}" type="pres">
      <dgm:prSet presAssocID="{4769F04D-E748-4C9A-8AEA-600EF1C9751B}" presName="arrow" presStyleLbl="bgShp" presStyleIdx="0" presStyleCnt="1" custLinFactNeighborX="-9483" custLinFactNeighborY="-21000"/>
      <dgm:spPr/>
    </dgm:pt>
    <dgm:pt modelId="{981FBFEE-0F2F-410E-A99C-03CF78016405}" type="pres">
      <dgm:prSet presAssocID="{4769F04D-E748-4C9A-8AEA-600EF1C9751B}" presName="linearProcess" presStyleCnt="0"/>
      <dgm:spPr/>
    </dgm:pt>
    <dgm:pt modelId="{CB28F28E-C4C1-48C3-9C1C-8ADE5F976475}" type="pres">
      <dgm:prSet presAssocID="{50CDAEF9-8793-48DE-BFC7-0AD06DF04D20}" presName="textNode" presStyleLbl="node1" presStyleIdx="0" presStyleCnt="3">
        <dgm:presLayoutVars>
          <dgm:bulletEnabled val="1"/>
        </dgm:presLayoutVars>
      </dgm:prSet>
      <dgm:spPr/>
      <dgm:t>
        <a:bodyPr/>
        <a:lstStyle/>
        <a:p>
          <a:endParaRPr lang="en-US"/>
        </a:p>
      </dgm:t>
    </dgm:pt>
    <dgm:pt modelId="{45AE9BC5-B7AA-4E68-9DEE-9DC95FBCBE75}" type="pres">
      <dgm:prSet presAssocID="{5E88A34F-864F-47A8-80B9-E864C1F49344}" presName="sibTrans" presStyleCnt="0"/>
      <dgm:spPr/>
    </dgm:pt>
    <dgm:pt modelId="{7D68C30D-8C9C-4CA7-B931-5C6D89DA19BD}" type="pres">
      <dgm:prSet presAssocID="{8CA58F5B-3A01-473C-B9BE-B3C113C7D709}" presName="textNode" presStyleLbl="node1" presStyleIdx="1" presStyleCnt="3">
        <dgm:presLayoutVars>
          <dgm:bulletEnabled val="1"/>
        </dgm:presLayoutVars>
      </dgm:prSet>
      <dgm:spPr/>
      <dgm:t>
        <a:bodyPr/>
        <a:lstStyle/>
        <a:p>
          <a:endParaRPr lang="en-US"/>
        </a:p>
      </dgm:t>
    </dgm:pt>
    <dgm:pt modelId="{64F963A3-3B8C-464B-94EE-3C66A192DFB8}" type="pres">
      <dgm:prSet presAssocID="{0A8D41BC-31EE-4D9A-9B8E-CE143394C927}" presName="sibTrans" presStyleCnt="0"/>
      <dgm:spPr/>
    </dgm:pt>
    <dgm:pt modelId="{9F9F5BA8-576F-4DD5-BC15-812E2F5D6258}" type="pres">
      <dgm:prSet presAssocID="{A2A5AD40-C220-468B-A5D5-35356BFFC53A}" presName="textNode" presStyleLbl="node1" presStyleIdx="2" presStyleCnt="3">
        <dgm:presLayoutVars>
          <dgm:bulletEnabled val="1"/>
        </dgm:presLayoutVars>
      </dgm:prSet>
      <dgm:spPr/>
      <dgm:t>
        <a:bodyPr/>
        <a:lstStyle/>
        <a:p>
          <a:endParaRPr lang="en-US"/>
        </a:p>
      </dgm:t>
    </dgm:pt>
  </dgm:ptLst>
  <dgm:cxnLst>
    <dgm:cxn modelId="{9CE8282A-7103-4B37-BEED-F795EB15D789}" srcId="{4769F04D-E748-4C9A-8AEA-600EF1C9751B}" destId="{A2A5AD40-C220-468B-A5D5-35356BFFC53A}" srcOrd="2" destOrd="0" parTransId="{2D4A1F91-4A1D-41D5-AD34-64AE4A9174DE}" sibTransId="{CE67565B-318A-48FA-AF90-3D2C0061DF75}"/>
    <dgm:cxn modelId="{F9FD5BD0-732C-47E1-830D-D85F7A308DFD}" type="presOf" srcId="{A2A5AD40-C220-468B-A5D5-35356BFFC53A}" destId="{9F9F5BA8-576F-4DD5-BC15-812E2F5D6258}" srcOrd="0" destOrd="0" presId="urn:microsoft.com/office/officeart/2005/8/layout/hProcess9"/>
    <dgm:cxn modelId="{76151D72-2D93-4BD9-87BC-28C16861FDD6}" type="presOf" srcId="{50CDAEF9-8793-48DE-BFC7-0AD06DF04D20}" destId="{CB28F28E-C4C1-48C3-9C1C-8ADE5F976475}" srcOrd="0" destOrd="0" presId="urn:microsoft.com/office/officeart/2005/8/layout/hProcess9"/>
    <dgm:cxn modelId="{1375A3C1-8567-489B-ACBC-E0DDB0B252D7}" type="presOf" srcId="{8CA58F5B-3A01-473C-B9BE-B3C113C7D709}" destId="{7D68C30D-8C9C-4CA7-B931-5C6D89DA19BD}" srcOrd="0" destOrd="0" presId="urn:microsoft.com/office/officeart/2005/8/layout/hProcess9"/>
    <dgm:cxn modelId="{9F9A1708-900C-4A4F-A603-FFA68A993FB1}" srcId="{4769F04D-E748-4C9A-8AEA-600EF1C9751B}" destId="{8CA58F5B-3A01-473C-B9BE-B3C113C7D709}" srcOrd="1" destOrd="0" parTransId="{86BABF4D-F491-4B6A-B30A-391271280EC8}" sibTransId="{0A8D41BC-31EE-4D9A-9B8E-CE143394C927}"/>
    <dgm:cxn modelId="{026C9DB8-3D9E-4728-90A1-B5B1514356F1}" srcId="{4769F04D-E748-4C9A-8AEA-600EF1C9751B}" destId="{50CDAEF9-8793-48DE-BFC7-0AD06DF04D20}" srcOrd="0" destOrd="0" parTransId="{3C7E405B-DFC9-4C3C-8C90-48BF6AED0920}" sibTransId="{5E88A34F-864F-47A8-80B9-E864C1F49344}"/>
    <dgm:cxn modelId="{8CB6194F-5FE2-40C5-A7E4-7ECE85B7630A}" type="presOf" srcId="{4769F04D-E748-4C9A-8AEA-600EF1C9751B}" destId="{58DFF928-97AE-4573-9E51-AE4C81B4777E}" srcOrd="0" destOrd="0" presId="urn:microsoft.com/office/officeart/2005/8/layout/hProcess9"/>
    <dgm:cxn modelId="{2A5C86E2-A57D-4EF3-BE53-AD7C651A7217}" type="presParOf" srcId="{58DFF928-97AE-4573-9E51-AE4C81B4777E}" destId="{C1138EE7-9DB3-4CB1-B803-0669F94BFE67}" srcOrd="0" destOrd="0" presId="urn:microsoft.com/office/officeart/2005/8/layout/hProcess9"/>
    <dgm:cxn modelId="{94F732E1-D574-408E-886C-49D12BE6A4C4}" type="presParOf" srcId="{58DFF928-97AE-4573-9E51-AE4C81B4777E}" destId="{981FBFEE-0F2F-410E-A99C-03CF78016405}" srcOrd="1" destOrd="0" presId="urn:microsoft.com/office/officeart/2005/8/layout/hProcess9"/>
    <dgm:cxn modelId="{F03D7CF1-4242-4D75-9238-67C2A424B0D5}" type="presParOf" srcId="{981FBFEE-0F2F-410E-A99C-03CF78016405}" destId="{CB28F28E-C4C1-48C3-9C1C-8ADE5F976475}" srcOrd="0" destOrd="0" presId="urn:microsoft.com/office/officeart/2005/8/layout/hProcess9"/>
    <dgm:cxn modelId="{AE42E81C-5754-4D6C-BA96-1FF61CFFDC90}" type="presParOf" srcId="{981FBFEE-0F2F-410E-A99C-03CF78016405}" destId="{45AE9BC5-B7AA-4E68-9DEE-9DC95FBCBE75}" srcOrd="1" destOrd="0" presId="urn:microsoft.com/office/officeart/2005/8/layout/hProcess9"/>
    <dgm:cxn modelId="{02CE031D-E050-4663-ADA6-6D6517D5D7D4}" type="presParOf" srcId="{981FBFEE-0F2F-410E-A99C-03CF78016405}" destId="{7D68C30D-8C9C-4CA7-B931-5C6D89DA19BD}" srcOrd="2" destOrd="0" presId="urn:microsoft.com/office/officeart/2005/8/layout/hProcess9"/>
    <dgm:cxn modelId="{87FDB2B3-9771-4454-AD56-26CD5ACF7D57}" type="presParOf" srcId="{981FBFEE-0F2F-410E-A99C-03CF78016405}" destId="{64F963A3-3B8C-464B-94EE-3C66A192DFB8}" srcOrd="3" destOrd="0" presId="urn:microsoft.com/office/officeart/2005/8/layout/hProcess9"/>
    <dgm:cxn modelId="{1C862696-FE79-48AB-97D9-88FDA601BD2F}" type="presParOf" srcId="{981FBFEE-0F2F-410E-A99C-03CF78016405}" destId="{9F9F5BA8-576F-4DD5-BC15-812E2F5D625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A8080A-1E94-4E2D-830C-9DC1CD6B57AC}"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GB"/>
        </a:p>
      </dgm:t>
    </dgm:pt>
    <dgm:pt modelId="{698FF6FD-B88B-4B05-B487-EC13C0A51DD2}">
      <dgm:prSet/>
      <dgm:spPr>
        <a:solidFill>
          <a:schemeClr val="accent6"/>
        </a:solidFill>
      </dgm:spPr>
      <dgm:t>
        <a:bodyPr/>
        <a:lstStyle/>
        <a:p>
          <a:pPr algn="ctr"/>
          <a:r>
            <a:rPr lang="en-GB" dirty="0"/>
            <a:t>Topic sentence</a:t>
          </a:r>
        </a:p>
      </dgm:t>
    </dgm:pt>
    <dgm:pt modelId="{4D20186A-3201-4048-8FAF-C14FEDD04DA6}" type="parTrans" cxnId="{6B987EC5-7002-45B2-BF10-41F6C3DBAF92}">
      <dgm:prSet/>
      <dgm:spPr/>
      <dgm:t>
        <a:bodyPr/>
        <a:lstStyle/>
        <a:p>
          <a:pPr algn="ctr"/>
          <a:endParaRPr lang="en-GB"/>
        </a:p>
      </dgm:t>
    </dgm:pt>
    <dgm:pt modelId="{BCCD2955-467A-4567-9942-B229266309AE}" type="sibTrans" cxnId="{6B987EC5-7002-45B2-BF10-41F6C3DBAF92}">
      <dgm:prSet/>
      <dgm:spPr/>
      <dgm:t>
        <a:bodyPr/>
        <a:lstStyle/>
        <a:p>
          <a:pPr algn="ctr"/>
          <a:endParaRPr lang="en-GB"/>
        </a:p>
      </dgm:t>
    </dgm:pt>
    <dgm:pt modelId="{7EC6D9B5-8042-412B-836F-10969F132C84}">
      <dgm:prSet/>
      <dgm:spPr/>
      <dgm:t>
        <a:bodyPr/>
        <a:lstStyle/>
        <a:p>
          <a:pPr algn="ctr"/>
          <a:r>
            <a:rPr lang="en-GB" dirty="0"/>
            <a:t>Claim 1 </a:t>
          </a:r>
        </a:p>
      </dgm:t>
    </dgm:pt>
    <dgm:pt modelId="{99540E5D-5CDA-43D3-BC1A-BF8F39095A47}" type="parTrans" cxnId="{E57E7437-2E62-4526-94AF-D53A8A93A3B1}">
      <dgm:prSet/>
      <dgm:spPr/>
      <dgm:t>
        <a:bodyPr/>
        <a:lstStyle/>
        <a:p>
          <a:pPr algn="ctr"/>
          <a:endParaRPr lang="en-GB"/>
        </a:p>
      </dgm:t>
    </dgm:pt>
    <dgm:pt modelId="{6A848C22-D29F-4D57-BFAA-A1E448955D1F}" type="sibTrans" cxnId="{E57E7437-2E62-4526-94AF-D53A8A93A3B1}">
      <dgm:prSet/>
      <dgm:spPr/>
      <dgm:t>
        <a:bodyPr/>
        <a:lstStyle/>
        <a:p>
          <a:pPr algn="ctr"/>
          <a:endParaRPr lang="en-GB"/>
        </a:p>
      </dgm:t>
    </dgm:pt>
    <dgm:pt modelId="{B7DA9923-97D1-4079-A645-228E3419CD70}">
      <dgm:prSet/>
      <dgm:spPr/>
      <dgm:t>
        <a:bodyPr/>
        <a:lstStyle/>
        <a:p>
          <a:pPr algn="ctr"/>
          <a:r>
            <a:rPr lang="en-GB" dirty="0"/>
            <a:t>Claim 2</a:t>
          </a:r>
        </a:p>
      </dgm:t>
    </dgm:pt>
    <dgm:pt modelId="{1E66D81B-E56C-45C4-8ED6-3421DE73CDA3}" type="parTrans" cxnId="{5D54255B-FFC6-480D-A659-B0293C47FA3E}">
      <dgm:prSet/>
      <dgm:spPr/>
      <dgm:t>
        <a:bodyPr/>
        <a:lstStyle/>
        <a:p>
          <a:pPr algn="ctr"/>
          <a:endParaRPr lang="en-GB"/>
        </a:p>
      </dgm:t>
    </dgm:pt>
    <dgm:pt modelId="{3114872A-BB1E-4444-A0E2-64D20E045A55}" type="sibTrans" cxnId="{5D54255B-FFC6-480D-A659-B0293C47FA3E}">
      <dgm:prSet/>
      <dgm:spPr/>
      <dgm:t>
        <a:bodyPr/>
        <a:lstStyle/>
        <a:p>
          <a:pPr algn="ctr"/>
          <a:endParaRPr lang="en-GB"/>
        </a:p>
      </dgm:t>
    </dgm:pt>
    <dgm:pt modelId="{21BF8EEE-A7FE-47FB-8A2F-6C3EE367B23C}">
      <dgm:prSet/>
      <dgm:spPr/>
      <dgm:t>
        <a:bodyPr/>
        <a:lstStyle/>
        <a:p>
          <a:pPr algn="ctr"/>
          <a:r>
            <a:rPr lang="en-GB" dirty="0"/>
            <a:t>Claim 3 </a:t>
          </a:r>
        </a:p>
      </dgm:t>
    </dgm:pt>
    <dgm:pt modelId="{88827C47-3DF3-411E-938C-03E728EF21D5}" type="parTrans" cxnId="{5F069547-A6B7-49B4-BFFC-6446C820CD17}">
      <dgm:prSet/>
      <dgm:spPr/>
      <dgm:t>
        <a:bodyPr/>
        <a:lstStyle/>
        <a:p>
          <a:pPr algn="ctr"/>
          <a:endParaRPr lang="en-GB"/>
        </a:p>
      </dgm:t>
    </dgm:pt>
    <dgm:pt modelId="{8D31FE88-3697-4A29-8B3F-FBA24D7B7471}" type="sibTrans" cxnId="{5F069547-A6B7-49B4-BFFC-6446C820CD17}">
      <dgm:prSet/>
      <dgm:spPr/>
      <dgm:t>
        <a:bodyPr/>
        <a:lstStyle/>
        <a:p>
          <a:pPr algn="ctr"/>
          <a:endParaRPr lang="en-GB"/>
        </a:p>
      </dgm:t>
    </dgm:pt>
    <dgm:pt modelId="{3CC81FFC-A059-4057-A72D-BD2CEBEE23E2}">
      <dgm:prSet/>
      <dgm:spPr>
        <a:solidFill>
          <a:schemeClr val="accent1"/>
        </a:solidFill>
      </dgm:spPr>
      <dgm:t>
        <a:bodyPr/>
        <a:lstStyle/>
        <a:p>
          <a:pPr algn="ctr"/>
          <a:r>
            <a:rPr lang="en-GB" dirty="0"/>
            <a:t>Concluding sentence </a:t>
          </a:r>
        </a:p>
      </dgm:t>
    </dgm:pt>
    <dgm:pt modelId="{B8D99347-BD2D-42F7-A0F8-CD2BDC7DA96A}" type="parTrans" cxnId="{A2E46C9B-34D0-4552-BDE0-BBA5BA8DDDEF}">
      <dgm:prSet/>
      <dgm:spPr/>
      <dgm:t>
        <a:bodyPr/>
        <a:lstStyle/>
        <a:p>
          <a:pPr algn="ctr"/>
          <a:endParaRPr lang="en-GB"/>
        </a:p>
      </dgm:t>
    </dgm:pt>
    <dgm:pt modelId="{3542BE5C-D9C9-48AD-96F6-023EE74A31AD}" type="sibTrans" cxnId="{A2E46C9B-34D0-4552-BDE0-BBA5BA8DDDEF}">
      <dgm:prSet/>
      <dgm:spPr/>
      <dgm:t>
        <a:bodyPr/>
        <a:lstStyle/>
        <a:p>
          <a:pPr algn="ctr"/>
          <a:endParaRPr lang="en-GB"/>
        </a:p>
      </dgm:t>
    </dgm:pt>
    <dgm:pt modelId="{1D189452-A2A9-4BC0-A49D-D74A5CECDBC9}" type="pres">
      <dgm:prSet presAssocID="{86A8080A-1E94-4E2D-830C-9DC1CD6B57AC}" presName="linear" presStyleCnt="0">
        <dgm:presLayoutVars>
          <dgm:animLvl val="lvl"/>
          <dgm:resizeHandles val="exact"/>
        </dgm:presLayoutVars>
      </dgm:prSet>
      <dgm:spPr/>
      <dgm:t>
        <a:bodyPr/>
        <a:lstStyle/>
        <a:p>
          <a:endParaRPr lang="en-US"/>
        </a:p>
      </dgm:t>
    </dgm:pt>
    <dgm:pt modelId="{857D5326-26F0-4BB4-A3B5-3251E0C4D47C}" type="pres">
      <dgm:prSet presAssocID="{698FF6FD-B88B-4B05-B487-EC13C0A51DD2}" presName="parentText" presStyleLbl="node1" presStyleIdx="0" presStyleCnt="5">
        <dgm:presLayoutVars>
          <dgm:chMax val="0"/>
          <dgm:bulletEnabled val="1"/>
        </dgm:presLayoutVars>
      </dgm:prSet>
      <dgm:spPr/>
      <dgm:t>
        <a:bodyPr/>
        <a:lstStyle/>
        <a:p>
          <a:endParaRPr lang="en-US"/>
        </a:p>
      </dgm:t>
    </dgm:pt>
    <dgm:pt modelId="{9044DC01-95AC-4AD5-B4B2-A7E1718BC018}" type="pres">
      <dgm:prSet presAssocID="{BCCD2955-467A-4567-9942-B229266309AE}" presName="spacer" presStyleCnt="0"/>
      <dgm:spPr/>
    </dgm:pt>
    <dgm:pt modelId="{B19BD2A3-DC47-4223-BF26-E8790D1BEAF1}" type="pres">
      <dgm:prSet presAssocID="{7EC6D9B5-8042-412B-836F-10969F132C84}" presName="parentText" presStyleLbl="node1" presStyleIdx="1" presStyleCnt="5">
        <dgm:presLayoutVars>
          <dgm:chMax val="0"/>
          <dgm:bulletEnabled val="1"/>
        </dgm:presLayoutVars>
      </dgm:prSet>
      <dgm:spPr/>
      <dgm:t>
        <a:bodyPr/>
        <a:lstStyle/>
        <a:p>
          <a:endParaRPr lang="en-US"/>
        </a:p>
      </dgm:t>
    </dgm:pt>
    <dgm:pt modelId="{D6569397-1A8F-4B16-956C-5B94C804D187}" type="pres">
      <dgm:prSet presAssocID="{6A848C22-D29F-4D57-BFAA-A1E448955D1F}" presName="spacer" presStyleCnt="0"/>
      <dgm:spPr/>
    </dgm:pt>
    <dgm:pt modelId="{FACE5A19-45E2-4358-8400-B541FB617DA3}" type="pres">
      <dgm:prSet presAssocID="{B7DA9923-97D1-4079-A645-228E3419CD70}" presName="parentText" presStyleLbl="node1" presStyleIdx="2" presStyleCnt="5">
        <dgm:presLayoutVars>
          <dgm:chMax val="0"/>
          <dgm:bulletEnabled val="1"/>
        </dgm:presLayoutVars>
      </dgm:prSet>
      <dgm:spPr/>
      <dgm:t>
        <a:bodyPr/>
        <a:lstStyle/>
        <a:p>
          <a:endParaRPr lang="en-US"/>
        </a:p>
      </dgm:t>
    </dgm:pt>
    <dgm:pt modelId="{16A3A5A9-3CAF-419B-9BE5-1B94A413F80E}" type="pres">
      <dgm:prSet presAssocID="{3114872A-BB1E-4444-A0E2-64D20E045A55}" presName="spacer" presStyleCnt="0"/>
      <dgm:spPr/>
    </dgm:pt>
    <dgm:pt modelId="{B1C8CD21-AE89-4DBA-8002-5F345A189A09}" type="pres">
      <dgm:prSet presAssocID="{21BF8EEE-A7FE-47FB-8A2F-6C3EE367B23C}" presName="parentText" presStyleLbl="node1" presStyleIdx="3" presStyleCnt="5">
        <dgm:presLayoutVars>
          <dgm:chMax val="0"/>
          <dgm:bulletEnabled val="1"/>
        </dgm:presLayoutVars>
      </dgm:prSet>
      <dgm:spPr/>
      <dgm:t>
        <a:bodyPr/>
        <a:lstStyle/>
        <a:p>
          <a:endParaRPr lang="en-US"/>
        </a:p>
      </dgm:t>
    </dgm:pt>
    <dgm:pt modelId="{2CC9C01D-4D41-4133-8E7C-BCF3920499EA}" type="pres">
      <dgm:prSet presAssocID="{8D31FE88-3697-4A29-8B3F-FBA24D7B7471}" presName="spacer" presStyleCnt="0"/>
      <dgm:spPr/>
    </dgm:pt>
    <dgm:pt modelId="{F156C23E-ED1F-4A22-8E81-D9730C788882}" type="pres">
      <dgm:prSet presAssocID="{3CC81FFC-A059-4057-A72D-BD2CEBEE23E2}" presName="parentText" presStyleLbl="node1" presStyleIdx="4" presStyleCnt="5">
        <dgm:presLayoutVars>
          <dgm:chMax val="0"/>
          <dgm:bulletEnabled val="1"/>
        </dgm:presLayoutVars>
      </dgm:prSet>
      <dgm:spPr/>
      <dgm:t>
        <a:bodyPr/>
        <a:lstStyle/>
        <a:p>
          <a:endParaRPr lang="en-US"/>
        </a:p>
      </dgm:t>
    </dgm:pt>
  </dgm:ptLst>
  <dgm:cxnLst>
    <dgm:cxn modelId="{A2E46C9B-34D0-4552-BDE0-BBA5BA8DDDEF}" srcId="{86A8080A-1E94-4E2D-830C-9DC1CD6B57AC}" destId="{3CC81FFC-A059-4057-A72D-BD2CEBEE23E2}" srcOrd="4" destOrd="0" parTransId="{B8D99347-BD2D-42F7-A0F8-CD2BDC7DA96A}" sibTransId="{3542BE5C-D9C9-48AD-96F6-023EE74A31AD}"/>
    <dgm:cxn modelId="{63124C45-A3AC-497E-9574-71AD12FE2F7D}" type="presOf" srcId="{B7DA9923-97D1-4079-A645-228E3419CD70}" destId="{FACE5A19-45E2-4358-8400-B541FB617DA3}" srcOrd="0" destOrd="0" presId="urn:microsoft.com/office/officeart/2005/8/layout/vList2"/>
    <dgm:cxn modelId="{2335FF5E-16E0-48E4-8BB5-1C42BACF0B34}" type="presOf" srcId="{21BF8EEE-A7FE-47FB-8A2F-6C3EE367B23C}" destId="{B1C8CD21-AE89-4DBA-8002-5F345A189A09}" srcOrd="0" destOrd="0" presId="urn:microsoft.com/office/officeart/2005/8/layout/vList2"/>
    <dgm:cxn modelId="{EC3A3C4E-9A0C-40EE-840F-84D09C174589}" type="presOf" srcId="{698FF6FD-B88B-4B05-B487-EC13C0A51DD2}" destId="{857D5326-26F0-4BB4-A3B5-3251E0C4D47C}" srcOrd="0" destOrd="0" presId="urn:microsoft.com/office/officeart/2005/8/layout/vList2"/>
    <dgm:cxn modelId="{A67F41D6-6463-49F2-A710-BFE5DB561BEC}" type="presOf" srcId="{86A8080A-1E94-4E2D-830C-9DC1CD6B57AC}" destId="{1D189452-A2A9-4BC0-A49D-D74A5CECDBC9}" srcOrd="0" destOrd="0" presId="urn:microsoft.com/office/officeart/2005/8/layout/vList2"/>
    <dgm:cxn modelId="{22F82509-043C-4F79-9E20-3B8B6D3CF94B}" type="presOf" srcId="{3CC81FFC-A059-4057-A72D-BD2CEBEE23E2}" destId="{F156C23E-ED1F-4A22-8E81-D9730C788882}" srcOrd="0" destOrd="0" presId="urn:microsoft.com/office/officeart/2005/8/layout/vList2"/>
    <dgm:cxn modelId="{92E90EAF-DA5A-4C19-9DCE-32EEE02D96A7}" type="presOf" srcId="{7EC6D9B5-8042-412B-836F-10969F132C84}" destId="{B19BD2A3-DC47-4223-BF26-E8790D1BEAF1}" srcOrd="0" destOrd="0" presId="urn:microsoft.com/office/officeart/2005/8/layout/vList2"/>
    <dgm:cxn modelId="{5D54255B-FFC6-480D-A659-B0293C47FA3E}" srcId="{86A8080A-1E94-4E2D-830C-9DC1CD6B57AC}" destId="{B7DA9923-97D1-4079-A645-228E3419CD70}" srcOrd="2" destOrd="0" parTransId="{1E66D81B-E56C-45C4-8ED6-3421DE73CDA3}" sibTransId="{3114872A-BB1E-4444-A0E2-64D20E045A55}"/>
    <dgm:cxn modelId="{5F069547-A6B7-49B4-BFFC-6446C820CD17}" srcId="{86A8080A-1E94-4E2D-830C-9DC1CD6B57AC}" destId="{21BF8EEE-A7FE-47FB-8A2F-6C3EE367B23C}" srcOrd="3" destOrd="0" parTransId="{88827C47-3DF3-411E-938C-03E728EF21D5}" sibTransId="{8D31FE88-3697-4A29-8B3F-FBA24D7B7471}"/>
    <dgm:cxn modelId="{E57E7437-2E62-4526-94AF-D53A8A93A3B1}" srcId="{86A8080A-1E94-4E2D-830C-9DC1CD6B57AC}" destId="{7EC6D9B5-8042-412B-836F-10969F132C84}" srcOrd="1" destOrd="0" parTransId="{99540E5D-5CDA-43D3-BC1A-BF8F39095A47}" sibTransId="{6A848C22-D29F-4D57-BFAA-A1E448955D1F}"/>
    <dgm:cxn modelId="{6B987EC5-7002-45B2-BF10-41F6C3DBAF92}" srcId="{86A8080A-1E94-4E2D-830C-9DC1CD6B57AC}" destId="{698FF6FD-B88B-4B05-B487-EC13C0A51DD2}" srcOrd="0" destOrd="0" parTransId="{4D20186A-3201-4048-8FAF-C14FEDD04DA6}" sibTransId="{BCCD2955-467A-4567-9942-B229266309AE}"/>
    <dgm:cxn modelId="{853A4338-DD4D-4944-B8C3-A544D0F459AB}" type="presParOf" srcId="{1D189452-A2A9-4BC0-A49D-D74A5CECDBC9}" destId="{857D5326-26F0-4BB4-A3B5-3251E0C4D47C}" srcOrd="0" destOrd="0" presId="urn:microsoft.com/office/officeart/2005/8/layout/vList2"/>
    <dgm:cxn modelId="{72FAAEDE-6B02-4FE6-A3AD-F0B9D082DDF4}" type="presParOf" srcId="{1D189452-A2A9-4BC0-A49D-D74A5CECDBC9}" destId="{9044DC01-95AC-4AD5-B4B2-A7E1718BC018}" srcOrd="1" destOrd="0" presId="urn:microsoft.com/office/officeart/2005/8/layout/vList2"/>
    <dgm:cxn modelId="{DC22E78A-EB37-44AE-9C37-478359DF188B}" type="presParOf" srcId="{1D189452-A2A9-4BC0-A49D-D74A5CECDBC9}" destId="{B19BD2A3-DC47-4223-BF26-E8790D1BEAF1}" srcOrd="2" destOrd="0" presId="urn:microsoft.com/office/officeart/2005/8/layout/vList2"/>
    <dgm:cxn modelId="{4AFBB996-840A-44BC-B991-2A5F4AE15DB9}" type="presParOf" srcId="{1D189452-A2A9-4BC0-A49D-D74A5CECDBC9}" destId="{D6569397-1A8F-4B16-956C-5B94C804D187}" srcOrd="3" destOrd="0" presId="urn:microsoft.com/office/officeart/2005/8/layout/vList2"/>
    <dgm:cxn modelId="{8A25D011-A0F2-4473-A77B-04D0E8B02F5D}" type="presParOf" srcId="{1D189452-A2A9-4BC0-A49D-D74A5CECDBC9}" destId="{FACE5A19-45E2-4358-8400-B541FB617DA3}" srcOrd="4" destOrd="0" presId="urn:microsoft.com/office/officeart/2005/8/layout/vList2"/>
    <dgm:cxn modelId="{809752D0-CE35-43B4-BBF3-439DA4190C07}" type="presParOf" srcId="{1D189452-A2A9-4BC0-A49D-D74A5CECDBC9}" destId="{16A3A5A9-3CAF-419B-9BE5-1B94A413F80E}" srcOrd="5" destOrd="0" presId="urn:microsoft.com/office/officeart/2005/8/layout/vList2"/>
    <dgm:cxn modelId="{684364ED-AFED-4E3A-B4D6-63790FBDC447}" type="presParOf" srcId="{1D189452-A2A9-4BC0-A49D-D74A5CECDBC9}" destId="{B1C8CD21-AE89-4DBA-8002-5F345A189A09}" srcOrd="6" destOrd="0" presId="urn:microsoft.com/office/officeart/2005/8/layout/vList2"/>
    <dgm:cxn modelId="{E821A782-34D4-4046-82D1-F860F74FC17D}" type="presParOf" srcId="{1D189452-A2A9-4BC0-A49D-D74A5CECDBC9}" destId="{2CC9C01D-4D41-4133-8E7C-BCF3920499EA}" srcOrd="7" destOrd="0" presId="urn:microsoft.com/office/officeart/2005/8/layout/vList2"/>
    <dgm:cxn modelId="{25AD1BBB-FC08-42FB-92CF-FA956D631928}" type="presParOf" srcId="{1D189452-A2A9-4BC0-A49D-D74A5CECDBC9}" destId="{F156C23E-ED1F-4A22-8E81-D9730C78888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A8080A-1E94-4E2D-830C-9DC1CD6B57AC}"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GB"/>
        </a:p>
      </dgm:t>
    </dgm:pt>
    <dgm:pt modelId="{698FF6FD-B88B-4B05-B487-EC13C0A51DD2}">
      <dgm:prSet custT="1"/>
      <dgm:spPr>
        <a:solidFill>
          <a:schemeClr val="accent6"/>
        </a:solidFill>
      </dgm:spPr>
      <dgm:t>
        <a:bodyPr/>
        <a:lstStyle/>
        <a:p>
          <a:pPr algn="ctr"/>
          <a:r>
            <a:rPr lang="en-GB" sz="2400" dirty="0"/>
            <a:t>Topic sentence</a:t>
          </a:r>
        </a:p>
      </dgm:t>
    </dgm:pt>
    <dgm:pt modelId="{4D20186A-3201-4048-8FAF-C14FEDD04DA6}" type="parTrans" cxnId="{6B987EC5-7002-45B2-BF10-41F6C3DBAF92}">
      <dgm:prSet/>
      <dgm:spPr/>
      <dgm:t>
        <a:bodyPr/>
        <a:lstStyle/>
        <a:p>
          <a:pPr algn="ctr"/>
          <a:endParaRPr lang="en-GB" sz="3200"/>
        </a:p>
      </dgm:t>
    </dgm:pt>
    <dgm:pt modelId="{BCCD2955-467A-4567-9942-B229266309AE}" type="sibTrans" cxnId="{6B987EC5-7002-45B2-BF10-41F6C3DBAF92}">
      <dgm:prSet/>
      <dgm:spPr/>
      <dgm:t>
        <a:bodyPr/>
        <a:lstStyle/>
        <a:p>
          <a:pPr algn="ctr"/>
          <a:endParaRPr lang="en-GB" sz="3200"/>
        </a:p>
      </dgm:t>
    </dgm:pt>
    <dgm:pt modelId="{7EC6D9B5-8042-412B-836F-10969F132C84}">
      <dgm:prSet custT="1"/>
      <dgm:spPr/>
      <dgm:t>
        <a:bodyPr/>
        <a:lstStyle/>
        <a:p>
          <a:pPr algn="ctr"/>
          <a:r>
            <a:rPr lang="en-GB" sz="2400" dirty="0"/>
            <a:t>Claim 1 </a:t>
          </a:r>
        </a:p>
      </dgm:t>
    </dgm:pt>
    <dgm:pt modelId="{99540E5D-5CDA-43D3-BC1A-BF8F39095A47}" type="parTrans" cxnId="{E57E7437-2E62-4526-94AF-D53A8A93A3B1}">
      <dgm:prSet/>
      <dgm:spPr/>
      <dgm:t>
        <a:bodyPr/>
        <a:lstStyle/>
        <a:p>
          <a:pPr algn="ctr"/>
          <a:endParaRPr lang="en-GB" sz="3200"/>
        </a:p>
      </dgm:t>
    </dgm:pt>
    <dgm:pt modelId="{6A848C22-D29F-4D57-BFAA-A1E448955D1F}" type="sibTrans" cxnId="{E57E7437-2E62-4526-94AF-D53A8A93A3B1}">
      <dgm:prSet/>
      <dgm:spPr/>
      <dgm:t>
        <a:bodyPr/>
        <a:lstStyle/>
        <a:p>
          <a:pPr algn="ctr"/>
          <a:endParaRPr lang="en-GB" sz="3200"/>
        </a:p>
      </dgm:t>
    </dgm:pt>
    <dgm:pt modelId="{B7DA9923-97D1-4079-A645-228E3419CD70}">
      <dgm:prSet custT="1"/>
      <dgm:spPr/>
      <dgm:t>
        <a:bodyPr/>
        <a:lstStyle/>
        <a:p>
          <a:pPr algn="ctr"/>
          <a:r>
            <a:rPr lang="en-GB" sz="2400" dirty="0"/>
            <a:t>Claim 2</a:t>
          </a:r>
        </a:p>
      </dgm:t>
    </dgm:pt>
    <dgm:pt modelId="{1E66D81B-E56C-45C4-8ED6-3421DE73CDA3}" type="parTrans" cxnId="{5D54255B-FFC6-480D-A659-B0293C47FA3E}">
      <dgm:prSet/>
      <dgm:spPr/>
      <dgm:t>
        <a:bodyPr/>
        <a:lstStyle/>
        <a:p>
          <a:pPr algn="ctr"/>
          <a:endParaRPr lang="en-GB" sz="3200"/>
        </a:p>
      </dgm:t>
    </dgm:pt>
    <dgm:pt modelId="{3114872A-BB1E-4444-A0E2-64D20E045A55}" type="sibTrans" cxnId="{5D54255B-FFC6-480D-A659-B0293C47FA3E}">
      <dgm:prSet/>
      <dgm:spPr/>
      <dgm:t>
        <a:bodyPr/>
        <a:lstStyle/>
        <a:p>
          <a:pPr algn="ctr"/>
          <a:endParaRPr lang="en-GB" sz="3200"/>
        </a:p>
      </dgm:t>
    </dgm:pt>
    <dgm:pt modelId="{21BF8EEE-A7FE-47FB-8A2F-6C3EE367B23C}">
      <dgm:prSet custT="1"/>
      <dgm:spPr/>
      <dgm:t>
        <a:bodyPr/>
        <a:lstStyle/>
        <a:p>
          <a:pPr algn="ctr"/>
          <a:r>
            <a:rPr lang="en-GB" sz="2400" dirty="0"/>
            <a:t>Claim 3 </a:t>
          </a:r>
        </a:p>
      </dgm:t>
    </dgm:pt>
    <dgm:pt modelId="{88827C47-3DF3-411E-938C-03E728EF21D5}" type="parTrans" cxnId="{5F069547-A6B7-49B4-BFFC-6446C820CD17}">
      <dgm:prSet/>
      <dgm:spPr/>
      <dgm:t>
        <a:bodyPr/>
        <a:lstStyle/>
        <a:p>
          <a:pPr algn="ctr"/>
          <a:endParaRPr lang="en-GB" sz="3200"/>
        </a:p>
      </dgm:t>
    </dgm:pt>
    <dgm:pt modelId="{8D31FE88-3697-4A29-8B3F-FBA24D7B7471}" type="sibTrans" cxnId="{5F069547-A6B7-49B4-BFFC-6446C820CD17}">
      <dgm:prSet/>
      <dgm:spPr/>
      <dgm:t>
        <a:bodyPr/>
        <a:lstStyle/>
        <a:p>
          <a:pPr algn="ctr"/>
          <a:endParaRPr lang="en-GB" sz="3200"/>
        </a:p>
      </dgm:t>
    </dgm:pt>
    <dgm:pt modelId="{3CC81FFC-A059-4057-A72D-BD2CEBEE23E2}">
      <dgm:prSet custT="1"/>
      <dgm:spPr>
        <a:solidFill>
          <a:schemeClr val="accent1"/>
        </a:solidFill>
      </dgm:spPr>
      <dgm:t>
        <a:bodyPr/>
        <a:lstStyle/>
        <a:p>
          <a:pPr algn="ctr"/>
          <a:r>
            <a:rPr lang="en-GB" sz="2400" dirty="0"/>
            <a:t>Concluding sentence </a:t>
          </a:r>
        </a:p>
      </dgm:t>
    </dgm:pt>
    <dgm:pt modelId="{B8D99347-BD2D-42F7-A0F8-CD2BDC7DA96A}" type="parTrans" cxnId="{A2E46C9B-34D0-4552-BDE0-BBA5BA8DDDEF}">
      <dgm:prSet/>
      <dgm:spPr/>
      <dgm:t>
        <a:bodyPr/>
        <a:lstStyle/>
        <a:p>
          <a:pPr algn="ctr"/>
          <a:endParaRPr lang="en-GB" sz="3200"/>
        </a:p>
      </dgm:t>
    </dgm:pt>
    <dgm:pt modelId="{3542BE5C-D9C9-48AD-96F6-023EE74A31AD}" type="sibTrans" cxnId="{A2E46C9B-34D0-4552-BDE0-BBA5BA8DDDEF}">
      <dgm:prSet/>
      <dgm:spPr/>
      <dgm:t>
        <a:bodyPr/>
        <a:lstStyle/>
        <a:p>
          <a:pPr algn="ctr"/>
          <a:endParaRPr lang="en-GB" sz="3200"/>
        </a:p>
      </dgm:t>
    </dgm:pt>
    <dgm:pt modelId="{884B150F-5BB7-4BCD-B0A5-39DAB2DF2A24}">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Point </a:t>
          </a:r>
        </a:p>
      </dgm:t>
    </dgm:pt>
    <dgm:pt modelId="{DE4B314F-CFB4-44A9-A241-32D2E2089B03}" type="parTrans" cxnId="{C73414EC-417C-4E01-BA9B-9CCE7EC92BA5}">
      <dgm:prSet/>
      <dgm:spPr/>
      <dgm:t>
        <a:bodyPr/>
        <a:lstStyle/>
        <a:p>
          <a:endParaRPr lang="en-GB" sz="3200"/>
        </a:p>
      </dgm:t>
    </dgm:pt>
    <dgm:pt modelId="{0EB341B5-D2B1-40B2-943F-BF7E5A7B9BB7}" type="sibTrans" cxnId="{C73414EC-417C-4E01-BA9B-9CCE7EC92BA5}">
      <dgm:prSet/>
      <dgm:spPr/>
      <dgm:t>
        <a:bodyPr/>
        <a:lstStyle/>
        <a:p>
          <a:endParaRPr lang="en-GB" sz="3200"/>
        </a:p>
      </dgm:t>
    </dgm:pt>
    <dgm:pt modelId="{F8382F33-E401-4CC7-AE31-BBCE24B489F5}">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Evidence</a:t>
          </a:r>
        </a:p>
      </dgm:t>
    </dgm:pt>
    <dgm:pt modelId="{CBE49D5C-74FB-436A-8154-694B0E740ED0}" type="parTrans" cxnId="{5876E02A-1E39-40B6-8CF3-BBBBAC6F9DD0}">
      <dgm:prSet/>
      <dgm:spPr/>
      <dgm:t>
        <a:bodyPr/>
        <a:lstStyle/>
        <a:p>
          <a:endParaRPr lang="en-GB" sz="3200"/>
        </a:p>
      </dgm:t>
    </dgm:pt>
    <dgm:pt modelId="{9380DFD8-7E24-4597-979B-22D82D23D50B}" type="sibTrans" cxnId="{5876E02A-1E39-40B6-8CF3-BBBBAC6F9DD0}">
      <dgm:prSet/>
      <dgm:spPr/>
      <dgm:t>
        <a:bodyPr/>
        <a:lstStyle/>
        <a:p>
          <a:endParaRPr lang="en-GB" sz="3200"/>
        </a:p>
      </dgm:t>
    </dgm:pt>
    <dgm:pt modelId="{38F673C0-7452-4862-8AB9-3845D31B3233}">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Evaluation</a:t>
          </a:r>
        </a:p>
      </dgm:t>
    </dgm:pt>
    <dgm:pt modelId="{4F049CFC-5346-4A2C-AD2A-3C4189DE4E62}" type="parTrans" cxnId="{5B4F898E-0551-43B4-9B34-4CE82D85BF83}">
      <dgm:prSet/>
      <dgm:spPr/>
      <dgm:t>
        <a:bodyPr/>
        <a:lstStyle/>
        <a:p>
          <a:endParaRPr lang="en-GB" sz="3200"/>
        </a:p>
      </dgm:t>
    </dgm:pt>
    <dgm:pt modelId="{5AE237EF-A0A2-4B22-B1AD-C6379A677C80}" type="sibTrans" cxnId="{5B4F898E-0551-43B4-9B34-4CE82D85BF83}">
      <dgm:prSet/>
      <dgm:spPr/>
      <dgm:t>
        <a:bodyPr/>
        <a:lstStyle/>
        <a:p>
          <a:endParaRPr lang="en-GB" sz="3200"/>
        </a:p>
      </dgm:t>
    </dgm:pt>
    <dgm:pt modelId="{C9034CA1-7D82-4A85-BE18-C97DE953337D}">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Link</a:t>
          </a:r>
        </a:p>
      </dgm:t>
    </dgm:pt>
    <dgm:pt modelId="{906C61FC-643F-43DF-B6F1-A62EC6A957D4}" type="parTrans" cxnId="{EADF6456-22B3-4E98-A924-6EEA4D81B9F2}">
      <dgm:prSet/>
      <dgm:spPr/>
      <dgm:t>
        <a:bodyPr/>
        <a:lstStyle/>
        <a:p>
          <a:endParaRPr lang="en-GB" sz="3200"/>
        </a:p>
      </dgm:t>
    </dgm:pt>
    <dgm:pt modelId="{C49B036F-168B-4CF4-A325-2CE43259B587}" type="sibTrans" cxnId="{EADF6456-22B3-4E98-A924-6EEA4D81B9F2}">
      <dgm:prSet/>
      <dgm:spPr/>
      <dgm:t>
        <a:bodyPr/>
        <a:lstStyle/>
        <a:p>
          <a:endParaRPr lang="en-GB" sz="3200"/>
        </a:p>
      </dgm:t>
    </dgm:pt>
    <dgm:pt modelId="{58FBEA14-8CED-46A3-8427-8AEA8363D94C}">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Point </a:t>
          </a:r>
        </a:p>
      </dgm:t>
    </dgm:pt>
    <dgm:pt modelId="{A7A43075-1CF2-4ED8-AC24-DE1DA27415C1}" type="parTrans" cxnId="{23C90FB4-F05D-4860-BC46-8B003ACF06B8}">
      <dgm:prSet/>
      <dgm:spPr/>
      <dgm:t>
        <a:bodyPr/>
        <a:lstStyle/>
        <a:p>
          <a:endParaRPr lang="en-GB" sz="3200"/>
        </a:p>
      </dgm:t>
    </dgm:pt>
    <dgm:pt modelId="{2A5192E4-5CC7-49B8-BE50-4309A53DFF3C}" type="sibTrans" cxnId="{23C90FB4-F05D-4860-BC46-8B003ACF06B8}">
      <dgm:prSet/>
      <dgm:spPr/>
      <dgm:t>
        <a:bodyPr/>
        <a:lstStyle/>
        <a:p>
          <a:endParaRPr lang="en-GB" sz="3200"/>
        </a:p>
      </dgm:t>
    </dgm:pt>
    <dgm:pt modelId="{8F73A93A-AE0E-4BC0-9478-D8F69DFCC29C}">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Evidence</a:t>
          </a:r>
        </a:p>
      </dgm:t>
    </dgm:pt>
    <dgm:pt modelId="{BF527312-7DC6-43C3-A4AF-6A8EC202511B}" type="parTrans" cxnId="{620AEE18-C2E7-4681-9C35-F7C4B5156C8B}">
      <dgm:prSet/>
      <dgm:spPr/>
      <dgm:t>
        <a:bodyPr/>
        <a:lstStyle/>
        <a:p>
          <a:endParaRPr lang="en-GB" sz="3200"/>
        </a:p>
      </dgm:t>
    </dgm:pt>
    <dgm:pt modelId="{8DEDDF7F-7500-4FC5-A92C-EF12DE51E367}" type="sibTrans" cxnId="{620AEE18-C2E7-4681-9C35-F7C4B5156C8B}">
      <dgm:prSet/>
      <dgm:spPr/>
      <dgm:t>
        <a:bodyPr/>
        <a:lstStyle/>
        <a:p>
          <a:endParaRPr lang="en-GB" sz="3200"/>
        </a:p>
      </dgm:t>
    </dgm:pt>
    <dgm:pt modelId="{2BE2DD44-3DC2-4905-9E90-13AB47C80977}">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Evaluation</a:t>
          </a:r>
        </a:p>
      </dgm:t>
    </dgm:pt>
    <dgm:pt modelId="{3C531CF3-21BE-4019-A287-29FB580CE9EA}" type="parTrans" cxnId="{F5C29C6C-6B30-454D-A103-A6922EC0D283}">
      <dgm:prSet/>
      <dgm:spPr/>
      <dgm:t>
        <a:bodyPr/>
        <a:lstStyle/>
        <a:p>
          <a:endParaRPr lang="en-GB" sz="3200"/>
        </a:p>
      </dgm:t>
    </dgm:pt>
    <dgm:pt modelId="{6CF93487-3A34-425E-9D2B-684D9E791248}" type="sibTrans" cxnId="{F5C29C6C-6B30-454D-A103-A6922EC0D283}">
      <dgm:prSet/>
      <dgm:spPr/>
      <dgm:t>
        <a:bodyPr/>
        <a:lstStyle/>
        <a:p>
          <a:endParaRPr lang="en-GB" sz="3200"/>
        </a:p>
      </dgm:t>
    </dgm:pt>
    <dgm:pt modelId="{B0D056FE-FB03-4A08-9AE0-92E2A0D7882B}">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Link</a:t>
          </a:r>
        </a:p>
      </dgm:t>
    </dgm:pt>
    <dgm:pt modelId="{3136433F-8685-4DB4-B3BB-230362F72A6F}" type="parTrans" cxnId="{53AFE408-60B3-46B9-9B0A-DBB93E6705FD}">
      <dgm:prSet/>
      <dgm:spPr/>
      <dgm:t>
        <a:bodyPr/>
        <a:lstStyle/>
        <a:p>
          <a:endParaRPr lang="en-GB" sz="3200"/>
        </a:p>
      </dgm:t>
    </dgm:pt>
    <dgm:pt modelId="{4F561611-D6DF-4E52-8E3E-253F3E5515A2}" type="sibTrans" cxnId="{53AFE408-60B3-46B9-9B0A-DBB93E6705FD}">
      <dgm:prSet/>
      <dgm:spPr/>
      <dgm:t>
        <a:bodyPr/>
        <a:lstStyle/>
        <a:p>
          <a:endParaRPr lang="en-GB" sz="3200"/>
        </a:p>
      </dgm:t>
    </dgm:pt>
    <dgm:pt modelId="{AC718873-5818-4865-B3D3-B08ABDEC2742}">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Point </a:t>
          </a:r>
        </a:p>
      </dgm:t>
    </dgm:pt>
    <dgm:pt modelId="{1969FFF3-809D-4B1A-BA27-9A1AB7A698FF}" type="parTrans" cxnId="{3256B4FB-B67D-49A4-BF5D-AE1565975FD9}">
      <dgm:prSet/>
      <dgm:spPr/>
      <dgm:t>
        <a:bodyPr/>
        <a:lstStyle/>
        <a:p>
          <a:endParaRPr lang="en-GB" sz="3200"/>
        </a:p>
      </dgm:t>
    </dgm:pt>
    <dgm:pt modelId="{0DDBF59D-A984-4BA6-9F89-D2EFF2A20D0D}" type="sibTrans" cxnId="{3256B4FB-B67D-49A4-BF5D-AE1565975FD9}">
      <dgm:prSet/>
      <dgm:spPr/>
      <dgm:t>
        <a:bodyPr/>
        <a:lstStyle/>
        <a:p>
          <a:endParaRPr lang="en-GB" sz="3200"/>
        </a:p>
      </dgm:t>
    </dgm:pt>
    <dgm:pt modelId="{0131231D-9E14-48C6-AC75-CB7FF3D56549}">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Evidence</a:t>
          </a:r>
        </a:p>
      </dgm:t>
    </dgm:pt>
    <dgm:pt modelId="{CA11E311-1351-4C6B-86BA-F8E0E517C201}" type="parTrans" cxnId="{F907415B-FABC-41B3-9708-4CD460D86488}">
      <dgm:prSet/>
      <dgm:spPr/>
      <dgm:t>
        <a:bodyPr/>
        <a:lstStyle/>
        <a:p>
          <a:endParaRPr lang="en-GB" sz="3200"/>
        </a:p>
      </dgm:t>
    </dgm:pt>
    <dgm:pt modelId="{F7CEAE3E-0C14-4461-8433-655E9713ACBB}" type="sibTrans" cxnId="{F907415B-FABC-41B3-9708-4CD460D86488}">
      <dgm:prSet/>
      <dgm:spPr/>
      <dgm:t>
        <a:bodyPr/>
        <a:lstStyle/>
        <a:p>
          <a:endParaRPr lang="en-GB" sz="3200"/>
        </a:p>
      </dgm:t>
    </dgm:pt>
    <dgm:pt modelId="{47678727-8ED7-4416-BE06-9505DD1739C3}">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Evaluation</a:t>
          </a:r>
        </a:p>
      </dgm:t>
    </dgm:pt>
    <dgm:pt modelId="{821FD42F-D8C0-4814-8FB2-B404BABFC293}" type="parTrans" cxnId="{3973FAC8-1219-4797-8D06-8D3DCEC0FD71}">
      <dgm:prSet/>
      <dgm:spPr/>
      <dgm:t>
        <a:bodyPr/>
        <a:lstStyle/>
        <a:p>
          <a:endParaRPr lang="en-GB" sz="3200"/>
        </a:p>
      </dgm:t>
    </dgm:pt>
    <dgm:pt modelId="{2BCD9238-E0A7-419F-82CF-40CF1C97361B}" type="sibTrans" cxnId="{3973FAC8-1219-4797-8D06-8D3DCEC0FD71}">
      <dgm:prSet/>
      <dgm:spPr/>
      <dgm:t>
        <a:bodyPr/>
        <a:lstStyle/>
        <a:p>
          <a:endParaRPr lang="en-GB" sz="3200"/>
        </a:p>
      </dgm:t>
    </dgm:pt>
    <dgm:pt modelId="{5EC318C5-265B-41A6-A100-2458302F1B3C}">
      <dgm:prSet custT="1"/>
      <dgm:spPr/>
      <dgm:t>
        <a:bodyPr/>
        <a:lstStyle/>
        <a:p>
          <a:pPr algn="ctr"/>
          <a:r>
            <a:rPr lang="en-GB" sz="1800" b="0" cap="none" spc="0" dirty="0">
              <a:ln w="0"/>
              <a:solidFill>
                <a:schemeClr val="accent2"/>
              </a:solidFill>
              <a:effectLst>
                <a:outerShdw blurRad="38100" dist="25400" dir="5400000" algn="ctr" rotWithShape="0">
                  <a:srgbClr val="6E747A">
                    <a:alpha val="43000"/>
                  </a:srgbClr>
                </a:outerShdw>
              </a:effectLst>
            </a:rPr>
            <a:t>Link</a:t>
          </a:r>
        </a:p>
      </dgm:t>
    </dgm:pt>
    <dgm:pt modelId="{2D9D1926-1486-466C-8D82-1127D32944E6}" type="parTrans" cxnId="{A7912774-AB61-483C-B4DE-37DBA3AD90AB}">
      <dgm:prSet/>
      <dgm:spPr/>
      <dgm:t>
        <a:bodyPr/>
        <a:lstStyle/>
        <a:p>
          <a:endParaRPr lang="en-GB" sz="3200"/>
        </a:p>
      </dgm:t>
    </dgm:pt>
    <dgm:pt modelId="{6C9ADC94-348A-4CBE-AA99-D38F557426B7}" type="sibTrans" cxnId="{A7912774-AB61-483C-B4DE-37DBA3AD90AB}">
      <dgm:prSet/>
      <dgm:spPr/>
      <dgm:t>
        <a:bodyPr/>
        <a:lstStyle/>
        <a:p>
          <a:endParaRPr lang="en-GB" sz="3200"/>
        </a:p>
      </dgm:t>
    </dgm:pt>
    <dgm:pt modelId="{1D189452-A2A9-4BC0-A49D-D74A5CECDBC9}" type="pres">
      <dgm:prSet presAssocID="{86A8080A-1E94-4E2D-830C-9DC1CD6B57AC}" presName="linear" presStyleCnt="0">
        <dgm:presLayoutVars>
          <dgm:animLvl val="lvl"/>
          <dgm:resizeHandles val="exact"/>
        </dgm:presLayoutVars>
      </dgm:prSet>
      <dgm:spPr/>
      <dgm:t>
        <a:bodyPr/>
        <a:lstStyle/>
        <a:p>
          <a:endParaRPr lang="en-US"/>
        </a:p>
      </dgm:t>
    </dgm:pt>
    <dgm:pt modelId="{857D5326-26F0-4BB4-A3B5-3251E0C4D47C}" type="pres">
      <dgm:prSet presAssocID="{698FF6FD-B88B-4B05-B487-EC13C0A51DD2}" presName="parentText" presStyleLbl="node1" presStyleIdx="0" presStyleCnt="5">
        <dgm:presLayoutVars>
          <dgm:chMax val="0"/>
          <dgm:bulletEnabled val="1"/>
        </dgm:presLayoutVars>
      </dgm:prSet>
      <dgm:spPr/>
      <dgm:t>
        <a:bodyPr/>
        <a:lstStyle/>
        <a:p>
          <a:endParaRPr lang="en-US"/>
        </a:p>
      </dgm:t>
    </dgm:pt>
    <dgm:pt modelId="{9044DC01-95AC-4AD5-B4B2-A7E1718BC018}" type="pres">
      <dgm:prSet presAssocID="{BCCD2955-467A-4567-9942-B229266309AE}" presName="spacer" presStyleCnt="0"/>
      <dgm:spPr/>
    </dgm:pt>
    <dgm:pt modelId="{B19BD2A3-DC47-4223-BF26-E8790D1BEAF1}" type="pres">
      <dgm:prSet presAssocID="{7EC6D9B5-8042-412B-836F-10969F132C84}" presName="parentText" presStyleLbl="node1" presStyleIdx="1" presStyleCnt="5">
        <dgm:presLayoutVars>
          <dgm:chMax val="0"/>
          <dgm:bulletEnabled val="1"/>
        </dgm:presLayoutVars>
      </dgm:prSet>
      <dgm:spPr/>
      <dgm:t>
        <a:bodyPr/>
        <a:lstStyle/>
        <a:p>
          <a:endParaRPr lang="en-US"/>
        </a:p>
      </dgm:t>
    </dgm:pt>
    <dgm:pt modelId="{FF5F982F-AA7A-4D3D-881B-68D293E35BE8}" type="pres">
      <dgm:prSet presAssocID="{7EC6D9B5-8042-412B-836F-10969F132C84}" presName="childText" presStyleLbl="revTx" presStyleIdx="0" presStyleCnt="3">
        <dgm:presLayoutVars>
          <dgm:bulletEnabled val="1"/>
        </dgm:presLayoutVars>
      </dgm:prSet>
      <dgm:spPr/>
      <dgm:t>
        <a:bodyPr/>
        <a:lstStyle/>
        <a:p>
          <a:endParaRPr lang="en-US"/>
        </a:p>
      </dgm:t>
    </dgm:pt>
    <dgm:pt modelId="{FACE5A19-45E2-4358-8400-B541FB617DA3}" type="pres">
      <dgm:prSet presAssocID="{B7DA9923-97D1-4079-A645-228E3419CD70}" presName="parentText" presStyleLbl="node1" presStyleIdx="2" presStyleCnt="5">
        <dgm:presLayoutVars>
          <dgm:chMax val="0"/>
          <dgm:bulletEnabled val="1"/>
        </dgm:presLayoutVars>
      </dgm:prSet>
      <dgm:spPr/>
      <dgm:t>
        <a:bodyPr/>
        <a:lstStyle/>
        <a:p>
          <a:endParaRPr lang="en-US"/>
        </a:p>
      </dgm:t>
    </dgm:pt>
    <dgm:pt modelId="{3B295FF8-545C-475C-B488-EDDC49EADEAC}" type="pres">
      <dgm:prSet presAssocID="{B7DA9923-97D1-4079-A645-228E3419CD70}" presName="childText" presStyleLbl="revTx" presStyleIdx="1" presStyleCnt="3">
        <dgm:presLayoutVars>
          <dgm:bulletEnabled val="1"/>
        </dgm:presLayoutVars>
      </dgm:prSet>
      <dgm:spPr/>
      <dgm:t>
        <a:bodyPr/>
        <a:lstStyle/>
        <a:p>
          <a:endParaRPr lang="en-US"/>
        </a:p>
      </dgm:t>
    </dgm:pt>
    <dgm:pt modelId="{B1C8CD21-AE89-4DBA-8002-5F345A189A09}" type="pres">
      <dgm:prSet presAssocID="{21BF8EEE-A7FE-47FB-8A2F-6C3EE367B23C}" presName="parentText" presStyleLbl="node1" presStyleIdx="3" presStyleCnt="5">
        <dgm:presLayoutVars>
          <dgm:chMax val="0"/>
          <dgm:bulletEnabled val="1"/>
        </dgm:presLayoutVars>
      </dgm:prSet>
      <dgm:spPr/>
      <dgm:t>
        <a:bodyPr/>
        <a:lstStyle/>
        <a:p>
          <a:endParaRPr lang="en-US"/>
        </a:p>
      </dgm:t>
    </dgm:pt>
    <dgm:pt modelId="{C4BDE251-4980-48F2-935E-921ECC8F22E1}" type="pres">
      <dgm:prSet presAssocID="{21BF8EEE-A7FE-47FB-8A2F-6C3EE367B23C}" presName="childText" presStyleLbl="revTx" presStyleIdx="2" presStyleCnt="3">
        <dgm:presLayoutVars>
          <dgm:bulletEnabled val="1"/>
        </dgm:presLayoutVars>
      </dgm:prSet>
      <dgm:spPr/>
      <dgm:t>
        <a:bodyPr/>
        <a:lstStyle/>
        <a:p>
          <a:endParaRPr lang="en-US"/>
        </a:p>
      </dgm:t>
    </dgm:pt>
    <dgm:pt modelId="{F156C23E-ED1F-4A22-8E81-D9730C788882}" type="pres">
      <dgm:prSet presAssocID="{3CC81FFC-A059-4057-A72D-BD2CEBEE23E2}" presName="parentText" presStyleLbl="node1" presStyleIdx="4" presStyleCnt="5">
        <dgm:presLayoutVars>
          <dgm:chMax val="0"/>
          <dgm:bulletEnabled val="1"/>
        </dgm:presLayoutVars>
      </dgm:prSet>
      <dgm:spPr/>
      <dgm:t>
        <a:bodyPr/>
        <a:lstStyle/>
        <a:p>
          <a:endParaRPr lang="en-US"/>
        </a:p>
      </dgm:t>
    </dgm:pt>
  </dgm:ptLst>
  <dgm:cxnLst>
    <dgm:cxn modelId="{3256B4FB-B67D-49A4-BF5D-AE1565975FD9}" srcId="{21BF8EEE-A7FE-47FB-8A2F-6C3EE367B23C}" destId="{AC718873-5818-4865-B3D3-B08ABDEC2742}" srcOrd="0" destOrd="0" parTransId="{1969FFF3-809D-4B1A-BA27-9A1AB7A698FF}" sibTransId="{0DDBF59D-A984-4BA6-9F89-D2EFF2A20D0D}"/>
    <dgm:cxn modelId="{92E90EAF-DA5A-4C19-9DCE-32EEE02D96A7}" type="presOf" srcId="{7EC6D9B5-8042-412B-836F-10969F132C84}" destId="{B19BD2A3-DC47-4223-BF26-E8790D1BEAF1}" srcOrd="0" destOrd="0" presId="urn:microsoft.com/office/officeart/2005/8/layout/vList2"/>
    <dgm:cxn modelId="{5F069547-A6B7-49B4-BFFC-6446C820CD17}" srcId="{86A8080A-1E94-4E2D-830C-9DC1CD6B57AC}" destId="{21BF8EEE-A7FE-47FB-8A2F-6C3EE367B23C}" srcOrd="3" destOrd="0" parTransId="{88827C47-3DF3-411E-938C-03E728EF21D5}" sibTransId="{8D31FE88-3697-4A29-8B3F-FBA24D7B7471}"/>
    <dgm:cxn modelId="{5876E02A-1E39-40B6-8CF3-BBBBAC6F9DD0}" srcId="{7EC6D9B5-8042-412B-836F-10969F132C84}" destId="{F8382F33-E401-4CC7-AE31-BBCE24B489F5}" srcOrd="1" destOrd="0" parTransId="{CBE49D5C-74FB-436A-8154-694B0E740ED0}" sibTransId="{9380DFD8-7E24-4597-979B-22D82D23D50B}"/>
    <dgm:cxn modelId="{F7CA55EF-297B-45CB-BC92-C125016AFDFF}" type="presOf" srcId="{5EC318C5-265B-41A6-A100-2458302F1B3C}" destId="{C4BDE251-4980-48F2-935E-921ECC8F22E1}" srcOrd="0" destOrd="3" presId="urn:microsoft.com/office/officeart/2005/8/layout/vList2"/>
    <dgm:cxn modelId="{C73414EC-417C-4E01-BA9B-9CCE7EC92BA5}" srcId="{7EC6D9B5-8042-412B-836F-10969F132C84}" destId="{884B150F-5BB7-4BCD-B0A5-39DAB2DF2A24}" srcOrd="0" destOrd="0" parTransId="{DE4B314F-CFB4-44A9-A241-32D2E2089B03}" sibTransId="{0EB341B5-D2B1-40B2-943F-BF7E5A7B9BB7}"/>
    <dgm:cxn modelId="{5D54255B-FFC6-480D-A659-B0293C47FA3E}" srcId="{86A8080A-1E94-4E2D-830C-9DC1CD6B57AC}" destId="{B7DA9923-97D1-4079-A645-228E3419CD70}" srcOrd="2" destOrd="0" parTransId="{1E66D81B-E56C-45C4-8ED6-3421DE73CDA3}" sibTransId="{3114872A-BB1E-4444-A0E2-64D20E045A55}"/>
    <dgm:cxn modelId="{F6DA41BE-DD1E-4798-938A-89C7C19F3079}" type="presOf" srcId="{0131231D-9E14-48C6-AC75-CB7FF3D56549}" destId="{C4BDE251-4980-48F2-935E-921ECC8F22E1}" srcOrd="0" destOrd="1" presId="urn:microsoft.com/office/officeart/2005/8/layout/vList2"/>
    <dgm:cxn modelId="{97EB4D17-EE4E-4F99-9552-D8AAE61872BC}" type="presOf" srcId="{38F673C0-7452-4862-8AB9-3845D31B3233}" destId="{FF5F982F-AA7A-4D3D-881B-68D293E35BE8}" srcOrd="0" destOrd="2" presId="urn:microsoft.com/office/officeart/2005/8/layout/vList2"/>
    <dgm:cxn modelId="{F5C29C6C-6B30-454D-A103-A6922EC0D283}" srcId="{B7DA9923-97D1-4079-A645-228E3419CD70}" destId="{2BE2DD44-3DC2-4905-9E90-13AB47C80977}" srcOrd="2" destOrd="0" parTransId="{3C531CF3-21BE-4019-A287-29FB580CE9EA}" sibTransId="{6CF93487-3A34-425E-9D2B-684D9E791248}"/>
    <dgm:cxn modelId="{F907415B-FABC-41B3-9708-4CD460D86488}" srcId="{21BF8EEE-A7FE-47FB-8A2F-6C3EE367B23C}" destId="{0131231D-9E14-48C6-AC75-CB7FF3D56549}" srcOrd="1" destOrd="0" parTransId="{CA11E311-1351-4C6B-86BA-F8E0E517C201}" sibTransId="{F7CEAE3E-0C14-4461-8433-655E9713ACBB}"/>
    <dgm:cxn modelId="{A67F41D6-6463-49F2-A710-BFE5DB561BEC}" type="presOf" srcId="{86A8080A-1E94-4E2D-830C-9DC1CD6B57AC}" destId="{1D189452-A2A9-4BC0-A49D-D74A5CECDBC9}" srcOrd="0" destOrd="0" presId="urn:microsoft.com/office/officeart/2005/8/layout/vList2"/>
    <dgm:cxn modelId="{EADF6456-22B3-4E98-A924-6EEA4D81B9F2}" srcId="{7EC6D9B5-8042-412B-836F-10969F132C84}" destId="{C9034CA1-7D82-4A85-BE18-C97DE953337D}" srcOrd="3" destOrd="0" parTransId="{906C61FC-643F-43DF-B6F1-A62EC6A957D4}" sibTransId="{C49B036F-168B-4CF4-A325-2CE43259B587}"/>
    <dgm:cxn modelId="{53AFE408-60B3-46B9-9B0A-DBB93E6705FD}" srcId="{B7DA9923-97D1-4079-A645-228E3419CD70}" destId="{B0D056FE-FB03-4A08-9AE0-92E2A0D7882B}" srcOrd="3" destOrd="0" parTransId="{3136433F-8685-4DB4-B3BB-230362F72A6F}" sibTransId="{4F561611-D6DF-4E52-8E3E-253F3E5515A2}"/>
    <dgm:cxn modelId="{E57E7437-2E62-4526-94AF-D53A8A93A3B1}" srcId="{86A8080A-1E94-4E2D-830C-9DC1CD6B57AC}" destId="{7EC6D9B5-8042-412B-836F-10969F132C84}" srcOrd="1" destOrd="0" parTransId="{99540E5D-5CDA-43D3-BC1A-BF8F39095A47}" sibTransId="{6A848C22-D29F-4D57-BFAA-A1E448955D1F}"/>
    <dgm:cxn modelId="{8DD966EE-4AB2-474B-9D70-EE75CD0A7466}" type="presOf" srcId="{2BE2DD44-3DC2-4905-9E90-13AB47C80977}" destId="{3B295FF8-545C-475C-B488-EDDC49EADEAC}" srcOrd="0" destOrd="2" presId="urn:microsoft.com/office/officeart/2005/8/layout/vList2"/>
    <dgm:cxn modelId="{E5CA82E1-3DFB-400B-90A4-0E0D8A371C5C}" type="presOf" srcId="{8F73A93A-AE0E-4BC0-9478-D8F69DFCC29C}" destId="{3B295FF8-545C-475C-B488-EDDC49EADEAC}" srcOrd="0" destOrd="1" presId="urn:microsoft.com/office/officeart/2005/8/layout/vList2"/>
    <dgm:cxn modelId="{A2E46C9B-34D0-4552-BDE0-BBA5BA8DDDEF}" srcId="{86A8080A-1E94-4E2D-830C-9DC1CD6B57AC}" destId="{3CC81FFC-A059-4057-A72D-BD2CEBEE23E2}" srcOrd="4" destOrd="0" parTransId="{B8D99347-BD2D-42F7-A0F8-CD2BDC7DA96A}" sibTransId="{3542BE5C-D9C9-48AD-96F6-023EE74A31AD}"/>
    <dgm:cxn modelId="{2335FF5E-16E0-48E4-8BB5-1C42BACF0B34}" type="presOf" srcId="{21BF8EEE-A7FE-47FB-8A2F-6C3EE367B23C}" destId="{B1C8CD21-AE89-4DBA-8002-5F345A189A09}" srcOrd="0" destOrd="0" presId="urn:microsoft.com/office/officeart/2005/8/layout/vList2"/>
    <dgm:cxn modelId="{63124C45-A3AC-497E-9574-71AD12FE2F7D}" type="presOf" srcId="{B7DA9923-97D1-4079-A645-228E3419CD70}" destId="{FACE5A19-45E2-4358-8400-B541FB617DA3}" srcOrd="0" destOrd="0" presId="urn:microsoft.com/office/officeart/2005/8/layout/vList2"/>
    <dgm:cxn modelId="{2219D41D-36E6-41C7-87FA-E47997ECFD4C}" type="presOf" srcId="{AC718873-5818-4865-B3D3-B08ABDEC2742}" destId="{C4BDE251-4980-48F2-935E-921ECC8F22E1}" srcOrd="0" destOrd="0" presId="urn:microsoft.com/office/officeart/2005/8/layout/vList2"/>
    <dgm:cxn modelId="{3973FAC8-1219-4797-8D06-8D3DCEC0FD71}" srcId="{21BF8EEE-A7FE-47FB-8A2F-6C3EE367B23C}" destId="{47678727-8ED7-4416-BE06-9505DD1739C3}" srcOrd="2" destOrd="0" parTransId="{821FD42F-D8C0-4814-8FB2-B404BABFC293}" sibTransId="{2BCD9238-E0A7-419F-82CF-40CF1C97361B}"/>
    <dgm:cxn modelId="{5B4F898E-0551-43B4-9B34-4CE82D85BF83}" srcId="{7EC6D9B5-8042-412B-836F-10969F132C84}" destId="{38F673C0-7452-4862-8AB9-3845D31B3233}" srcOrd="2" destOrd="0" parTransId="{4F049CFC-5346-4A2C-AD2A-3C4189DE4E62}" sibTransId="{5AE237EF-A0A2-4B22-B1AD-C6379A677C80}"/>
    <dgm:cxn modelId="{F3B02ECB-5184-4D87-B411-41CDE5038677}" type="presOf" srcId="{F8382F33-E401-4CC7-AE31-BBCE24B489F5}" destId="{FF5F982F-AA7A-4D3D-881B-68D293E35BE8}" srcOrd="0" destOrd="1" presId="urn:microsoft.com/office/officeart/2005/8/layout/vList2"/>
    <dgm:cxn modelId="{EC3A3C4E-9A0C-40EE-840F-84D09C174589}" type="presOf" srcId="{698FF6FD-B88B-4B05-B487-EC13C0A51DD2}" destId="{857D5326-26F0-4BB4-A3B5-3251E0C4D47C}" srcOrd="0" destOrd="0" presId="urn:microsoft.com/office/officeart/2005/8/layout/vList2"/>
    <dgm:cxn modelId="{BD093EA8-CEC9-43FE-87F3-6EFE62E42928}" type="presOf" srcId="{58FBEA14-8CED-46A3-8427-8AEA8363D94C}" destId="{3B295FF8-545C-475C-B488-EDDC49EADEAC}" srcOrd="0" destOrd="0" presId="urn:microsoft.com/office/officeart/2005/8/layout/vList2"/>
    <dgm:cxn modelId="{23C90FB4-F05D-4860-BC46-8B003ACF06B8}" srcId="{B7DA9923-97D1-4079-A645-228E3419CD70}" destId="{58FBEA14-8CED-46A3-8427-8AEA8363D94C}" srcOrd="0" destOrd="0" parTransId="{A7A43075-1CF2-4ED8-AC24-DE1DA27415C1}" sibTransId="{2A5192E4-5CC7-49B8-BE50-4309A53DFF3C}"/>
    <dgm:cxn modelId="{22F82509-043C-4F79-9E20-3B8B6D3CF94B}" type="presOf" srcId="{3CC81FFC-A059-4057-A72D-BD2CEBEE23E2}" destId="{F156C23E-ED1F-4A22-8E81-D9730C788882}" srcOrd="0" destOrd="0" presId="urn:microsoft.com/office/officeart/2005/8/layout/vList2"/>
    <dgm:cxn modelId="{A7912774-AB61-483C-B4DE-37DBA3AD90AB}" srcId="{21BF8EEE-A7FE-47FB-8A2F-6C3EE367B23C}" destId="{5EC318C5-265B-41A6-A100-2458302F1B3C}" srcOrd="3" destOrd="0" parTransId="{2D9D1926-1486-466C-8D82-1127D32944E6}" sibTransId="{6C9ADC94-348A-4CBE-AA99-D38F557426B7}"/>
    <dgm:cxn modelId="{69AF2748-2954-42D9-94F1-DDA26B492E8A}" type="presOf" srcId="{B0D056FE-FB03-4A08-9AE0-92E2A0D7882B}" destId="{3B295FF8-545C-475C-B488-EDDC49EADEAC}" srcOrd="0" destOrd="3" presId="urn:microsoft.com/office/officeart/2005/8/layout/vList2"/>
    <dgm:cxn modelId="{86559A27-9F39-4FF3-B346-C55A5613AC4E}" type="presOf" srcId="{884B150F-5BB7-4BCD-B0A5-39DAB2DF2A24}" destId="{FF5F982F-AA7A-4D3D-881B-68D293E35BE8}" srcOrd="0" destOrd="0" presId="urn:microsoft.com/office/officeart/2005/8/layout/vList2"/>
    <dgm:cxn modelId="{BCE0404E-E731-4640-9848-E89FB77E6516}" type="presOf" srcId="{47678727-8ED7-4416-BE06-9505DD1739C3}" destId="{C4BDE251-4980-48F2-935E-921ECC8F22E1}" srcOrd="0" destOrd="2" presId="urn:microsoft.com/office/officeart/2005/8/layout/vList2"/>
    <dgm:cxn modelId="{6B987EC5-7002-45B2-BF10-41F6C3DBAF92}" srcId="{86A8080A-1E94-4E2D-830C-9DC1CD6B57AC}" destId="{698FF6FD-B88B-4B05-B487-EC13C0A51DD2}" srcOrd="0" destOrd="0" parTransId="{4D20186A-3201-4048-8FAF-C14FEDD04DA6}" sibTransId="{BCCD2955-467A-4567-9942-B229266309AE}"/>
    <dgm:cxn modelId="{620AEE18-C2E7-4681-9C35-F7C4B5156C8B}" srcId="{B7DA9923-97D1-4079-A645-228E3419CD70}" destId="{8F73A93A-AE0E-4BC0-9478-D8F69DFCC29C}" srcOrd="1" destOrd="0" parTransId="{BF527312-7DC6-43C3-A4AF-6A8EC202511B}" sibTransId="{8DEDDF7F-7500-4FC5-A92C-EF12DE51E367}"/>
    <dgm:cxn modelId="{7B10FB38-0565-4ADF-A7BA-0ACC818D7DA8}" type="presOf" srcId="{C9034CA1-7D82-4A85-BE18-C97DE953337D}" destId="{FF5F982F-AA7A-4D3D-881B-68D293E35BE8}" srcOrd="0" destOrd="3" presId="urn:microsoft.com/office/officeart/2005/8/layout/vList2"/>
    <dgm:cxn modelId="{853A4338-DD4D-4944-B8C3-A544D0F459AB}" type="presParOf" srcId="{1D189452-A2A9-4BC0-A49D-D74A5CECDBC9}" destId="{857D5326-26F0-4BB4-A3B5-3251E0C4D47C}" srcOrd="0" destOrd="0" presId="urn:microsoft.com/office/officeart/2005/8/layout/vList2"/>
    <dgm:cxn modelId="{72FAAEDE-6B02-4FE6-A3AD-F0B9D082DDF4}" type="presParOf" srcId="{1D189452-A2A9-4BC0-A49D-D74A5CECDBC9}" destId="{9044DC01-95AC-4AD5-B4B2-A7E1718BC018}" srcOrd="1" destOrd="0" presId="urn:microsoft.com/office/officeart/2005/8/layout/vList2"/>
    <dgm:cxn modelId="{DC22E78A-EB37-44AE-9C37-478359DF188B}" type="presParOf" srcId="{1D189452-A2A9-4BC0-A49D-D74A5CECDBC9}" destId="{B19BD2A3-DC47-4223-BF26-E8790D1BEAF1}" srcOrd="2" destOrd="0" presId="urn:microsoft.com/office/officeart/2005/8/layout/vList2"/>
    <dgm:cxn modelId="{545D0A66-F670-49F1-A07F-AB9CD64B03BA}" type="presParOf" srcId="{1D189452-A2A9-4BC0-A49D-D74A5CECDBC9}" destId="{FF5F982F-AA7A-4D3D-881B-68D293E35BE8}" srcOrd="3" destOrd="0" presId="urn:microsoft.com/office/officeart/2005/8/layout/vList2"/>
    <dgm:cxn modelId="{8A25D011-A0F2-4473-A77B-04D0E8B02F5D}" type="presParOf" srcId="{1D189452-A2A9-4BC0-A49D-D74A5CECDBC9}" destId="{FACE5A19-45E2-4358-8400-B541FB617DA3}" srcOrd="4" destOrd="0" presId="urn:microsoft.com/office/officeart/2005/8/layout/vList2"/>
    <dgm:cxn modelId="{8A9EAC0B-A987-41DD-8EE0-B1FED04684DD}" type="presParOf" srcId="{1D189452-A2A9-4BC0-A49D-D74A5CECDBC9}" destId="{3B295FF8-545C-475C-B488-EDDC49EADEAC}" srcOrd="5" destOrd="0" presId="urn:microsoft.com/office/officeart/2005/8/layout/vList2"/>
    <dgm:cxn modelId="{684364ED-AFED-4E3A-B4D6-63790FBDC447}" type="presParOf" srcId="{1D189452-A2A9-4BC0-A49D-D74A5CECDBC9}" destId="{B1C8CD21-AE89-4DBA-8002-5F345A189A09}" srcOrd="6" destOrd="0" presId="urn:microsoft.com/office/officeart/2005/8/layout/vList2"/>
    <dgm:cxn modelId="{5ED29506-399F-4551-93C1-82BB2ECF4358}" type="presParOf" srcId="{1D189452-A2A9-4BC0-A49D-D74A5CECDBC9}" destId="{C4BDE251-4980-48F2-935E-921ECC8F22E1}" srcOrd="7" destOrd="0" presId="urn:microsoft.com/office/officeart/2005/8/layout/vList2"/>
    <dgm:cxn modelId="{25AD1BBB-FC08-42FB-92CF-FA956D631928}" type="presParOf" srcId="{1D189452-A2A9-4BC0-A49D-D74A5CECDBC9}" destId="{F156C23E-ED1F-4A22-8E81-D9730C78888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A4487-1E6D-4403-B9BD-5FB5429B2B95}">
      <dsp:nvSpPr>
        <dsp:cNvPr id="0" name=""/>
        <dsp:cNvSpPr/>
      </dsp:nvSpPr>
      <dsp:spPr>
        <a:xfrm rot="5400000">
          <a:off x="7362341" y="-3025323"/>
          <a:ext cx="1121829" cy="745718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GB" sz="2100" kern="1200"/>
            <a:t>Provide your reader with the context or setting. </a:t>
          </a:r>
        </a:p>
      </dsp:txBody>
      <dsp:txXfrm rot="-5400000">
        <a:off x="4194665" y="197116"/>
        <a:ext cx="7402419" cy="1012303"/>
      </dsp:txXfrm>
    </dsp:sp>
    <dsp:sp modelId="{9EEF4385-4DE8-4C26-980C-C6AA08BD494D}">
      <dsp:nvSpPr>
        <dsp:cNvPr id="0" name=""/>
        <dsp:cNvSpPr/>
      </dsp:nvSpPr>
      <dsp:spPr>
        <a:xfrm>
          <a:off x="0" y="2124"/>
          <a:ext cx="4194665" cy="14022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GB" sz="3900" b="1" kern="1200"/>
            <a:t>1. General statements. </a:t>
          </a:r>
          <a:endParaRPr lang="en-GB" sz="3900" kern="1200"/>
        </a:p>
      </dsp:txBody>
      <dsp:txXfrm>
        <a:off x="68454" y="70578"/>
        <a:ext cx="4057757" cy="1265378"/>
      </dsp:txXfrm>
    </dsp:sp>
    <dsp:sp modelId="{CFEE2FA4-1F9B-426C-AD70-E44DDAB49BF7}">
      <dsp:nvSpPr>
        <dsp:cNvPr id="0" name=""/>
        <dsp:cNvSpPr/>
      </dsp:nvSpPr>
      <dsp:spPr>
        <a:xfrm rot="5400000">
          <a:off x="7362341" y="-1552922"/>
          <a:ext cx="1121829" cy="745718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GB" sz="2100" kern="1200" dirty="0"/>
            <a:t>Tell the reader what you intend to do in this essay</a:t>
          </a:r>
        </a:p>
        <a:p>
          <a:pPr marL="228600" lvl="1" indent="-228600" algn="l" defTabSz="933450">
            <a:lnSpc>
              <a:spcPct val="90000"/>
            </a:lnSpc>
            <a:spcBef>
              <a:spcPct val="0"/>
            </a:spcBef>
            <a:spcAft>
              <a:spcPct val="15000"/>
            </a:spcAft>
            <a:buChar char="••"/>
          </a:pPr>
          <a:r>
            <a:rPr lang="en-GB" sz="2100" kern="1200"/>
            <a:t>Tell the reader how you will do this task, what your approach will be. </a:t>
          </a:r>
        </a:p>
      </dsp:txBody>
      <dsp:txXfrm rot="-5400000">
        <a:off x="4194665" y="1669517"/>
        <a:ext cx="7402419" cy="1012303"/>
      </dsp:txXfrm>
    </dsp:sp>
    <dsp:sp modelId="{2DACD946-19C9-42DD-BF8C-EEBAE76D1C06}">
      <dsp:nvSpPr>
        <dsp:cNvPr id="0" name=""/>
        <dsp:cNvSpPr/>
      </dsp:nvSpPr>
      <dsp:spPr>
        <a:xfrm>
          <a:off x="0" y="1474525"/>
          <a:ext cx="4194665" cy="140228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GB" sz="3900" b="1" kern="1200"/>
            <a:t>2. Thesis statements</a:t>
          </a:r>
          <a:endParaRPr lang="en-GB" sz="3900" kern="1200"/>
        </a:p>
      </dsp:txBody>
      <dsp:txXfrm>
        <a:off x="68454" y="1542979"/>
        <a:ext cx="4057757" cy="1265378"/>
      </dsp:txXfrm>
    </dsp:sp>
    <dsp:sp modelId="{6125B31A-5073-41C7-BCDD-5F019183D295}">
      <dsp:nvSpPr>
        <dsp:cNvPr id="0" name=""/>
        <dsp:cNvSpPr/>
      </dsp:nvSpPr>
      <dsp:spPr>
        <a:xfrm rot="5400000">
          <a:off x="7362341" y="-80521"/>
          <a:ext cx="1121829" cy="745718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GB" sz="2100" kern="1200"/>
            <a:t>Help guide the reader through the text by providing a route map of the things you will cover. </a:t>
          </a:r>
        </a:p>
      </dsp:txBody>
      <dsp:txXfrm rot="-5400000">
        <a:off x="4194665" y="3141918"/>
        <a:ext cx="7402419" cy="1012303"/>
      </dsp:txXfrm>
    </dsp:sp>
    <dsp:sp modelId="{33AF2BF5-FFB4-4960-A096-3497567CFBFA}">
      <dsp:nvSpPr>
        <dsp:cNvPr id="0" name=""/>
        <dsp:cNvSpPr/>
      </dsp:nvSpPr>
      <dsp:spPr>
        <a:xfrm>
          <a:off x="0" y="2946926"/>
          <a:ext cx="4194665" cy="140228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GB" sz="3900" b="1" kern="1200"/>
            <a:t>3. Route map</a:t>
          </a:r>
          <a:endParaRPr lang="en-GB" sz="3900" kern="1200"/>
        </a:p>
      </dsp:txBody>
      <dsp:txXfrm>
        <a:off x="68454" y="3015380"/>
        <a:ext cx="4057757"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38EE7-9DB3-4CB1-B803-0669F94BFE67}">
      <dsp:nvSpPr>
        <dsp:cNvPr id="0" name=""/>
        <dsp:cNvSpPr/>
      </dsp:nvSpPr>
      <dsp:spPr>
        <a:xfrm>
          <a:off x="0" y="0"/>
          <a:ext cx="9350433" cy="4156363"/>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28F28E-C4C1-48C3-9C1C-8ADE5F976475}">
      <dsp:nvSpPr>
        <dsp:cNvPr id="0" name=""/>
        <dsp:cNvSpPr/>
      </dsp:nvSpPr>
      <dsp:spPr>
        <a:xfrm>
          <a:off x="11816" y="1246908"/>
          <a:ext cx="3540789" cy="16625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a:t>Start with a brief statement of your central ideas</a:t>
          </a:r>
        </a:p>
      </dsp:txBody>
      <dsp:txXfrm>
        <a:off x="92975" y="1328067"/>
        <a:ext cx="3378471" cy="1500227"/>
      </dsp:txXfrm>
    </dsp:sp>
    <dsp:sp modelId="{7D68C30D-8C9C-4CA7-B931-5C6D89DA19BD}">
      <dsp:nvSpPr>
        <dsp:cNvPr id="0" name=""/>
        <dsp:cNvSpPr/>
      </dsp:nvSpPr>
      <dsp:spPr>
        <a:xfrm>
          <a:off x="3729860" y="1246908"/>
          <a:ext cx="3540789" cy="1662545"/>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a:t>Briefly run through your key points (from body paragraphs) </a:t>
          </a:r>
        </a:p>
      </dsp:txBody>
      <dsp:txXfrm>
        <a:off x="3811019" y="1328067"/>
        <a:ext cx="3378471" cy="1500227"/>
      </dsp:txXfrm>
    </dsp:sp>
    <dsp:sp modelId="{9F9F5BA8-576F-4DD5-BC15-812E2F5D6258}">
      <dsp:nvSpPr>
        <dsp:cNvPr id="0" name=""/>
        <dsp:cNvSpPr/>
      </dsp:nvSpPr>
      <dsp:spPr>
        <a:xfrm>
          <a:off x="7447903" y="1246908"/>
          <a:ext cx="3540789" cy="166254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GB" sz="2600" kern="1200"/>
            <a:t>Summarise how you have answered or addressed the question</a:t>
          </a:r>
        </a:p>
      </dsp:txBody>
      <dsp:txXfrm>
        <a:off x="7529062" y="1328067"/>
        <a:ext cx="3378471" cy="15002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D5326-26F0-4BB4-A3B5-3251E0C4D47C}">
      <dsp:nvSpPr>
        <dsp:cNvPr id="0" name=""/>
        <dsp:cNvSpPr/>
      </dsp:nvSpPr>
      <dsp:spPr>
        <a:xfrm>
          <a:off x="0" y="47198"/>
          <a:ext cx="4779490" cy="76752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Topic sentence</a:t>
          </a:r>
        </a:p>
      </dsp:txBody>
      <dsp:txXfrm>
        <a:off x="37467" y="84665"/>
        <a:ext cx="4704556" cy="692586"/>
      </dsp:txXfrm>
    </dsp:sp>
    <dsp:sp modelId="{B19BD2A3-DC47-4223-BF26-E8790D1BEAF1}">
      <dsp:nvSpPr>
        <dsp:cNvPr id="0" name=""/>
        <dsp:cNvSpPr/>
      </dsp:nvSpPr>
      <dsp:spPr>
        <a:xfrm>
          <a:off x="0" y="906878"/>
          <a:ext cx="4779490" cy="767520"/>
        </a:xfrm>
        <a:prstGeom prst="roundRect">
          <a:avLst/>
        </a:prstGeom>
        <a:solidFill>
          <a:schemeClr val="accent2">
            <a:shade val="80000"/>
            <a:hueOff val="-120354"/>
            <a:satOff val="2542"/>
            <a:lumOff val="67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Claim 1 </a:t>
          </a:r>
        </a:p>
      </dsp:txBody>
      <dsp:txXfrm>
        <a:off x="37467" y="944345"/>
        <a:ext cx="4704556" cy="692586"/>
      </dsp:txXfrm>
    </dsp:sp>
    <dsp:sp modelId="{FACE5A19-45E2-4358-8400-B541FB617DA3}">
      <dsp:nvSpPr>
        <dsp:cNvPr id="0" name=""/>
        <dsp:cNvSpPr/>
      </dsp:nvSpPr>
      <dsp:spPr>
        <a:xfrm>
          <a:off x="0" y="1766558"/>
          <a:ext cx="4779490" cy="767520"/>
        </a:xfrm>
        <a:prstGeom prst="roundRect">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Claim 2</a:t>
          </a:r>
        </a:p>
      </dsp:txBody>
      <dsp:txXfrm>
        <a:off x="37467" y="1804025"/>
        <a:ext cx="4704556" cy="692586"/>
      </dsp:txXfrm>
    </dsp:sp>
    <dsp:sp modelId="{B1C8CD21-AE89-4DBA-8002-5F345A189A09}">
      <dsp:nvSpPr>
        <dsp:cNvPr id="0" name=""/>
        <dsp:cNvSpPr/>
      </dsp:nvSpPr>
      <dsp:spPr>
        <a:xfrm>
          <a:off x="0" y="2626238"/>
          <a:ext cx="4779490" cy="767520"/>
        </a:xfrm>
        <a:prstGeom prst="roundRect">
          <a:avLst/>
        </a:prstGeom>
        <a:solidFill>
          <a:schemeClr val="accent2">
            <a:shade val="80000"/>
            <a:hueOff val="-361061"/>
            <a:satOff val="7625"/>
            <a:lumOff val="203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Claim 3 </a:t>
          </a:r>
        </a:p>
      </dsp:txBody>
      <dsp:txXfrm>
        <a:off x="37467" y="2663705"/>
        <a:ext cx="4704556" cy="692586"/>
      </dsp:txXfrm>
    </dsp:sp>
    <dsp:sp modelId="{F156C23E-ED1F-4A22-8E81-D9730C788882}">
      <dsp:nvSpPr>
        <dsp:cNvPr id="0" name=""/>
        <dsp:cNvSpPr/>
      </dsp:nvSpPr>
      <dsp:spPr>
        <a:xfrm>
          <a:off x="0" y="3485918"/>
          <a:ext cx="4779490" cy="76752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kern="1200" dirty="0"/>
            <a:t>Concluding sentence </a:t>
          </a:r>
        </a:p>
      </dsp:txBody>
      <dsp:txXfrm>
        <a:off x="37467" y="3523385"/>
        <a:ext cx="470455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D5326-26F0-4BB4-A3B5-3251E0C4D47C}">
      <dsp:nvSpPr>
        <dsp:cNvPr id="0" name=""/>
        <dsp:cNvSpPr/>
      </dsp:nvSpPr>
      <dsp:spPr>
        <a:xfrm>
          <a:off x="0" y="21847"/>
          <a:ext cx="5672059" cy="584415"/>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Topic sentence</a:t>
          </a:r>
        </a:p>
      </dsp:txBody>
      <dsp:txXfrm>
        <a:off x="28529" y="50376"/>
        <a:ext cx="5615001" cy="527357"/>
      </dsp:txXfrm>
    </dsp:sp>
    <dsp:sp modelId="{B19BD2A3-DC47-4223-BF26-E8790D1BEAF1}">
      <dsp:nvSpPr>
        <dsp:cNvPr id="0" name=""/>
        <dsp:cNvSpPr/>
      </dsp:nvSpPr>
      <dsp:spPr>
        <a:xfrm>
          <a:off x="0" y="684022"/>
          <a:ext cx="5672059" cy="584415"/>
        </a:xfrm>
        <a:prstGeom prst="roundRect">
          <a:avLst/>
        </a:prstGeom>
        <a:solidFill>
          <a:schemeClr val="accent2">
            <a:shade val="80000"/>
            <a:hueOff val="-120354"/>
            <a:satOff val="2542"/>
            <a:lumOff val="67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Claim 1 </a:t>
          </a:r>
        </a:p>
      </dsp:txBody>
      <dsp:txXfrm>
        <a:off x="28529" y="712551"/>
        <a:ext cx="5615001" cy="527357"/>
      </dsp:txXfrm>
    </dsp:sp>
    <dsp:sp modelId="{FF5F982F-AA7A-4D3D-881B-68D293E35BE8}">
      <dsp:nvSpPr>
        <dsp:cNvPr id="0" name=""/>
        <dsp:cNvSpPr/>
      </dsp:nvSpPr>
      <dsp:spPr>
        <a:xfrm>
          <a:off x="0" y="1268437"/>
          <a:ext cx="5672059" cy="12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088" tIns="22860" rIns="128016" bIns="22860" numCol="1" spcCol="1270" anchor="t" anchorCtr="0">
          <a:noAutofit/>
        </a:bodyPr>
        <a:lstStyle/>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Point </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Evidence</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Evaluation</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Link</a:t>
          </a:r>
        </a:p>
      </dsp:txBody>
      <dsp:txXfrm>
        <a:off x="0" y="1268437"/>
        <a:ext cx="5672059" cy="1229579"/>
      </dsp:txXfrm>
    </dsp:sp>
    <dsp:sp modelId="{FACE5A19-45E2-4358-8400-B541FB617DA3}">
      <dsp:nvSpPr>
        <dsp:cNvPr id="0" name=""/>
        <dsp:cNvSpPr/>
      </dsp:nvSpPr>
      <dsp:spPr>
        <a:xfrm>
          <a:off x="0" y="2498017"/>
          <a:ext cx="5672059" cy="584415"/>
        </a:xfrm>
        <a:prstGeom prst="roundRect">
          <a:avLst/>
        </a:prstGeom>
        <a:solidFill>
          <a:schemeClr val="accent2">
            <a:shade val="80000"/>
            <a:hueOff val="-240708"/>
            <a:satOff val="5083"/>
            <a:lumOff val="13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Claim 2</a:t>
          </a:r>
        </a:p>
      </dsp:txBody>
      <dsp:txXfrm>
        <a:off x="28529" y="2526546"/>
        <a:ext cx="5615001" cy="527357"/>
      </dsp:txXfrm>
    </dsp:sp>
    <dsp:sp modelId="{3B295FF8-545C-475C-B488-EDDC49EADEAC}">
      <dsp:nvSpPr>
        <dsp:cNvPr id="0" name=""/>
        <dsp:cNvSpPr/>
      </dsp:nvSpPr>
      <dsp:spPr>
        <a:xfrm>
          <a:off x="0" y="3082432"/>
          <a:ext cx="5672059" cy="12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088" tIns="22860" rIns="128016" bIns="22860" numCol="1" spcCol="1270" anchor="t" anchorCtr="0">
          <a:noAutofit/>
        </a:bodyPr>
        <a:lstStyle/>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Point </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Evidence</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Evaluation</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Link</a:t>
          </a:r>
        </a:p>
      </dsp:txBody>
      <dsp:txXfrm>
        <a:off x="0" y="3082432"/>
        <a:ext cx="5672059" cy="1229579"/>
      </dsp:txXfrm>
    </dsp:sp>
    <dsp:sp modelId="{B1C8CD21-AE89-4DBA-8002-5F345A189A09}">
      <dsp:nvSpPr>
        <dsp:cNvPr id="0" name=""/>
        <dsp:cNvSpPr/>
      </dsp:nvSpPr>
      <dsp:spPr>
        <a:xfrm>
          <a:off x="0" y="4312012"/>
          <a:ext cx="5672059" cy="584415"/>
        </a:xfrm>
        <a:prstGeom prst="roundRect">
          <a:avLst/>
        </a:prstGeom>
        <a:solidFill>
          <a:schemeClr val="accent2">
            <a:shade val="80000"/>
            <a:hueOff val="-361061"/>
            <a:satOff val="7625"/>
            <a:lumOff val="203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Claim 3 </a:t>
          </a:r>
        </a:p>
      </dsp:txBody>
      <dsp:txXfrm>
        <a:off x="28529" y="4340541"/>
        <a:ext cx="5615001" cy="527357"/>
      </dsp:txXfrm>
    </dsp:sp>
    <dsp:sp modelId="{C4BDE251-4980-48F2-935E-921ECC8F22E1}">
      <dsp:nvSpPr>
        <dsp:cNvPr id="0" name=""/>
        <dsp:cNvSpPr/>
      </dsp:nvSpPr>
      <dsp:spPr>
        <a:xfrm>
          <a:off x="0" y="4896427"/>
          <a:ext cx="5672059" cy="1229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088" tIns="22860" rIns="128016" bIns="22860" numCol="1" spcCol="1270" anchor="t" anchorCtr="0">
          <a:noAutofit/>
        </a:bodyPr>
        <a:lstStyle/>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Point </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Evidence</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Evaluation</a:t>
          </a:r>
        </a:p>
        <a:p>
          <a:pPr marL="171450" lvl="1" indent="-171450" algn="ctr" defTabSz="800100">
            <a:lnSpc>
              <a:spcPct val="90000"/>
            </a:lnSpc>
            <a:spcBef>
              <a:spcPct val="0"/>
            </a:spcBef>
            <a:spcAft>
              <a:spcPct val="20000"/>
            </a:spcAft>
            <a:buChar char="••"/>
          </a:pPr>
          <a:r>
            <a:rPr lang="en-GB" sz="1800" b="0" kern="1200" cap="none" spc="0" dirty="0">
              <a:ln w="0"/>
              <a:solidFill>
                <a:schemeClr val="accent2"/>
              </a:solidFill>
              <a:effectLst>
                <a:outerShdw blurRad="38100" dist="25400" dir="5400000" algn="ctr" rotWithShape="0">
                  <a:srgbClr val="6E747A">
                    <a:alpha val="43000"/>
                  </a:srgbClr>
                </a:outerShdw>
              </a:effectLst>
            </a:rPr>
            <a:t>Link</a:t>
          </a:r>
        </a:p>
      </dsp:txBody>
      <dsp:txXfrm>
        <a:off x="0" y="4896427"/>
        <a:ext cx="5672059" cy="1229579"/>
      </dsp:txXfrm>
    </dsp:sp>
    <dsp:sp modelId="{F156C23E-ED1F-4A22-8E81-D9730C788882}">
      <dsp:nvSpPr>
        <dsp:cNvPr id="0" name=""/>
        <dsp:cNvSpPr/>
      </dsp:nvSpPr>
      <dsp:spPr>
        <a:xfrm>
          <a:off x="0" y="6126007"/>
          <a:ext cx="5672059" cy="584415"/>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Concluding sentence </a:t>
          </a:r>
        </a:p>
      </dsp:txBody>
      <dsp:txXfrm>
        <a:off x="28529" y="6154536"/>
        <a:ext cx="5615001" cy="5273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F0AD3-B0B8-4E63-81A6-C7B6D16A78FD}" type="datetimeFigureOut">
              <a:rPr lang="en-GB" smtClean="0"/>
              <a:t>30/09/2021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173ED-18D4-4954-9F1D-5C5B1C03D08E}" type="slidenum">
              <a:rPr lang="en-GB" smtClean="0"/>
              <a:t>‹#›</a:t>
            </a:fld>
            <a:endParaRPr lang="en-GB"/>
          </a:p>
        </p:txBody>
      </p:sp>
    </p:spTree>
    <p:extLst>
      <p:ext uri="{BB962C8B-B14F-4D97-AF65-F5344CB8AC3E}">
        <p14:creationId xmlns:p14="http://schemas.microsoft.com/office/powerpoint/2010/main" val="2372060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self</a:t>
            </a:r>
          </a:p>
          <a:p>
            <a:r>
              <a:rPr lang="en-GB" dirty="0"/>
              <a:t>Introduce LD services </a:t>
            </a:r>
          </a:p>
        </p:txBody>
      </p:sp>
      <p:sp>
        <p:nvSpPr>
          <p:cNvPr id="4" name="Slide Number Placeholder 3"/>
          <p:cNvSpPr>
            <a:spLocks noGrp="1"/>
          </p:cNvSpPr>
          <p:nvPr>
            <p:ph type="sldNum" sz="quarter" idx="5"/>
          </p:nvPr>
        </p:nvSpPr>
        <p:spPr/>
        <p:txBody>
          <a:bodyPr/>
          <a:lstStyle/>
          <a:p>
            <a:fld id="{880173ED-18D4-4954-9F1D-5C5B1C03D08E}" type="slidenum">
              <a:rPr lang="en-GB" smtClean="0"/>
              <a:t>1</a:t>
            </a:fld>
            <a:endParaRPr lang="en-GB"/>
          </a:p>
        </p:txBody>
      </p:sp>
    </p:spTree>
    <p:extLst>
      <p:ext uri="{BB962C8B-B14F-4D97-AF65-F5344CB8AC3E}">
        <p14:creationId xmlns:p14="http://schemas.microsoft.com/office/powerpoint/2010/main" val="1114093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General statement: overall topic, some background </a:t>
            </a:r>
          </a:p>
          <a:p>
            <a:r>
              <a:rPr lang="en-GB" dirty="0"/>
              <a:t>Thesis: specific topic (i.e. construction and use) </a:t>
            </a:r>
          </a:p>
          <a:p>
            <a:r>
              <a:rPr lang="en-GB" dirty="0"/>
              <a:t>Route map: order of discussion </a:t>
            </a:r>
          </a:p>
        </p:txBody>
      </p:sp>
      <p:sp>
        <p:nvSpPr>
          <p:cNvPr id="4" name="Slide Number Placeholder 3"/>
          <p:cNvSpPr>
            <a:spLocks noGrp="1"/>
          </p:cNvSpPr>
          <p:nvPr>
            <p:ph type="sldNum" sz="quarter" idx="5"/>
          </p:nvPr>
        </p:nvSpPr>
        <p:spPr/>
        <p:txBody>
          <a:bodyPr/>
          <a:lstStyle/>
          <a:p>
            <a:fld id="{880173ED-18D4-4954-9F1D-5C5B1C03D08E}" type="slidenum">
              <a:rPr lang="en-GB" smtClean="0"/>
              <a:t>10</a:t>
            </a:fld>
            <a:endParaRPr lang="en-GB"/>
          </a:p>
        </p:txBody>
      </p:sp>
    </p:spTree>
    <p:extLst>
      <p:ext uri="{BB962C8B-B14F-4D97-AF65-F5344CB8AC3E}">
        <p14:creationId xmlns:p14="http://schemas.microsoft.com/office/powerpoint/2010/main" val="4257556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Overall Intro structure: </a:t>
            </a:r>
            <a:r>
              <a:rPr lang="en-GB" sz="1200" b="0" i="0" kern="1200" dirty="0" smtClean="0">
                <a:solidFill>
                  <a:schemeClr val="tx1"/>
                </a:solidFill>
                <a:effectLst/>
                <a:latin typeface="+mn-lt"/>
                <a:ea typeface="+mn-ea"/>
                <a:cs typeface="+mn-cs"/>
              </a:rPr>
              <a:t>To provide another structure for students to think about, this slide</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shows the ‘funnel’ structure with some guidelines on writing a good introduction.  Match the structure against the</a:t>
            </a:r>
            <a:r>
              <a:rPr lang="en-GB" sz="1200" b="0" i="0" kern="1200" baseline="0" dirty="0" smtClean="0">
                <a:solidFill>
                  <a:schemeClr val="tx1"/>
                </a:solidFill>
                <a:effectLst/>
                <a:latin typeface="+mn-lt"/>
                <a:ea typeface="+mn-ea"/>
                <a:cs typeface="+mn-cs"/>
              </a:rPr>
              <a:t> introduction </a:t>
            </a:r>
            <a:r>
              <a:rPr lang="en-GB" sz="1200" b="0" i="0" kern="1200" baseline="0" dirty="0" err="1" smtClean="0">
                <a:solidFill>
                  <a:schemeClr val="tx1"/>
                </a:solidFill>
                <a:effectLst/>
                <a:latin typeface="+mn-lt"/>
                <a:ea typeface="+mn-ea"/>
                <a:cs typeface="+mn-cs"/>
              </a:rPr>
              <a:t>Ss</a:t>
            </a:r>
            <a:r>
              <a:rPr lang="en-GB" sz="1200" b="0" i="0" kern="1200" baseline="0" dirty="0" smtClean="0">
                <a:solidFill>
                  <a:schemeClr val="tx1"/>
                </a:solidFill>
                <a:effectLst/>
                <a:latin typeface="+mn-lt"/>
                <a:ea typeface="+mn-ea"/>
                <a:cs typeface="+mn-cs"/>
              </a:rPr>
              <a:t> just looked at, and show how it fits. </a:t>
            </a:r>
            <a:endParaRPr lang="en-GB" dirty="0"/>
          </a:p>
        </p:txBody>
      </p:sp>
      <p:sp>
        <p:nvSpPr>
          <p:cNvPr id="4" name="Slide Number Placeholder 3"/>
          <p:cNvSpPr>
            <a:spLocks noGrp="1"/>
          </p:cNvSpPr>
          <p:nvPr>
            <p:ph type="sldNum" sz="quarter" idx="10"/>
          </p:nvPr>
        </p:nvSpPr>
        <p:spPr/>
        <p:txBody>
          <a:bodyPr/>
          <a:lstStyle/>
          <a:p>
            <a:fld id="{9C7167AE-F71A-4E7B-92D4-BF1C8C384343}" type="slidenum">
              <a:rPr lang="en-GB" smtClean="0"/>
              <a:t>11</a:t>
            </a:fld>
            <a:endParaRPr lang="en-GB"/>
          </a:p>
        </p:txBody>
      </p:sp>
    </p:spTree>
    <p:extLst>
      <p:ext uri="{BB962C8B-B14F-4D97-AF65-F5344CB8AC3E}">
        <p14:creationId xmlns:p14="http://schemas.microsoft.com/office/powerpoint/2010/main" val="48028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 three key elements. Again, start specific (general argument) then more specific (key points) and close with a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Remember: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GB" dirty="0"/>
              <a:t>Emphasise valuable points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GB" dirty="0"/>
              <a:t>Acknowledge limitations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GB" dirty="0"/>
              <a:t>Make recommendations (NOTE: For this assignment, you are also asked to make a recommendation and consider further reading or research)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GB" dirty="0"/>
              <a:t>Do not include new concepts or ideas (although you can as a signpost to future research/reading). </a:t>
            </a:r>
          </a:p>
          <a:p>
            <a:endParaRPr lang="en-GB" dirty="0"/>
          </a:p>
        </p:txBody>
      </p:sp>
      <p:sp>
        <p:nvSpPr>
          <p:cNvPr id="4" name="Slide Number Placeholder 3"/>
          <p:cNvSpPr>
            <a:spLocks noGrp="1"/>
          </p:cNvSpPr>
          <p:nvPr>
            <p:ph type="sldNum" sz="quarter" idx="5"/>
          </p:nvPr>
        </p:nvSpPr>
        <p:spPr/>
        <p:txBody>
          <a:bodyPr/>
          <a:lstStyle/>
          <a:p>
            <a:fld id="{880173ED-18D4-4954-9F1D-5C5B1C03D08E}" type="slidenum">
              <a:rPr lang="en-GB" smtClean="0"/>
              <a:t>12</a:t>
            </a:fld>
            <a:endParaRPr lang="en-GB"/>
          </a:p>
        </p:txBody>
      </p:sp>
    </p:spTree>
    <p:extLst>
      <p:ext uri="{BB962C8B-B14F-4D97-AF65-F5344CB8AC3E}">
        <p14:creationId xmlns:p14="http://schemas.microsoft.com/office/powerpoint/2010/main" val="2736335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do a similar activity breaking down a conclusion. Again, this is adapted from Daria’s example. Highlight the three key elements: general statement, key points, final statement. Also, within this I’ve included recommendations and further reading/research so try highlight these elements too. </a:t>
            </a:r>
          </a:p>
        </p:txBody>
      </p:sp>
      <p:sp>
        <p:nvSpPr>
          <p:cNvPr id="4" name="Slide Number Placeholder 3"/>
          <p:cNvSpPr>
            <a:spLocks noGrp="1"/>
          </p:cNvSpPr>
          <p:nvPr>
            <p:ph type="sldNum" sz="quarter" idx="5"/>
          </p:nvPr>
        </p:nvSpPr>
        <p:spPr/>
        <p:txBody>
          <a:bodyPr/>
          <a:lstStyle/>
          <a:p>
            <a:fld id="{880173ED-18D4-4954-9F1D-5C5B1C03D08E}" type="slidenum">
              <a:rPr lang="en-GB" smtClean="0"/>
              <a:t>13</a:t>
            </a:fld>
            <a:endParaRPr lang="en-GB"/>
          </a:p>
        </p:txBody>
      </p:sp>
    </p:spTree>
    <p:extLst>
      <p:ext uri="{BB962C8B-B14F-4D97-AF65-F5344CB8AC3E}">
        <p14:creationId xmlns:p14="http://schemas.microsoft.com/office/powerpoint/2010/main" val="121586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through answers </a:t>
            </a:r>
          </a:p>
          <a:p>
            <a:endParaRPr lang="en-GB" dirty="0"/>
          </a:p>
          <a:p>
            <a:r>
              <a:rPr lang="en-GB" dirty="0"/>
              <a:t>NOTE: the final statement here appears right at the end, wrapping everything up (even the further reading/research) </a:t>
            </a:r>
          </a:p>
        </p:txBody>
      </p:sp>
      <p:sp>
        <p:nvSpPr>
          <p:cNvPr id="4" name="Slide Number Placeholder 3"/>
          <p:cNvSpPr>
            <a:spLocks noGrp="1"/>
          </p:cNvSpPr>
          <p:nvPr>
            <p:ph type="sldNum" sz="quarter" idx="5"/>
          </p:nvPr>
        </p:nvSpPr>
        <p:spPr/>
        <p:txBody>
          <a:bodyPr/>
          <a:lstStyle/>
          <a:p>
            <a:fld id="{880173ED-18D4-4954-9F1D-5C5B1C03D08E}" type="slidenum">
              <a:rPr lang="en-GB" smtClean="0"/>
              <a:t>14</a:t>
            </a:fld>
            <a:endParaRPr lang="en-GB"/>
          </a:p>
        </p:txBody>
      </p:sp>
    </p:spTree>
    <p:extLst>
      <p:ext uri="{BB962C8B-B14F-4D97-AF65-F5344CB8AC3E}">
        <p14:creationId xmlns:p14="http://schemas.microsoft.com/office/powerpoint/2010/main" val="177576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Overall Conclusion structure: </a:t>
            </a:r>
            <a:r>
              <a:rPr lang="en-GB" sz="1200" b="0" i="0" kern="1200" dirty="0" smtClean="0">
                <a:solidFill>
                  <a:schemeClr val="tx1"/>
                </a:solidFill>
                <a:effectLst/>
                <a:latin typeface="+mn-lt"/>
                <a:ea typeface="+mn-ea"/>
                <a:cs typeface="+mn-cs"/>
              </a:rPr>
              <a:t>To provide another structure for students to think about, slide 26 shows the reverse ‘funnel’ structure with some guidelines on writing a good conclusion. </a:t>
            </a:r>
            <a:r>
              <a:rPr lang="en-GB" sz="1200" b="0" i="0" kern="1200" smtClean="0">
                <a:solidFill>
                  <a:schemeClr val="tx1"/>
                </a:solidFill>
                <a:effectLst/>
                <a:latin typeface="+mn-lt"/>
                <a:ea typeface="+mn-ea"/>
                <a:cs typeface="+mn-cs"/>
              </a:rPr>
              <a:t>Link to previous intro funnel method.  </a:t>
            </a:r>
            <a:endParaRPr lang="en-GB"/>
          </a:p>
        </p:txBody>
      </p:sp>
      <p:sp>
        <p:nvSpPr>
          <p:cNvPr id="4" name="Slide Number Placeholder 3"/>
          <p:cNvSpPr>
            <a:spLocks noGrp="1"/>
          </p:cNvSpPr>
          <p:nvPr>
            <p:ph type="sldNum" sz="quarter" idx="10"/>
          </p:nvPr>
        </p:nvSpPr>
        <p:spPr/>
        <p:txBody>
          <a:bodyPr/>
          <a:lstStyle/>
          <a:p>
            <a:fld id="{9C7167AE-F71A-4E7B-92D4-BF1C8C384343}" type="slidenum">
              <a:rPr lang="en-GB" smtClean="0"/>
              <a:t>15</a:t>
            </a:fld>
            <a:endParaRPr lang="en-GB"/>
          </a:p>
        </p:txBody>
      </p:sp>
    </p:spTree>
    <p:extLst>
      <p:ext uri="{BB962C8B-B14F-4D97-AF65-F5344CB8AC3E}">
        <p14:creationId xmlns:p14="http://schemas.microsoft.com/office/powerpoint/2010/main" val="4293715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part of the structure, then, is the body paragraph. This forms the central part of your essay – this is where you form your argument and make your key points! </a:t>
            </a:r>
          </a:p>
          <a:p>
            <a:endParaRPr lang="en-GB" dirty="0"/>
          </a:p>
          <a:p>
            <a:r>
              <a:rPr lang="en-GB" dirty="0"/>
              <a:t>Run throughs structure:</a:t>
            </a:r>
          </a:p>
          <a:p>
            <a:endParaRPr lang="en-GB" dirty="0"/>
          </a:p>
          <a:p>
            <a:r>
              <a:rPr lang="en-GB" dirty="0"/>
              <a:t>Note: we will use a new example relevant to one of the assignment prompts on use of maths in sport – for body paragraphs we might consider use of maths in three different sports, for example. </a:t>
            </a:r>
          </a:p>
          <a:p>
            <a:endParaRPr lang="en-GB" dirty="0"/>
          </a:p>
          <a:p>
            <a:r>
              <a:rPr lang="en-GB" dirty="0"/>
              <a:t>Topic sentence: One sentence summarising the main idea in this paragraph </a:t>
            </a:r>
          </a:p>
          <a:p>
            <a:r>
              <a:rPr lang="en-GB" dirty="0"/>
              <a:t>e.g. One sport where mathematics plays a big role is gymnastics. </a:t>
            </a:r>
          </a:p>
          <a:p>
            <a:endParaRPr lang="en-GB" dirty="0"/>
          </a:p>
          <a:p>
            <a:r>
              <a:rPr lang="en-GB" dirty="0"/>
              <a:t>Claims – we will come back to these in a minute, but these are the argument your put forward to support that main idea in the topic sentence. You can include as many as you like (but usually three is more than enough!) </a:t>
            </a:r>
          </a:p>
          <a:p>
            <a:endParaRPr lang="en-GB" dirty="0"/>
          </a:p>
          <a:p>
            <a:r>
              <a:rPr lang="en-GB" dirty="0"/>
              <a:t>Concluding sentence: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e.g. As demonstrated, mathematics plays a big role in various aspects of gymnastics as a sport. </a:t>
            </a:r>
          </a:p>
          <a:p>
            <a:endParaRPr lang="en-GB" dirty="0"/>
          </a:p>
          <a:p>
            <a:r>
              <a:rPr lang="en-GB" dirty="0"/>
              <a:t>So we have detailed examples of the topic sentence and the concluding sentence, now let’s look at claims in more depth, as it is not as simple as just a single sentence… </a:t>
            </a:r>
          </a:p>
        </p:txBody>
      </p:sp>
      <p:sp>
        <p:nvSpPr>
          <p:cNvPr id="4" name="Slide Number Placeholder 3"/>
          <p:cNvSpPr>
            <a:spLocks noGrp="1"/>
          </p:cNvSpPr>
          <p:nvPr>
            <p:ph type="sldNum" sz="quarter" idx="5"/>
          </p:nvPr>
        </p:nvSpPr>
        <p:spPr/>
        <p:txBody>
          <a:bodyPr/>
          <a:lstStyle/>
          <a:p>
            <a:fld id="{880173ED-18D4-4954-9F1D-5C5B1C03D08E}" type="slidenum">
              <a:rPr lang="en-GB" smtClean="0"/>
              <a:t>16</a:t>
            </a:fld>
            <a:endParaRPr lang="en-GB"/>
          </a:p>
        </p:txBody>
      </p:sp>
    </p:spTree>
    <p:extLst>
      <p:ext uri="{BB962C8B-B14F-4D97-AF65-F5344CB8AC3E}">
        <p14:creationId xmlns:p14="http://schemas.microsoft.com/office/powerpoint/2010/main" val="2518640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need more depth to your argument and, as mentioned at the start, this a key element of each argument or each claim is using and explaining EVIDENCE…. </a:t>
            </a:r>
          </a:p>
          <a:p>
            <a:r>
              <a:rPr lang="en-GB" dirty="0"/>
              <a:t>One easy way you can structure this and build a strong claim is using the PEEL acronym. </a:t>
            </a:r>
          </a:p>
          <a:p>
            <a:endParaRPr lang="en-GB" dirty="0"/>
          </a:p>
          <a:p>
            <a:r>
              <a:rPr lang="en-GB" dirty="0"/>
              <a:t>EXPLAIN EACH SECTION </a:t>
            </a:r>
          </a:p>
        </p:txBody>
      </p:sp>
      <p:sp>
        <p:nvSpPr>
          <p:cNvPr id="4" name="Slide Number Placeholder 3"/>
          <p:cNvSpPr>
            <a:spLocks noGrp="1"/>
          </p:cNvSpPr>
          <p:nvPr>
            <p:ph type="sldNum" sz="quarter" idx="10"/>
          </p:nvPr>
        </p:nvSpPr>
        <p:spPr/>
        <p:txBody>
          <a:bodyPr/>
          <a:lstStyle/>
          <a:p>
            <a:fld id="{35655355-D796-408D-BC6E-BC05883F2EA2}" type="slidenum">
              <a:rPr lang="en-GB" smtClean="0"/>
              <a:t>17</a:t>
            </a:fld>
            <a:endParaRPr lang="en-GB"/>
          </a:p>
        </p:txBody>
      </p:sp>
    </p:spTree>
    <p:extLst>
      <p:ext uri="{BB962C8B-B14F-4D97-AF65-F5344CB8AC3E}">
        <p14:creationId xmlns:p14="http://schemas.microsoft.com/office/powerpoint/2010/main" val="205504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what the overall structure of individual body paragraphs should look like </a:t>
            </a:r>
          </a:p>
          <a:p>
            <a:endParaRPr lang="en-GB" dirty="0"/>
          </a:p>
          <a:p>
            <a:r>
              <a:rPr lang="en-GB" dirty="0"/>
              <a:t>Stress claims could all be linked (as in the previous example) or could include counter arguments – i.e. our first argument could be the scoring system and maths making it more fair, but the second claim could be that some people say this reduces the sport to a tick-box exercise of acquiring scores for element and ignoring artistry </a:t>
            </a:r>
          </a:p>
        </p:txBody>
      </p:sp>
      <p:sp>
        <p:nvSpPr>
          <p:cNvPr id="4" name="Slide Number Placeholder 3"/>
          <p:cNvSpPr>
            <a:spLocks noGrp="1"/>
          </p:cNvSpPr>
          <p:nvPr>
            <p:ph type="sldNum" sz="quarter" idx="5"/>
          </p:nvPr>
        </p:nvSpPr>
        <p:spPr/>
        <p:txBody>
          <a:bodyPr/>
          <a:lstStyle/>
          <a:p>
            <a:fld id="{880173ED-18D4-4954-9F1D-5C5B1C03D08E}" type="slidenum">
              <a:rPr lang="en-GB" smtClean="0"/>
              <a:t>18</a:t>
            </a:fld>
            <a:endParaRPr lang="en-GB"/>
          </a:p>
        </p:txBody>
      </p:sp>
    </p:spTree>
    <p:extLst>
      <p:ext uri="{BB962C8B-B14F-4D97-AF65-F5344CB8AC3E}">
        <p14:creationId xmlns:p14="http://schemas.microsoft.com/office/powerpoint/2010/main" val="1428548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an example from claim 1: maths playing a role in the scoring system, contributing to the overall argument of maths playing a role in gymnastics</a:t>
            </a:r>
          </a:p>
          <a:p>
            <a:endParaRPr lang="en-GB" dirty="0"/>
          </a:p>
          <a:p>
            <a:r>
              <a:rPr lang="en-GB" dirty="0"/>
              <a:t>Like with previous tasks, </a:t>
            </a:r>
            <a:r>
              <a:rPr lang="en-GB" dirty="0" err="1"/>
              <a:t>tyr</a:t>
            </a:r>
            <a:r>
              <a:rPr lang="en-GB" dirty="0"/>
              <a:t> to break this down into the PEEL components </a:t>
            </a:r>
          </a:p>
          <a:p>
            <a:endParaRPr lang="en-GB" dirty="0"/>
          </a:p>
          <a:p>
            <a:r>
              <a:rPr lang="en-GB" dirty="0"/>
              <a:t>[5 mins]</a:t>
            </a:r>
          </a:p>
        </p:txBody>
      </p:sp>
      <p:sp>
        <p:nvSpPr>
          <p:cNvPr id="4" name="Slide Number Placeholder 3"/>
          <p:cNvSpPr>
            <a:spLocks noGrp="1"/>
          </p:cNvSpPr>
          <p:nvPr>
            <p:ph type="sldNum" sz="quarter" idx="5"/>
          </p:nvPr>
        </p:nvSpPr>
        <p:spPr/>
        <p:txBody>
          <a:bodyPr/>
          <a:lstStyle/>
          <a:p>
            <a:fld id="{880173ED-18D4-4954-9F1D-5C5B1C03D08E}" type="slidenum">
              <a:rPr lang="en-GB" smtClean="0"/>
              <a:t>19</a:t>
            </a:fld>
            <a:endParaRPr lang="en-GB"/>
          </a:p>
        </p:txBody>
      </p:sp>
    </p:spTree>
    <p:extLst>
      <p:ext uri="{BB962C8B-B14F-4D97-AF65-F5344CB8AC3E}">
        <p14:creationId xmlns:p14="http://schemas.microsoft.com/office/powerpoint/2010/main" val="3589493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through </a:t>
            </a:r>
          </a:p>
          <a:p>
            <a:r>
              <a:rPr lang="en-GB" dirty="0"/>
              <a:t>Explain that I’ve been invited to run this session to help with core essay/report writing skills which will help more generally but also align with the assignment for this module (LaTeX report on a topic related to study)</a:t>
            </a:r>
          </a:p>
        </p:txBody>
      </p:sp>
      <p:sp>
        <p:nvSpPr>
          <p:cNvPr id="4" name="Slide Number Placeholder 3"/>
          <p:cNvSpPr>
            <a:spLocks noGrp="1"/>
          </p:cNvSpPr>
          <p:nvPr>
            <p:ph type="sldNum" sz="quarter" idx="10"/>
          </p:nvPr>
        </p:nvSpPr>
        <p:spPr/>
        <p:txBody>
          <a:bodyPr/>
          <a:lstStyle/>
          <a:p>
            <a:fld id="{6321E32A-C698-4523-A569-F8302720737B}"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174514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through answers </a:t>
            </a:r>
          </a:p>
          <a:p>
            <a:endParaRPr lang="en-GB" dirty="0"/>
          </a:p>
          <a:p>
            <a:r>
              <a:rPr lang="en-GB" dirty="0"/>
              <a:t>Point = main claim/argument </a:t>
            </a:r>
          </a:p>
          <a:p>
            <a:r>
              <a:rPr lang="en-GB" dirty="0"/>
              <a:t>Evidence = scoring system references</a:t>
            </a:r>
          </a:p>
          <a:p>
            <a:r>
              <a:rPr lang="en-GB" dirty="0"/>
              <a:t>Evaluate = what does this evidence mean for the argument – i.e. the numbers help fairness</a:t>
            </a:r>
          </a:p>
          <a:p>
            <a:r>
              <a:rPr lang="en-GB" dirty="0"/>
              <a:t>Link = how does this link to the topic sentence (in this case, how maths is important for gymnastics)</a:t>
            </a:r>
          </a:p>
        </p:txBody>
      </p:sp>
      <p:sp>
        <p:nvSpPr>
          <p:cNvPr id="4" name="Slide Number Placeholder 3"/>
          <p:cNvSpPr>
            <a:spLocks noGrp="1"/>
          </p:cNvSpPr>
          <p:nvPr>
            <p:ph type="sldNum" sz="quarter" idx="5"/>
          </p:nvPr>
        </p:nvSpPr>
        <p:spPr/>
        <p:txBody>
          <a:bodyPr/>
          <a:lstStyle/>
          <a:p>
            <a:fld id="{880173ED-18D4-4954-9F1D-5C5B1C03D08E}" type="slidenum">
              <a:rPr lang="en-GB" smtClean="0"/>
              <a:t>20</a:t>
            </a:fld>
            <a:endParaRPr lang="en-GB"/>
          </a:p>
        </p:txBody>
      </p:sp>
    </p:spTree>
    <p:extLst>
      <p:ext uri="{BB962C8B-B14F-4D97-AF65-F5344CB8AC3E}">
        <p14:creationId xmlns:p14="http://schemas.microsoft.com/office/powerpoint/2010/main" val="1648691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Remember at the start we saw that usually essays don’t have abstracts, but for this one you will have to write one. I am just going to cover some key points on abstracts for this…. </a:t>
            </a:r>
          </a:p>
          <a:p>
            <a:endParaRPr lang="en-GB" dirty="0">
              <a:cs typeface="Calibri"/>
            </a:endParaRPr>
          </a:p>
          <a:p>
            <a:r>
              <a:rPr lang="en-GB" dirty="0">
                <a:cs typeface="Calibri"/>
              </a:rPr>
              <a:t>Definition: </a:t>
            </a:r>
            <a:r>
              <a:rPr lang="en-GB" dirty="0"/>
              <a:t>An abstract is </a:t>
            </a:r>
            <a:r>
              <a:rPr lang="en-GB" b="1" dirty="0"/>
              <a:t>a brief summary of a research article</a:t>
            </a:r>
            <a:r>
              <a:rPr lang="en-GB" dirty="0"/>
              <a:t>, thesis, review, conference proceeding, or any in-depth analysis of a particular subject and is often used to help the reader quickly ascertain the paper's purpose.</a:t>
            </a:r>
          </a:p>
          <a:p>
            <a:endParaRPr lang="en-GB" baseline="0" dirty="0">
              <a:cs typeface="Calibri"/>
            </a:endParaRPr>
          </a:p>
          <a:p>
            <a:pPr fontAlgn="base"/>
            <a:r>
              <a:rPr lang="en-GB" dirty="0"/>
              <a:t>A well-written abstract serves multiple purposes:</a:t>
            </a:r>
          </a:p>
          <a:p>
            <a:pPr marL="171450" indent="-171450">
              <a:buFont typeface="Arial"/>
              <a:buChar char="•"/>
            </a:pPr>
            <a:r>
              <a:rPr lang="en-GB" dirty="0" err="1"/>
              <a:t>lets</a:t>
            </a:r>
            <a:r>
              <a:rPr lang="en-GB" dirty="0"/>
              <a:t> readers get the gist or essence of your paper or article quickly, in order to decide whether to read the full paper;</a:t>
            </a:r>
            <a:endParaRPr lang="en-GB" dirty="0">
              <a:cs typeface="Calibri" panose="020F0502020204030204"/>
            </a:endParaRPr>
          </a:p>
          <a:p>
            <a:pPr marL="171450" indent="-171450">
              <a:buFont typeface="Arial"/>
              <a:buChar char="•"/>
            </a:pPr>
            <a:r>
              <a:rPr lang="en-GB" dirty="0"/>
              <a:t>prepares readers to follow the detailed information, analyses, and arguments in your full paper;</a:t>
            </a:r>
            <a:endParaRPr lang="en-GB" dirty="0">
              <a:cs typeface="Calibri" panose="020F0502020204030204"/>
            </a:endParaRPr>
          </a:p>
          <a:p>
            <a:pPr marL="171450" indent="-171450">
              <a:buFont typeface="Arial"/>
              <a:buChar char="•"/>
            </a:pPr>
            <a:r>
              <a:rPr lang="en-GB" dirty="0"/>
              <a:t>later, an abstract helps readers remember key points from your paper.</a:t>
            </a:r>
            <a:endParaRPr lang="en-GB" dirty="0">
              <a:cs typeface="Calibri" panose="020F0502020204030204"/>
            </a:endParaRPr>
          </a:p>
          <a:p>
            <a:pPr fontAlgn="base"/>
            <a:r>
              <a:rPr lang="en-GB" dirty="0"/>
              <a:t>It’s also worth remembering that search engines and bibliographic databases use abstracts, as well as the title, to identify key terms for indexing your published paper. So what you include in your abstract and in your title are crucial for helping other researchers find your paper or article.</a:t>
            </a:r>
          </a:p>
          <a:p>
            <a:endParaRPr lang="en-GB" dirty="0"/>
          </a:p>
          <a:p>
            <a:pPr fontAlgn="base"/>
            <a:r>
              <a:rPr lang="en-GB" dirty="0"/>
              <a:t>If you are writing an abstract for a course paper, your professor may give you specific guidelines for what to include and how to organize your abstract. Similarly, academic journals often have specific requirements for abstracts. So in addition to following the advice on this page, you should be sure to look for and follow any guidelines from the course or journal you’re writing for.</a:t>
            </a:r>
          </a:p>
          <a:p>
            <a:endParaRPr lang="en-GB" baseline="0" dirty="0">
              <a:cs typeface="Calibri"/>
            </a:endParaRPr>
          </a:p>
          <a:p>
            <a:r>
              <a:rPr lang="en-GB" dirty="0"/>
              <a:t>In a moment, we will apply the approach to an article written by Jenny Rowntree, who is a senior lecturer in Biology at MMU</a:t>
            </a:r>
            <a:endParaRPr lang="en-GB" dirty="0">
              <a:cs typeface="Calibri" panose="020F0502020204030204"/>
            </a:endParaRPr>
          </a:p>
        </p:txBody>
      </p:sp>
      <p:sp>
        <p:nvSpPr>
          <p:cNvPr id="4" name="Slide Number Placeholder 3"/>
          <p:cNvSpPr>
            <a:spLocks noGrp="1"/>
          </p:cNvSpPr>
          <p:nvPr>
            <p:ph type="sldNum" sz="quarter" idx="10"/>
          </p:nvPr>
        </p:nvSpPr>
        <p:spPr/>
        <p:txBody>
          <a:bodyPr/>
          <a:lstStyle/>
          <a:p>
            <a:fld id="{615BC70B-54C5-4190-AEF9-1AD729C5EDEA}" type="slidenum">
              <a:rPr lang="en-GB" smtClean="0"/>
              <a:t>21</a:t>
            </a:fld>
            <a:endParaRPr lang="en-GB"/>
          </a:p>
        </p:txBody>
      </p:sp>
    </p:spTree>
    <p:extLst>
      <p:ext uri="{BB962C8B-B14F-4D97-AF65-F5344CB8AC3E}">
        <p14:creationId xmlns:p14="http://schemas.microsoft.com/office/powerpoint/2010/main" val="3271282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abstract, put simply, is a microcosm of your story – it is a condensed summary of the entire essay. </a:t>
            </a:r>
          </a:p>
          <a:p>
            <a:endParaRPr lang="en-GB" dirty="0"/>
          </a:p>
          <a:p>
            <a:r>
              <a:rPr lang="en-GB" dirty="0"/>
              <a:t>Top tip: One way to easily write an abstract is to try summarise each of the sections (on the slides) into one or two sentences (excluding references and title).</a:t>
            </a:r>
          </a:p>
        </p:txBody>
      </p:sp>
      <p:sp>
        <p:nvSpPr>
          <p:cNvPr id="4" name="Slide Number Placeholder 3"/>
          <p:cNvSpPr>
            <a:spLocks noGrp="1"/>
          </p:cNvSpPr>
          <p:nvPr>
            <p:ph type="sldNum" sz="quarter" idx="5"/>
          </p:nvPr>
        </p:nvSpPr>
        <p:spPr/>
        <p:txBody>
          <a:bodyPr/>
          <a:lstStyle/>
          <a:p>
            <a:fld id="{880173ED-18D4-4954-9F1D-5C5B1C03D08E}" type="slidenum">
              <a:rPr lang="en-GB" smtClean="0"/>
              <a:t>22</a:t>
            </a:fld>
            <a:endParaRPr lang="en-GB"/>
          </a:p>
        </p:txBody>
      </p:sp>
    </p:spTree>
    <p:extLst>
      <p:ext uri="{BB962C8B-B14F-4D97-AF65-F5344CB8AC3E}">
        <p14:creationId xmlns:p14="http://schemas.microsoft.com/office/powerpoint/2010/main" val="3120763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Finish with some top tips on essay writing….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Use your word count: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It can be helpful to break essays down using the word count. You need to have balance across the essays. Usually intro 10%, main body 80%, conclusion 10%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Read the title/question carefully AND make sure to use the question/title. To do this: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Keep checking the exact working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t>Refer directly to the title in your </a:t>
            </a:r>
            <a:r>
              <a:rPr lang="en-GB" sz="1200" b="0" dirty="0">
                <a:solidFill>
                  <a:schemeClr val="tx1"/>
                </a:solidFill>
              </a:rPr>
              <a:t>introduction</a:t>
            </a:r>
            <a:r>
              <a:rPr lang="en-GB" sz="1200" b="0" dirty="0"/>
              <a:t> – show how you interpret the title. You can do this by rephrasing the title (putting it in your own words)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dirty="0"/>
              <a:t>Refer back to the title in your conclusion – this demonstrates that you are still answering the question. Your final sentence should link to the question in </a:t>
            </a:r>
            <a:r>
              <a:rPr lang="en-GB" sz="1200" dirty="0"/>
              <a:t>the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algn="l" fontAlgn="base"/>
            <a:r>
              <a:rPr lang="en-GB" b="0" i="0" dirty="0">
                <a:solidFill>
                  <a:srgbClr val="0C0C0C"/>
                </a:solidFill>
                <a:effectLst/>
                <a:latin typeface="Avenir"/>
              </a:rPr>
              <a:t>Overwhelmed? Write five original sentences.</a:t>
            </a:r>
          </a:p>
          <a:p>
            <a:pPr algn="l" fontAlgn="base"/>
            <a:r>
              <a:rPr lang="en-GB" b="0" i="0" dirty="0">
                <a:solidFill>
                  <a:srgbClr val="000000"/>
                </a:solidFill>
                <a:effectLst/>
                <a:latin typeface="Merriweather" panose="020B0604020202020204" pitchFamily="2" charset="0"/>
              </a:rPr>
              <a:t>The </a:t>
            </a:r>
            <a:r>
              <a:rPr lang="en-GB" b="0" i="0" u="none" strike="noStrike" dirty="0">
                <a:solidFill>
                  <a:srgbClr val="FF6633"/>
                </a:solidFill>
                <a:effectLst/>
                <a:latin typeface="Merriweather" panose="020B0604020202020204" pitchFamily="2" charset="0"/>
              </a:rPr>
              <a:t>essay structure outlines </a:t>
            </a:r>
            <a:r>
              <a:rPr lang="en-GB" b="0" i="0" dirty="0">
                <a:solidFill>
                  <a:srgbClr val="000000"/>
                </a:solidFill>
                <a:effectLst/>
                <a:latin typeface="Merriweather" panose="020B0604020202020204" pitchFamily="2" charset="0"/>
              </a:rPr>
              <a:t>is really made up of just five original sentences, surrounded by supporting paragraphs that back up those five sentences. If you’re feeling overwhelmed, just write five sentences covering your most basic main points.  After you write your five sentences, it’s easy to fill in the paragraphs for each one.</a:t>
            </a:r>
          </a:p>
          <a:p>
            <a:endParaRPr lang="en-GB" dirty="0"/>
          </a:p>
          <a:p>
            <a:r>
              <a:rPr lang="en-GB" dirty="0"/>
              <a:t>Writing order: body first, intro second, conclusion last. Why? You can form your argument, then summarise your thesis and points, then provide the actual end summary of content. </a:t>
            </a:r>
          </a:p>
          <a:p>
            <a:endParaRPr lang="en-GB" dirty="0"/>
          </a:p>
          <a:p>
            <a:r>
              <a:rPr lang="en-GB" dirty="0"/>
              <a:t>Make sure to follow academic writing conventions – e.g. formal language, referencing. If you need more support on this, look at our Moodle on specific elements. </a:t>
            </a:r>
          </a:p>
        </p:txBody>
      </p:sp>
      <p:sp>
        <p:nvSpPr>
          <p:cNvPr id="4" name="Slide Number Placeholder 3"/>
          <p:cNvSpPr>
            <a:spLocks noGrp="1"/>
          </p:cNvSpPr>
          <p:nvPr>
            <p:ph type="sldNum" sz="quarter" idx="5"/>
          </p:nvPr>
        </p:nvSpPr>
        <p:spPr/>
        <p:txBody>
          <a:bodyPr/>
          <a:lstStyle/>
          <a:p>
            <a:fld id="{880173ED-18D4-4954-9F1D-5C5B1C03D08E}" type="slidenum">
              <a:rPr lang="en-GB" smtClean="0"/>
              <a:t>23</a:t>
            </a:fld>
            <a:endParaRPr lang="en-GB"/>
          </a:p>
        </p:txBody>
      </p:sp>
    </p:spTree>
    <p:extLst>
      <p:ext uri="{BB962C8B-B14F-4D97-AF65-F5344CB8AC3E}">
        <p14:creationId xmlns:p14="http://schemas.microsoft.com/office/powerpoint/2010/main" val="3513348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21E32A-C698-4523-A569-F8302720737B}" type="slidenum">
              <a:rPr lang="en-GB" smtClean="0">
                <a:solidFill>
                  <a:prstClr val="black"/>
                </a:solidFill>
              </a:rPr>
              <a:pPr/>
              <a:t>25</a:t>
            </a:fld>
            <a:endParaRPr lang="en-GB">
              <a:solidFill>
                <a:prstClr val="black"/>
              </a:solidFill>
            </a:endParaRPr>
          </a:p>
        </p:txBody>
      </p:sp>
    </p:spTree>
    <p:extLst>
      <p:ext uri="{BB962C8B-B14F-4D97-AF65-F5344CB8AC3E}">
        <p14:creationId xmlns:p14="http://schemas.microsoft.com/office/powerpoint/2010/main" val="3681338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21E32A-C698-4523-A569-F8302720737B}" type="slidenum">
              <a:rPr lang="en-GB" smtClean="0">
                <a:solidFill>
                  <a:prstClr val="black"/>
                </a:solidFill>
              </a:rPr>
              <a:pPr/>
              <a:t>26</a:t>
            </a:fld>
            <a:endParaRPr lang="en-GB">
              <a:solidFill>
                <a:prstClr val="black"/>
              </a:solidFill>
            </a:endParaRPr>
          </a:p>
        </p:txBody>
      </p:sp>
    </p:spTree>
    <p:extLst>
      <p:ext uri="{BB962C8B-B14F-4D97-AF65-F5344CB8AC3E}">
        <p14:creationId xmlns:p14="http://schemas.microsoft.com/office/powerpoint/2010/main" val="170555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reference, this is some info on that assignment – for content and subject specific info, ask your unit leader (Daria). You will have other sessions supporting this assessment. </a:t>
            </a:r>
          </a:p>
          <a:p>
            <a:endParaRPr lang="en-GB" dirty="0"/>
          </a:p>
          <a:p>
            <a:r>
              <a:rPr lang="en-GB" dirty="0"/>
              <a:t>Title (in bold): conduct some research into the topic (you’ve been given a list of ten, including the use of mathematics in sport, prime numbers and diversity in mathematics. </a:t>
            </a:r>
          </a:p>
          <a:p>
            <a:endParaRPr lang="en-GB" dirty="0"/>
          </a:p>
          <a:p>
            <a:r>
              <a:rPr lang="en-GB" dirty="0"/>
              <a:t>The assignment brief gives you a length (three pages) and also specified some things the report should include (see list), including specific sections and features. </a:t>
            </a:r>
          </a:p>
          <a:p>
            <a:endParaRPr lang="en-GB" dirty="0"/>
          </a:p>
          <a:p>
            <a:r>
              <a:rPr lang="en-GB" dirty="0"/>
              <a:t>This session is going to focus on how to structure this assignment, based upon the brief, the template and Daria’s example. One thing to be aware of, is that this structure will differ slightly from a traditional scientific report. In fact, it is more like a traditional essay. You need to know the differences between the two, especially as it’s likely you’ll have to do both throughout your degree. It makes sense, then, to begin with an exploration of the types, their structure and any similarities or differences between then.</a:t>
            </a:r>
          </a:p>
          <a:p>
            <a:endParaRPr lang="en-GB" dirty="0"/>
          </a:p>
          <a:p>
            <a:r>
              <a:rPr lang="en-GB" dirty="0"/>
              <a:t>[Could ask for a show of hands who has done either before?] </a:t>
            </a:r>
          </a:p>
        </p:txBody>
      </p:sp>
      <p:sp>
        <p:nvSpPr>
          <p:cNvPr id="4" name="Slide Number Placeholder 3"/>
          <p:cNvSpPr>
            <a:spLocks noGrp="1"/>
          </p:cNvSpPr>
          <p:nvPr>
            <p:ph type="sldNum" sz="quarter" idx="5"/>
          </p:nvPr>
        </p:nvSpPr>
        <p:spPr/>
        <p:txBody>
          <a:bodyPr/>
          <a:lstStyle/>
          <a:p>
            <a:fld id="{880173ED-18D4-4954-9F1D-5C5B1C03D08E}" type="slidenum">
              <a:rPr lang="en-GB" smtClean="0"/>
              <a:t>3</a:t>
            </a:fld>
            <a:endParaRPr lang="en-GB"/>
          </a:p>
        </p:txBody>
      </p:sp>
    </p:spTree>
    <p:extLst>
      <p:ext uri="{BB962C8B-B14F-4D97-AF65-F5344CB8AC3E}">
        <p14:creationId xmlns:p14="http://schemas.microsoft.com/office/powerpoint/2010/main" val="383509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start to explore the similarities and differences between the two writing types. On the slide, there are some elements included in one or both of the types. Take some time to read through these and decide if you think they will feature in essays, in reports, or in both. </a:t>
            </a:r>
          </a:p>
          <a:p>
            <a:endParaRPr lang="en-GB" dirty="0"/>
          </a:p>
          <a:p>
            <a:r>
              <a:rPr lang="en-GB" dirty="0"/>
              <a:t>[5 minutes] </a:t>
            </a:r>
          </a:p>
          <a:p>
            <a:endParaRPr lang="en-GB" dirty="0"/>
          </a:p>
        </p:txBody>
      </p:sp>
      <p:sp>
        <p:nvSpPr>
          <p:cNvPr id="4" name="Slide Number Placeholder 3"/>
          <p:cNvSpPr>
            <a:spLocks noGrp="1"/>
          </p:cNvSpPr>
          <p:nvPr>
            <p:ph type="sldNum" sz="quarter" idx="5"/>
          </p:nvPr>
        </p:nvSpPr>
        <p:spPr/>
        <p:txBody>
          <a:bodyPr/>
          <a:lstStyle/>
          <a:p>
            <a:fld id="{880173ED-18D4-4954-9F1D-5C5B1C03D08E}" type="slidenum">
              <a:rPr lang="en-GB" smtClean="0"/>
              <a:t>4</a:t>
            </a:fld>
            <a:endParaRPr lang="en-GB"/>
          </a:p>
        </p:txBody>
      </p:sp>
    </p:spTree>
    <p:extLst>
      <p:ext uri="{BB962C8B-B14F-4D97-AF65-F5344CB8AC3E}">
        <p14:creationId xmlns:p14="http://schemas.microsoft.com/office/powerpoint/2010/main" val="92749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through the features of each (those highlighted in blue occur in both!). </a:t>
            </a:r>
          </a:p>
          <a:p>
            <a:r>
              <a:rPr lang="en-GB" dirty="0" smtClean="0"/>
              <a:t>Expansions</a:t>
            </a:r>
            <a:r>
              <a:rPr lang="en-GB" dirty="0"/>
              <a:t>: </a:t>
            </a:r>
          </a:p>
          <a:p>
            <a:r>
              <a:rPr lang="en-GB" dirty="0"/>
              <a:t>ESSAYS </a:t>
            </a:r>
          </a:p>
          <a:p>
            <a:pPr lvl="1"/>
            <a:r>
              <a:rPr lang="en-GB" dirty="0"/>
              <a:t>Combining data and analysis – so they are synthesised rather, we see data and then analysis straight away – they are not separated </a:t>
            </a:r>
          </a:p>
          <a:p>
            <a:pPr lvl="1"/>
            <a:r>
              <a:rPr lang="en-GB" dirty="0"/>
              <a:t>Evidence based – i.e. using examples, statistics, readings to inform our arguments </a:t>
            </a:r>
          </a:p>
          <a:p>
            <a:pPr lvl="1"/>
            <a:r>
              <a:rPr lang="en-GB" dirty="0"/>
              <a:t>Analyse and evaluate – focus on criticality not just description</a:t>
            </a:r>
            <a:br>
              <a:rPr lang="en-GB" dirty="0"/>
            </a:br>
            <a:r>
              <a:rPr lang="en-GB" dirty="0"/>
              <a:t>Past research and theory – so often more focused on what has come before and relevant argument (not research per se) </a:t>
            </a:r>
          </a:p>
          <a:p>
            <a:r>
              <a:rPr lang="en-GB" dirty="0"/>
              <a:t>REPORTS </a:t>
            </a:r>
          </a:p>
          <a:p>
            <a:pPr lvl="1"/>
            <a:r>
              <a:rPr lang="en-GB" dirty="0"/>
              <a:t>Headings – will usually align with structure (see next slide) </a:t>
            </a:r>
          </a:p>
          <a:p>
            <a:pPr lvl="1"/>
            <a:r>
              <a:rPr lang="en-GB" dirty="0"/>
              <a:t>Recommendations – purpose is to research and advise (not just research and develop argument) </a:t>
            </a:r>
          </a:p>
          <a:p>
            <a:pPr lvl="1"/>
            <a:r>
              <a:rPr lang="en-GB" dirty="0"/>
              <a:t>Methodology – data driven so needs methods </a:t>
            </a:r>
          </a:p>
          <a:p>
            <a:pPr lvl="1"/>
            <a:r>
              <a:rPr lang="en-GB" dirty="0"/>
              <a:t>Presentation of experimental data (not just argument/theory) </a:t>
            </a:r>
          </a:p>
          <a:p>
            <a:r>
              <a:rPr lang="en-GB" dirty="0"/>
              <a:t/>
            </a:r>
            <a:br>
              <a:rPr lang="en-GB" dirty="0"/>
            </a:br>
            <a:r>
              <a:rPr lang="en-GB" dirty="0"/>
              <a:t>So the template and brief here align more to an essay-style. You’re researching and arguing on a topic, not doing a study. Other assignments within your degree will be more report-based – i.e. experiments and conducting studies, exploring data and results </a:t>
            </a:r>
          </a:p>
          <a:p>
            <a:endParaRPr lang="en-GB" dirty="0"/>
          </a:p>
          <a:p>
            <a:r>
              <a:rPr lang="en-GB" dirty="0"/>
              <a:t>NOTE: You will need an abstract for your assignment even though it is more essay-based! We will come back to this at the end! </a:t>
            </a:r>
          </a:p>
          <a:p>
            <a:endParaRPr lang="en-GB" dirty="0"/>
          </a:p>
          <a:p>
            <a:r>
              <a:rPr lang="en-GB" dirty="0"/>
              <a:t>As you can see on the slides, the main differences are largely structural (e.g. what we include in each type of writing), so it makes sense from here to focus on the structure of the essay, to allow you to understand what is expected of this (and other) essay-based assignments </a:t>
            </a:r>
          </a:p>
        </p:txBody>
      </p:sp>
      <p:sp>
        <p:nvSpPr>
          <p:cNvPr id="4" name="Slide Number Placeholder 3"/>
          <p:cNvSpPr>
            <a:spLocks noGrp="1"/>
          </p:cNvSpPr>
          <p:nvPr>
            <p:ph type="sldNum" sz="quarter" idx="5"/>
          </p:nvPr>
        </p:nvSpPr>
        <p:spPr/>
        <p:txBody>
          <a:bodyPr/>
          <a:lstStyle/>
          <a:p>
            <a:fld id="{880173ED-18D4-4954-9F1D-5C5B1C03D08E}" type="slidenum">
              <a:rPr lang="en-GB" smtClean="0"/>
              <a:t>5</a:t>
            </a:fld>
            <a:endParaRPr lang="en-GB"/>
          </a:p>
        </p:txBody>
      </p:sp>
    </p:spTree>
    <p:extLst>
      <p:ext uri="{BB962C8B-B14F-4D97-AF65-F5344CB8AC3E}">
        <p14:creationId xmlns:p14="http://schemas.microsoft.com/office/powerpoint/2010/main" val="3915702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REPORTS</a:t>
            </a:r>
          </a:p>
          <a:p>
            <a:pPr marL="171450" indent="-171450">
              <a:buFont typeface="Arial" panose="020B0604020202020204" pitchFamily="34" charset="0"/>
              <a:buChar char="•"/>
            </a:pPr>
            <a:r>
              <a:rPr lang="en-GB" dirty="0"/>
              <a:t>Ask if anyone has heard of </a:t>
            </a:r>
            <a:r>
              <a:rPr lang="en-GB" dirty="0" err="1"/>
              <a:t>IMRaD</a:t>
            </a:r>
            <a:r>
              <a:rPr lang="en-GB" dirty="0"/>
              <a:t> </a:t>
            </a:r>
          </a:p>
          <a:p>
            <a:pPr marL="171450" indent="-171450">
              <a:buFont typeface="Arial" panose="020B0604020202020204" pitchFamily="34" charset="0"/>
              <a:buChar char="•"/>
            </a:pPr>
            <a:r>
              <a:rPr lang="en-GB" dirty="0"/>
              <a:t>Explain broad structure </a:t>
            </a:r>
          </a:p>
          <a:p>
            <a:endParaRPr lang="en-GB" dirty="0"/>
          </a:p>
          <a:p>
            <a:r>
              <a:rPr lang="en-GB" dirty="0"/>
              <a:t>Essays </a:t>
            </a:r>
          </a:p>
          <a:p>
            <a:pPr marL="171450" indent="-171450">
              <a:buFont typeface="Arial" panose="020B0604020202020204" pitchFamily="34" charset="0"/>
              <a:buChar char="•"/>
            </a:pPr>
            <a:r>
              <a:rPr lang="en-GB" dirty="0"/>
              <a:t>Stress difference is in combining of data, argument and analysis </a:t>
            </a:r>
          </a:p>
          <a:p>
            <a:pPr marL="171450" indent="-171450">
              <a:buFont typeface="Arial" panose="020B0604020202020204" pitchFamily="34" charset="0"/>
              <a:buChar char="•"/>
            </a:pPr>
            <a:r>
              <a:rPr lang="en-GB" dirty="0"/>
              <a:t>Has sections on topics instead of by element of research</a:t>
            </a:r>
          </a:p>
          <a:p>
            <a:pPr marL="171450" indent="-171450">
              <a:buFont typeface="Arial" panose="020B0604020202020204" pitchFamily="34" charset="0"/>
              <a:buChar char="•"/>
            </a:pPr>
            <a:r>
              <a:rPr lang="en-GB" dirty="0"/>
              <a:t>Let’s explore that structure further… </a:t>
            </a:r>
          </a:p>
        </p:txBody>
      </p:sp>
      <p:sp>
        <p:nvSpPr>
          <p:cNvPr id="4" name="Slide Number Placeholder 3"/>
          <p:cNvSpPr>
            <a:spLocks noGrp="1"/>
          </p:cNvSpPr>
          <p:nvPr>
            <p:ph type="sldNum" sz="quarter" idx="5"/>
          </p:nvPr>
        </p:nvSpPr>
        <p:spPr/>
        <p:txBody>
          <a:bodyPr/>
          <a:lstStyle/>
          <a:p>
            <a:fld id="{880173ED-18D4-4954-9F1D-5C5B1C03D08E}" type="slidenum">
              <a:rPr lang="en-GB" smtClean="0"/>
              <a:t>6</a:t>
            </a:fld>
            <a:endParaRPr lang="en-GB"/>
          </a:p>
        </p:txBody>
      </p:sp>
    </p:spTree>
    <p:extLst>
      <p:ext uri="{BB962C8B-B14F-4D97-AF65-F5344CB8AC3E}">
        <p14:creationId xmlns:p14="http://schemas.microsoft.com/office/powerpoint/2010/main" val="469340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THREE SECTIONS: </a:t>
            </a:r>
          </a:p>
          <a:p>
            <a:pPr marL="228600" indent="-228600">
              <a:buAutoNum type="arabicPeriod"/>
            </a:pPr>
            <a:r>
              <a:rPr lang="en-GB" dirty="0"/>
              <a:t>Introduction </a:t>
            </a:r>
          </a:p>
          <a:p>
            <a:pPr marL="228600" indent="-228600">
              <a:buAutoNum type="arabicPeriod"/>
            </a:pPr>
            <a:r>
              <a:rPr lang="en-GB" dirty="0"/>
              <a:t>Main body </a:t>
            </a:r>
          </a:p>
          <a:p>
            <a:pPr marL="228600" indent="-228600">
              <a:buAutoNum type="arabicPeriod"/>
            </a:pPr>
            <a:r>
              <a:rPr lang="en-GB" dirty="0"/>
              <a:t>Conclusion </a:t>
            </a:r>
          </a:p>
          <a:p>
            <a:pPr marL="228600" indent="-228600">
              <a:buAutoNum type="arabicPeriod"/>
            </a:pPr>
            <a:endParaRPr lang="en-GB" dirty="0"/>
          </a:p>
          <a:p>
            <a:pPr marL="0" indent="0">
              <a:buNone/>
            </a:pPr>
            <a:r>
              <a:rPr lang="en-GB" dirty="0"/>
              <a:t>Introduction – general statements and outline </a:t>
            </a:r>
          </a:p>
          <a:p>
            <a:pPr marL="0" indent="0">
              <a:buNone/>
            </a:pPr>
            <a:r>
              <a:rPr lang="en-GB" dirty="0"/>
              <a:t>Main body – key arguments split into topic sentence, claims and concluding sentence</a:t>
            </a:r>
          </a:p>
          <a:p>
            <a:pPr marL="0" indent="0">
              <a:buNone/>
            </a:pPr>
            <a:r>
              <a:rPr lang="en-GB" dirty="0"/>
              <a:t>Conclusion – summary of main points and final comment </a:t>
            </a:r>
          </a:p>
          <a:p>
            <a:pPr marL="0" indent="0">
              <a:buNone/>
            </a:pPr>
            <a:endParaRPr lang="en-GB" dirty="0"/>
          </a:p>
          <a:p>
            <a:pPr marL="0" indent="0">
              <a:buNone/>
            </a:pPr>
            <a:r>
              <a:rPr lang="en-GB" dirty="0"/>
              <a:t>We will review each of these in more detail</a:t>
            </a:r>
          </a:p>
        </p:txBody>
      </p:sp>
      <p:sp>
        <p:nvSpPr>
          <p:cNvPr id="4" name="Slide Number Placeholder 3"/>
          <p:cNvSpPr>
            <a:spLocks noGrp="1"/>
          </p:cNvSpPr>
          <p:nvPr>
            <p:ph type="sldNum" sz="quarter" idx="5"/>
          </p:nvPr>
        </p:nvSpPr>
        <p:spPr/>
        <p:txBody>
          <a:bodyPr/>
          <a:lstStyle/>
          <a:p>
            <a:fld id="{880173ED-18D4-4954-9F1D-5C5B1C03D08E}" type="slidenum">
              <a:rPr lang="en-GB" smtClean="0"/>
              <a:t>7</a:t>
            </a:fld>
            <a:endParaRPr lang="en-GB"/>
          </a:p>
        </p:txBody>
      </p:sp>
    </p:spTree>
    <p:extLst>
      <p:ext uri="{BB962C8B-B14F-4D97-AF65-F5344CB8AC3E}">
        <p14:creationId xmlns:p14="http://schemas.microsoft.com/office/powerpoint/2010/main" val="1538474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 through intro structure </a:t>
            </a:r>
          </a:p>
          <a:p>
            <a:endParaRPr lang="en-GB" dirty="0"/>
          </a:p>
          <a:p>
            <a:r>
              <a:rPr lang="en-GB" dirty="0"/>
              <a:t>Stress how it goes from general to specific: start with general topic, then move to your specific focus, then onto how you will present this </a:t>
            </a:r>
          </a:p>
        </p:txBody>
      </p:sp>
      <p:sp>
        <p:nvSpPr>
          <p:cNvPr id="4" name="Slide Number Placeholder 3"/>
          <p:cNvSpPr>
            <a:spLocks noGrp="1"/>
          </p:cNvSpPr>
          <p:nvPr>
            <p:ph type="sldNum" sz="quarter" idx="5"/>
          </p:nvPr>
        </p:nvSpPr>
        <p:spPr/>
        <p:txBody>
          <a:bodyPr/>
          <a:lstStyle/>
          <a:p>
            <a:fld id="{880173ED-18D4-4954-9F1D-5C5B1C03D08E}" type="slidenum">
              <a:rPr lang="en-GB" smtClean="0"/>
              <a:t>8</a:t>
            </a:fld>
            <a:endParaRPr lang="en-GB"/>
          </a:p>
        </p:txBody>
      </p:sp>
    </p:spTree>
    <p:extLst>
      <p:ext uri="{BB962C8B-B14F-4D97-AF65-F5344CB8AC3E}">
        <p14:creationId xmlns:p14="http://schemas.microsoft.com/office/powerpoint/2010/main" val="1152128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have a look at how that words in practice. The example on the slides is adapted from one of Daria’s reports. I want you to go through and highlight these key elements. So where has the overall context or topic been introduced? Where is the specific area of study narrowed down? Where does it say how this will look in the essay?</a:t>
            </a:r>
          </a:p>
          <a:p>
            <a:endParaRPr lang="en-GB" dirty="0"/>
          </a:p>
          <a:p>
            <a:r>
              <a:rPr lang="en-GB" dirty="0"/>
              <a:t>[5 mins]</a:t>
            </a:r>
          </a:p>
        </p:txBody>
      </p:sp>
      <p:sp>
        <p:nvSpPr>
          <p:cNvPr id="4" name="Slide Number Placeholder 3"/>
          <p:cNvSpPr>
            <a:spLocks noGrp="1"/>
          </p:cNvSpPr>
          <p:nvPr>
            <p:ph type="sldNum" sz="quarter" idx="5"/>
          </p:nvPr>
        </p:nvSpPr>
        <p:spPr/>
        <p:txBody>
          <a:bodyPr/>
          <a:lstStyle/>
          <a:p>
            <a:fld id="{880173ED-18D4-4954-9F1D-5C5B1C03D08E}" type="slidenum">
              <a:rPr lang="en-GB" smtClean="0"/>
              <a:t>9</a:t>
            </a:fld>
            <a:endParaRPr lang="en-GB"/>
          </a:p>
        </p:txBody>
      </p:sp>
    </p:spTree>
    <p:extLst>
      <p:ext uri="{BB962C8B-B14F-4D97-AF65-F5344CB8AC3E}">
        <p14:creationId xmlns:p14="http://schemas.microsoft.com/office/powerpoint/2010/main" val="4096117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1"/>
          <p:cNvGrpSpPr>
            <a:grpSpLocks/>
          </p:cNvGrpSpPr>
          <p:nvPr userDrawn="1"/>
        </p:nvGrpSpPr>
        <p:grpSpPr bwMode="auto">
          <a:xfrm>
            <a:off x="0" y="0"/>
            <a:ext cx="12192000" cy="6867347"/>
            <a:chOff x="0" y="0"/>
            <a:chExt cx="12192000" cy="6858000"/>
          </a:xfrm>
        </p:grpSpPr>
        <p:sp>
          <p:nvSpPr>
            <p:cNvPr id="8" name="Rectangle 7"/>
            <p:cNvSpPr/>
            <p:nvPr/>
          </p:nvSpPr>
          <p:spPr>
            <a:xfrm>
              <a:off x="0" y="0"/>
              <a:ext cx="12192000" cy="6858000"/>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9"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460" t="21336" r="4902" b="6169"/>
            <a:stretch/>
          </p:blipFill>
          <p:spPr bwMode="auto">
            <a:xfrm>
              <a:off x="149588" y="541069"/>
              <a:ext cx="11166481" cy="617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85398" y="313395"/>
              <a:ext cx="2551988" cy="97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8"/>
            <p:cNvSpPr txBox="1">
              <a:spLocks noChangeArrowheads="1"/>
            </p:cNvSpPr>
            <p:nvPr/>
          </p:nvSpPr>
          <p:spPr bwMode="auto">
            <a:xfrm>
              <a:off x="79899" y="37719"/>
              <a:ext cx="25478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a:solidFill>
                    <a:schemeClr val="bg1"/>
                  </a:solidFill>
                </a:rPr>
                <a:t>Learner Development</a:t>
              </a:r>
            </a:p>
            <a:p>
              <a:pPr eaLnBrk="1" hangingPunct="1"/>
              <a:r>
                <a:rPr lang="en-GB" altLang="en-US" b="1">
                  <a:solidFill>
                    <a:schemeClr val="bg1"/>
                  </a:solidFill>
                </a:rPr>
                <a:t>Student Services</a:t>
              </a:r>
            </a:p>
          </p:txBody>
        </p:sp>
      </p:grpSp>
      <p:sp>
        <p:nvSpPr>
          <p:cNvPr id="13" name="Title 12"/>
          <p:cNvSpPr>
            <a:spLocks noGrp="1"/>
          </p:cNvSpPr>
          <p:nvPr>
            <p:ph type="title"/>
          </p:nvPr>
        </p:nvSpPr>
        <p:spPr>
          <a:xfrm>
            <a:off x="3322541" y="2086253"/>
            <a:ext cx="4820574" cy="2216373"/>
          </a:xfrm>
        </p:spPr>
        <p:txBody>
          <a:bodyPr/>
          <a:lstStyle>
            <a:lvl1pPr algn="ctr">
              <a:defRPr sz="6000" b="1">
                <a:latin typeface="+mn-lt"/>
              </a:defRPr>
            </a:lvl1pPr>
          </a:lstStyle>
          <a:p>
            <a:r>
              <a:rPr lang="en-US" dirty="0"/>
              <a:t>Click to edit Master title style</a:t>
            </a:r>
            <a:endParaRPr lang="en-GB" dirty="0"/>
          </a:p>
        </p:txBody>
      </p:sp>
    </p:spTree>
    <p:extLst>
      <p:ext uri="{BB962C8B-B14F-4D97-AF65-F5344CB8AC3E}">
        <p14:creationId xmlns:p14="http://schemas.microsoft.com/office/powerpoint/2010/main" val="13465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4920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18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25946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B12D58-0BE6-4AF9-B6DE-3426A86FC93A}"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277334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B12D58-0BE6-4AF9-B6DE-3426A86FC93A}"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226227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12D58-0BE6-4AF9-B6DE-3426A86FC93A}"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371927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B12D58-0BE6-4AF9-B6DE-3426A86FC93A}" type="datetimeFigureOut">
              <a:rPr lang="en-GB" smtClean="0"/>
              <a:t>30/09/2021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2705584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B12D58-0BE6-4AF9-B6DE-3426A86FC93A}" type="datetimeFigureOut">
              <a:rPr lang="en-GB" smtClean="0"/>
              <a:t>30/09/2021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1788802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B12D58-0BE6-4AF9-B6DE-3426A86FC93A}" type="datetimeFigureOut">
              <a:rPr lang="en-GB" smtClean="0"/>
              <a:t>30/09/2021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1275854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12D58-0BE6-4AF9-B6DE-3426A86FC93A}" type="datetimeFigureOut">
              <a:rPr lang="en-GB" smtClean="0"/>
              <a:t>30/09/2021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71423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7" name="Group 1"/>
          <p:cNvGrpSpPr>
            <a:grpSpLocks/>
          </p:cNvGrpSpPr>
          <p:nvPr userDrawn="1"/>
        </p:nvGrpSpPr>
        <p:grpSpPr bwMode="auto">
          <a:xfrm>
            <a:off x="0" y="0"/>
            <a:ext cx="12192000" cy="6858000"/>
            <a:chOff x="0" y="0"/>
            <a:chExt cx="12192000" cy="6858000"/>
          </a:xfrm>
        </p:grpSpPr>
        <p:sp>
          <p:nvSpPr>
            <p:cNvPr id="8" name="Rectangle 7"/>
            <p:cNvSpPr/>
            <p:nvPr/>
          </p:nvSpPr>
          <p:spPr>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9" name="Group 8"/>
            <p:cNvGrpSpPr>
              <a:grpSpLocks/>
            </p:cNvGrpSpPr>
            <p:nvPr/>
          </p:nvGrpSpPr>
          <p:grpSpPr bwMode="auto">
            <a:xfrm>
              <a:off x="0" y="6048614"/>
              <a:ext cx="12191997" cy="809386"/>
              <a:chOff x="2" y="1"/>
              <a:chExt cx="12191997" cy="809386"/>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l="781" t="70290" r="813" b="842"/>
              <a:stretch>
                <a:fillRect/>
              </a:stretch>
            </p:blipFill>
            <p:spPr bwMode="auto">
              <a:xfrm>
                <a:off x="2" y="2"/>
                <a:ext cx="4477107" cy="80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4476752" y="-238"/>
                <a:ext cx="7715250" cy="809625"/>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808" y="74076"/>
                <a:ext cx="1729194" cy="66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206698" y="171426"/>
                <a:ext cx="12684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a:t>Learner Development</a:t>
                </a:r>
              </a:p>
              <a:p>
                <a:pPr algn="ctr" eaLnBrk="1" hangingPunct="1"/>
                <a:r>
                  <a:rPr lang="en-GB" altLang="en-US" sz="1000"/>
                  <a:t>Student Services</a:t>
                </a:r>
              </a:p>
            </p:txBody>
          </p:sp>
        </p:grpSp>
      </p:grpSp>
    </p:spTree>
    <p:extLst>
      <p:ext uri="{BB962C8B-B14F-4D97-AF65-F5344CB8AC3E}">
        <p14:creationId xmlns:p14="http://schemas.microsoft.com/office/powerpoint/2010/main" val="2308936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12D58-0BE6-4AF9-B6DE-3426A86FC93A}" type="datetimeFigureOut">
              <a:rPr lang="en-GB" smtClean="0"/>
              <a:t>30/09/2021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434644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12D58-0BE6-4AF9-B6DE-3426A86FC93A}" type="datetimeFigureOut">
              <a:rPr lang="en-GB" smtClean="0"/>
              <a:t>30/09/2021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1614238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B12D58-0BE6-4AF9-B6DE-3426A86FC93A}"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3393379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B12D58-0BE6-4AF9-B6DE-3426A86FC93A}"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1BDFF-2E7D-4DF6-9065-3933513AB64A}" type="slidenum">
              <a:rPr lang="en-GB" smtClean="0"/>
              <a:t>‹#›</a:t>
            </a:fld>
            <a:endParaRPr lang="en-GB"/>
          </a:p>
        </p:txBody>
      </p:sp>
    </p:spTree>
    <p:extLst>
      <p:ext uri="{BB962C8B-B14F-4D97-AF65-F5344CB8AC3E}">
        <p14:creationId xmlns:p14="http://schemas.microsoft.com/office/powerpoint/2010/main" val="204134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223603"/>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10332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1"/>
          <p:cNvGrpSpPr>
            <a:grpSpLocks/>
          </p:cNvGrpSpPr>
          <p:nvPr userDrawn="1"/>
        </p:nvGrpSpPr>
        <p:grpSpPr bwMode="auto">
          <a:xfrm>
            <a:off x="0" y="0"/>
            <a:ext cx="12192000" cy="6858000"/>
            <a:chOff x="0" y="0"/>
            <a:chExt cx="12192000" cy="6858000"/>
          </a:xfrm>
        </p:grpSpPr>
        <p:sp>
          <p:nvSpPr>
            <p:cNvPr id="8" name="Rectangle 7"/>
            <p:cNvSpPr/>
            <p:nvPr/>
          </p:nvSpPr>
          <p:spPr>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9" name="Group 8"/>
            <p:cNvGrpSpPr>
              <a:grpSpLocks/>
            </p:cNvGrpSpPr>
            <p:nvPr/>
          </p:nvGrpSpPr>
          <p:grpSpPr bwMode="auto">
            <a:xfrm>
              <a:off x="0" y="6048614"/>
              <a:ext cx="12191997" cy="809386"/>
              <a:chOff x="2" y="1"/>
              <a:chExt cx="12191997" cy="809386"/>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rcRect l="781" t="70290" r="813" b="842"/>
              <a:stretch>
                <a:fillRect/>
              </a:stretch>
            </p:blipFill>
            <p:spPr bwMode="auto">
              <a:xfrm>
                <a:off x="2" y="2"/>
                <a:ext cx="4477107" cy="80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4476752" y="-238"/>
                <a:ext cx="7715250" cy="809625"/>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808" y="74076"/>
                <a:ext cx="1729194" cy="66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206698" y="171426"/>
                <a:ext cx="12684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a:t>Learner Development</a:t>
                </a:r>
              </a:p>
              <a:p>
                <a:pPr algn="ctr" eaLnBrk="1" hangingPunct="1"/>
                <a:r>
                  <a:rPr lang="en-GB" altLang="en-US" sz="1000"/>
                  <a:t>Student Services</a:t>
                </a:r>
              </a:p>
            </p:txBody>
          </p:sp>
        </p:grpSp>
      </p:grpSp>
    </p:spTree>
    <p:extLst>
      <p:ext uri="{BB962C8B-B14F-4D97-AF65-F5344CB8AC3E}">
        <p14:creationId xmlns:p14="http://schemas.microsoft.com/office/powerpoint/2010/main" val="161923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1"/>
          <p:cNvGrpSpPr>
            <a:grpSpLocks/>
          </p:cNvGrpSpPr>
          <p:nvPr userDrawn="1"/>
        </p:nvGrpSpPr>
        <p:grpSpPr bwMode="auto">
          <a:xfrm>
            <a:off x="0" y="0"/>
            <a:ext cx="12192000" cy="6858000"/>
            <a:chOff x="0" y="0"/>
            <a:chExt cx="12192000" cy="6858000"/>
          </a:xfrm>
        </p:grpSpPr>
        <p:sp>
          <p:nvSpPr>
            <p:cNvPr id="9" name="Rectangle 8"/>
            <p:cNvSpPr/>
            <p:nvPr/>
          </p:nvSpPr>
          <p:spPr>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10" name="Group 8"/>
            <p:cNvGrpSpPr>
              <a:grpSpLocks/>
            </p:cNvGrpSpPr>
            <p:nvPr/>
          </p:nvGrpSpPr>
          <p:grpSpPr bwMode="auto">
            <a:xfrm>
              <a:off x="0" y="6048614"/>
              <a:ext cx="12191997" cy="809386"/>
              <a:chOff x="2" y="1"/>
              <a:chExt cx="12191997" cy="809386"/>
            </a:xfrm>
          </p:grpSpPr>
          <p:pic>
            <p:nvPicPr>
              <p:cNvPr id="11" name="Picture 9"/>
              <p:cNvPicPr>
                <a:picLocks noChangeAspect="1"/>
              </p:cNvPicPr>
              <p:nvPr/>
            </p:nvPicPr>
            <p:blipFill>
              <a:blip r:embed="rId2" cstate="print">
                <a:extLst>
                  <a:ext uri="{28A0092B-C50C-407E-A947-70E740481C1C}">
                    <a14:useLocalDpi xmlns:a14="http://schemas.microsoft.com/office/drawing/2010/main" val="0"/>
                  </a:ext>
                </a:extLst>
              </a:blip>
              <a:srcRect l="781" t="70290" r="813" b="842"/>
              <a:stretch>
                <a:fillRect/>
              </a:stretch>
            </p:blipFill>
            <p:spPr bwMode="auto">
              <a:xfrm>
                <a:off x="2" y="2"/>
                <a:ext cx="4477107" cy="80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4476752" y="-238"/>
                <a:ext cx="7715250" cy="809625"/>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3"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808" y="74076"/>
                <a:ext cx="1729194" cy="66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2"/>
              <p:cNvSpPr txBox="1">
                <a:spLocks noChangeArrowheads="1"/>
              </p:cNvSpPr>
              <p:nvPr/>
            </p:nvSpPr>
            <p:spPr bwMode="auto">
              <a:xfrm>
                <a:off x="206698" y="171426"/>
                <a:ext cx="12684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a:t>Learner Development</a:t>
                </a:r>
              </a:p>
              <a:p>
                <a:pPr algn="ctr" eaLnBrk="1" hangingPunct="1"/>
                <a:r>
                  <a:rPr lang="en-GB" altLang="en-US" sz="1000"/>
                  <a:t>Student Services</a:t>
                </a:r>
              </a:p>
            </p:txBody>
          </p:sp>
        </p:grpSp>
      </p:grpSp>
      <p:sp>
        <p:nvSpPr>
          <p:cNvPr id="2" name="Title 1"/>
          <p:cNvSpPr>
            <a:spLocks noGrp="1"/>
          </p:cNvSpPr>
          <p:nvPr>
            <p:ph type="title"/>
          </p:nvPr>
        </p:nvSpPr>
        <p:spPr>
          <a:xfrm>
            <a:off x="203990" y="156781"/>
            <a:ext cx="11717934" cy="1061883"/>
          </a:xfrm>
        </p:spPr>
        <p:txBody>
          <a:bodyPr/>
          <a:lstStyle/>
          <a:p>
            <a:r>
              <a:rPr lang="en-US"/>
              <a:t>Click to edit Master title style</a:t>
            </a:r>
            <a:endParaRPr lang="en-GB"/>
          </a:p>
        </p:txBody>
      </p:sp>
      <p:sp>
        <p:nvSpPr>
          <p:cNvPr id="3" name="Content Placeholder 2"/>
          <p:cNvSpPr>
            <a:spLocks noGrp="1"/>
          </p:cNvSpPr>
          <p:nvPr>
            <p:ph sz="half" idx="1"/>
          </p:nvPr>
        </p:nvSpPr>
        <p:spPr>
          <a:xfrm>
            <a:off x="203989" y="1442981"/>
            <a:ext cx="567209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157" y="1439806"/>
            <a:ext cx="577576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935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1"/>
          <p:cNvGrpSpPr>
            <a:grpSpLocks/>
          </p:cNvGrpSpPr>
          <p:nvPr userDrawn="1"/>
        </p:nvGrpSpPr>
        <p:grpSpPr bwMode="auto">
          <a:xfrm>
            <a:off x="0" y="0"/>
            <a:ext cx="12192000" cy="6858000"/>
            <a:chOff x="0" y="0"/>
            <a:chExt cx="12192000" cy="6858000"/>
          </a:xfrm>
        </p:grpSpPr>
        <p:sp>
          <p:nvSpPr>
            <p:cNvPr id="11" name="Rectangle 10"/>
            <p:cNvSpPr/>
            <p:nvPr/>
          </p:nvSpPr>
          <p:spPr>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12" name="Group 8"/>
            <p:cNvGrpSpPr>
              <a:grpSpLocks/>
            </p:cNvGrpSpPr>
            <p:nvPr/>
          </p:nvGrpSpPr>
          <p:grpSpPr bwMode="auto">
            <a:xfrm>
              <a:off x="0" y="6048614"/>
              <a:ext cx="12191997" cy="809386"/>
              <a:chOff x="2" y="1"/>
              <a:chExt cx="12191997" cy="809386"/>
            </a:xfrm>
          </p:grpSpPr>
          <p:pic>
            <p:nvPicPr>
              <p:cNvPr id="13" name="Picture 9"/>
              <p:cNvPicPr>
                <a:picLocks noChangeAspect="1"/>
              </p:cNvPicPr>
              <p:nvPr/>
            </p:nvPicPr>
            <p:blipFill>
              <a:blip r:embed="rId2" cstate="print">
                <a:extLst>
                  <a:ext uri="{28A0092B-C50C-407E-A947-70E740481C1C}">
                    <a14:useLocalDpi xmlns:a14="http://schemas.microsoft.com/office/drawing/2010/main" val="0"/>
                  </a:ext>
                </a:extLst>
              </a:blip>
              <a:srcRect l="781" t="70290" r="813" b="842"/>
              <a:stretch>
                <a:fillRect/>
              </a:stretch>
            </p:blipFill>
            <p:spPr bwMode="auto">
              <a:xfrm>
                <a:off x="2" y="2"/>
                <a:ext cx="4477107" cy="80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4476752" y="-238"/>
                <a:ext cx="7715250" cy="809625"/>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5"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808" y="74076"/>
                <a:ext cx="1729194" cy="66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2"/>
              <p:cNvSpPr txBox="1">
                <a:spLocks noChangeArrowheads="1"/>
              </p:cNvSpPr>
              <p:nvPr/>
            </p:nvSpPr>
            <p:spPr bwMode="auto">
              <a:xfrm>
                <a:off x="206698" y="171426"/>
                <a:ext cx="12684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a:t>Learner Development</a:t>
                </a:r>
              </a:p>
              <a:p>
                <a:pPr algn="ctr" eaLnBrk="1" hangingPunct="1"/>
                <a:r>
                  <a:rPr lang="en-GB" altLang="en-US" sz="1000"/>
                  <a:t>Student Services</a:t>
                </a:r>
              </a:p>
            </p:txBody>
          </p:sp>
        </p:grpSp>
      </p:grpSp>
      <p:sp>
        <p:nvSpPr>
          <p:cNvPr id="2" name="Title 1"/>
          <p:cNvSpPr>
            <a:spLocks noGrp="1"/>
          </p:cNvSpPr>
          <p:nvPr>
            <p:ph type="title"/>
          </p:nvPr>
        </p:nvSpPr>
        <p:spPr>
          <a:xfrm>
            <a:off x="206696" y="145206"/>
            <a:ext cx="11779304"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206696" y="1461244"/>
            <a:ext cx="576772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06696" y="2285156"/>
            <a:ext cx="576772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49050" y="1461244"/>
            <a:ext cx="58369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49050" y="2285156"/>
            <a:ext cx="583695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5878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
          <p:cNvGrpSpPr>
            <a:grpSpLocks/>
          </p:cNvGrpSpPr>
          <p:nvPr userDrawn="1"/>
        </p:nvGrpSpPr>
        <p:grpSpPr bwMode="auto">
          <a:xfrm>
            <a:off x="0" y="0"/>
            <a:ext cx="12192000" cy="6858000"/>
            <a:chOff x="0" y="0"/>
            <a:chExt cx="12192000" cy="6858000"/>
          </a:xfrm>
        </p:grpSpPr>
        <p:sp>
          <p:nvSpPr>
            <p:cNvPr id="7" name="Rectangle 6"/>
            <p:cNvSpPr/>
            <p:nvPr/>
          </p:nvSpPr>
          <p:spPr>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8" name="Group 8"/>
            <p:cNvGrpSpPr>
              <a:grpSpLocks/>
            </p:cNvGrpSpPr>
            <p:nvPr/>
          </p:nvGrpSpPr>
          <p:grpSpPr bwMode="auto">
            <a:xfrm>
              <a:off x="0" y="6048614"/>
              <a:ext cx="12191997" cy="809386"/>
              <a:chOff x="2" y="1"/>
              <a:chExt cx="12191997" cy="809386"/>
            </a:xfrm>
          </p:grpSpPr>
          <p:pic>
            <p:nvPicPr>
              <p:cNvPr id="9" name="Picture 9"/>
              <p:cNvPicPr>
                <a:picLocks noChangeAspect="1"/>
              </p:cNvPicPr>
              <p:nvPr/>
            </p:nvPicPr>
            <p:blipFill>
              <a:blip r:embed="rId2" cstate="print">
                <a:extLst>
                  <a:ext uri="{28A0092B-C50C-407E-A947-70E740481C1C}">
                    <a14:useLocalDpi xmlns:a14="http://schemas.microsoft.com/office/drawing/2010/main" val="0"/>
                  </a:ext>
                </a:extLst>
              </a:blip>
              <a:srcRect l="781" t="70290" r="813" b="842"/>
              <a:stretch>
                <a:fillRect/>
              </a:stretch>
            </p:blipFill>
            <p:spPr bwMode="auto">
              <a:xfrm>
                <a:off x="2" y="2"/>
                <a:ext cx="4477107" cy="80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4476752" y="-238"/>
                <a:ext cx="7715250" cy="809625"/>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808" y="74076"/>
                <a:ext cx="1729194" cy="66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2"/>
              <p:cNvSpPr txBox="1">
                <a:spLocks noChangeArrowheads="1"/>
              </p:cNvSpPr>
              <p:nvPr/>
            </p:nvSpPr>
            <p:spPr bwMode="auto">
              <a:xfrm>
                <a:off x="206698" y="171426"/>
                <a:ext cx="12684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a:t>Learner Development</a:t>
                </a:r>
              </a:p>
              <a:p>
                <a:pPr algn="ctr" eaLnBrk="1" hangingPunct="1"/>
                <a:r>
                  <a:rPr lang="en-GB" altLang="en-US" sz="1000"/>
                  <a:t>Student Services</a:t>
                </a:r>
              </a:p>
            </p:txBody>
          </p:sp>
        </p:grpSp>
      </p:gr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6912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1"/>
          <p:cNvGrpSpPr>
            <a:grpSpLocks/>
          </p:cNvGrpSpPr>
          <p:nvPr userDrawn="1"/>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7" name="Group 8"/>
            <p:cNvGrpSpPr>
              <a:grpSpLocks/>
            </p:cNvGrpSpPr>
            <p:nvPr/>
          </p:nvGrpSpPr>
          <p:grpSpPr bwMode="auto">
            <a:xfrm>
              <a:off x="0" y="6048614"/>
              <a:ext cx="12191997" cy="809386"/>
              <a:chOff x="2" y="1"/>
              <a:chExt cx="12191997" cy="809386"/>
            </a:xfrm>
          </p:grpSpPr>
          <p:pic>
            <p:nvPicPr>
              <p:cNvPr id="8" name="Picture 9"/>
              <p:cNvPicPr>
                <a:picLocks noChangeAspect="1"/>
              </p:cNvPicPr>
              <p:nvPr/>
            </p:nvPicPr>
            <p:blipFill>
              <a:blip r:embed="rId2" cstate="print">
                <a:extLst>
                  <a:ext uri="{28A0092B-C50C-407E-A947-70E740481C1C}">
                    <a14:useLocalDpi xmlns:a14="http://schemas.microsoft.com/office/drawing/2010/main" val="0"/>
                  </a:ext>
                </a:extLst>
              </a:blip>
              <a:srcRect l="781" t="70290" r="813" b="842"/>
              <a:stretch>
                <a:fillRect/>
              </a:stretch>
            </p:blipFill>
            <p:spPr bwMode="auto">
              <a:xfrm>
                <a:off x="2" y="2"/>
                <a:ext cx="4477107" cy="80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476752" y="-238"/>
                <a:ext cx="7715250" cy="809625"/>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0" name="Picture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808" y="74076"/>
                <a:ext cx="1729194" cy="66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2"/>
              <p:cNvSpPr txBox="1">
                <a:spLocks noChangeArrowheads="1"/>
              </p:cNvSpPr>
              <p:nvPr/>
            </p:nvSpPr>
            <p:spPr bwMode="auto">
              <a:xfrm>
                <a:off x="206698" y="171426"/>
                <a:ext cx="126842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sz="1000"/>
                  <a:t>Learner Development</a:t>
                </a:r>
              </a:p>
              <a:p>
                <a:pPr algn="ctr" eaLnBrk="1" hangingPunct="1"/>
                <a:r>
                  <a:rPr lang="en-GB" altLang="en-US" sz="1000"/>
                  <a:t>Student Services</a:t>
                </a:r>
              </a:p>
            </p:txBody>
          </p:sp>
        </p:grpSp>
      </p:grpSp>
    </p:spTree>
    <p:extLst>
      <p:ext uri="{BB962C8B-B14F-4D97-AF65-F5344CB8AC3E}">
        <p14:creationId xmlns:p14="http://schemas.microsoft.com/office/powerpoint/2010/main" val="224572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12" name="Group 2"/>
          <p:cNvGrpSpPr>
            <a:grpSpLocks/>
          </p:cNvGrpSpPr>
          <p:nvPr userDrawn="1"/>
        </p:nvGrpSpPr>
        <p:grpSpPr bwMode="auto">
          <a:xfrm>
            <a:off x="0" y="0"/>
            <a:ext cx="12192000" cy="6858000"/>
            <a:chOff x="0" y="0"/>
            <a:chExt cx="12192000" cy="6858000"/>
          </a:xfrm>
        </p:grpSpPr>
        <p:sp>
          <p:nvSpPr>
            <p:cNvPr id="13" name="Rectangle 12"/>
            <p:cNvSpPr/>
            <p:nvPr/>
          </p:nvSpPr>
          <p:spPr>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grpSp>
          <p:nvGrpSpPr>
            <p:cNvPr id="14" name="Group 1"/>
            <p:cNvGrpSpPr>
              <a:grpSpLocks/>
            </p:cNvGrpSpPr>
            <p:nvPr/>
          </p:nvGrpSpPr>
          <p:grpSpPr bwMode="auto">
            <a:xfrm>
              <a:off x="0" y="0"/>
              <a:ext cx="969333" cy="6858000"/>
              <a:chOff x="0" y="0"/>
              <a:chExt cx="969333" cy="6858000"/>
            </a:xfrm>
          </p:grpSpPr>
          <p:pic>
            <p:nvPicPr>
              <p:cNvPr id="15" name="Picture 4"/>
              <p:cNvPicPr>
                <a:picLocks noChangeAspect="1"/>
              </p:cNvPicPr>
              <p:nvPr/>
            </p:nvPicPr>
            <p:blipFill>
              <a:blip r:embed="rId2" cstate="print">
                <a:extLst>
                  <a:ext uri="{28A0092B-C50C-407E-A947-70E740481C1C}">
                    <a14:useLocalDpi xmlns:a14="http://schemas.microsoft.com/office/drawing/2010/main" val="0"/>
                  </a:ext>
                </a:extLst>
              </a:blip>
              <a:srcRect l="508" t="4401" r="68735" b="713"/>
              <a:stretch>
                <a:fillRect/>
              </a:stretch>
            </p:blipFill>
            <p:spPr bwMode="auto">
              <a:xfrm>
                <a:off x="0" y="4743355"/>
                <a:ext cx="969332" cy="2114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0" y="0"/>
                <a:ext cx="969963" cy="4743450"/>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7"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6" y="123822"/>
                <a:ext cx="823380" cy="31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34142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8F9AA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5" name="Picture 6" descr="MMU New logo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925619" y="1209188"/>
            <a:ext cx="3878570" cy="4465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98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03990" y="156781"/>
            <a:ext cx="11717934"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endParaRPr lang="en-GB" altLang="en-US" dirty="0"/>
          </a:p>
        </p:txBody>
      </p:sp>
      <p:sp>
        <p:nvSpPr>
          <p:cNvPr id="1027" name="Text Placeholder 2"/>
          <p:cNvSpPr>
            <a:spLocks noGrp="1"/>
          </p:cNvSpPr>
          <p:nvPr>
            <p:ph type="body" idx="1"/>
          </p:nvPr>
        </p:nvSpPr>
        <p:spPr bwMode="auto">
          <a:xfrm>
            <a:off x="203990" y="1663775"/>
            <a:ext cx="11717934" cy="430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rtl="0" eaLnBrk="1" fontAlgn="base" hangingPunct="1">
        <a:lnSpc>
          <a:spcPct val="90000"/>
        </a:lnSpc>
        <a:spcBef>
          <a:spcPct val="0"/>
        </a:spcBef>
        <a:spcAft>
          <a:spcPct val="0"/>
        </a:spcAft>
        <a:defRPr sz="4400" b="1" kern="1200">
          <a:solidFill>
            <a:schemeClr val="tx1"/>
          </a:solidFill>
          <a:latin typeface="+mn-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12D58-0BE6-4AF9-B6DE-3426A86FC93A}" type="datetimeFigureOut">
              <a:rPr lang="en-GB" smtClean="0"/>
              <a:t>30/09/2021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1BDFF-2E7D-4DF6-9065-3933513AB64A}" type="slidenum">
              <a:rPr lang="en-GB" smtClean="0"/>
              <a:t>‹#›</a:t>
            </a:fld>
            <a:endParaRPr lang="en-GB"/>
          </a:p>
        </p:txBody>
      </p:sp>
    </p:spTree>
    <p:extLst>
      <p:ext uri="{BB962C8B-B14F-4D97-AF65-F5344CB8AC3E}">
        <p14:creationId xmlns:p14="http://schemas.microsoft.com/office/powerpoint/2010/main" val="7270002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mutube.mmu.ac.uk/media/1_j748iig4"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mmutube.mmu.ac.uk/media/1_ak7o9r00" TargetMode="External"/><Relationship Id="rId5" Type="http://schemas.openxmlformats.org/officeDocument/2006/relationships/hyperlink" Target="https://mmutube.mmu.ac.uk/media/1_r0edm9ci" TargetMode="External"/><Relationship Id="rId4" Type="http://schemas.openxmlformats.org/officeDocument/2006/relationships/hyperlink" Target="https://mmutube.mmu.ac.uk/media/1_uze5tgo4"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5400" dirty="0" smtClean="0">
                <a:cs typeface="Calibri"/>
              </a:rPr>
              <a:t>Essay &amp; Report </a:t>
            </a:r>
            <a:r>
              <a:rPr lang="en-GB" sz="5400" dirty="0">
                <a:cs typeface="Calibri"/>
              </a:rPr>
              <a:t>Writing</a:t>
            </a:r>
            <a:endParaRPr lang="en-GB" sz="5400" dirty="0"/>
          </a:p>
        </p:txBody>
      </p:sp>
    </p:spTree>
    <p:extLst>
      <p:ext uri="{BB962C8B-B14F-4D97-AF65-F5344CB8AC3E}">
        <p14:creationId xmlns:p14="http://schemas.microsoft.com/office/powerpoint/2010/main" val="1878953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916E2-881E-4F0A-983C-9EED11D41B39}"/>
              </a:ext>
            </a:extLst>
          </p:cNvPr>
          <p:cNvSpPr txBox="1">
            <a:spLocks/>
          </p:cNvSpPr>
          <p:nvPr/>
        </p:nvSpPr>
        <p:spPr bwMode="auto">
          <a:xfrm>
            <a:off x="237033" y="-301752"/>
            <a:ext cx="11717934"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mn-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r>
              <a:rPr lang="en-GB" dirty="0"/>
              <a:t>ANSWERS: BREAKING DOWN AN INTRODUCTION</a:t>
            </a:r>
          </a:p>
        </p:txBody>
      </p:sp>
      <p:sp>
        <p:nvSpPr>
          <p:cNvPr id="6" name="TextBox 5">
            <a:extLst>
              <a:ext uri="{FF2B5EF4-FFF2-40B4-BE49-F238E27FC236}">
                <a16:creationId xmlns:a16="http://schemas.microsoft.com/office/drawing/2014/main" id="{3C9BBB5D-5D4C-468E-8736-7D6F72EF43DD}"/>
              </a:ext>
            </a:extLst>
          </p:cNvPr>
          <p:cNvSpPr txBox="1"/>
          <p:nvPr/>
        </p:nvSpPr>
        <p:spPr>
          <a:xfrm>
            <a:off x="69272" y="670565"/>
            <a:ext cx="12053455" cy="5115055"/>
          </a:xfrm>
          <a:prstGeom prst="rect">
            <a:avLst/>
          </a:prstGeom>
          <a:noFill/>
        </p:spPr>
        <p:txBody>
          <a:bodyPr wrap="square">
            <a:spAutoFit/>
          </a:bodyPr>
          <a:lstStyle/>
          <a:p>
            <a:pPr marL="0" indent="0">
              <a:buNone/>
            </a:pPr>
            <a:r>
              <a:rPr lang="en-GB" sz="2800" b="1" dirty="0"/>
              <a:t>Read through this introduction and highlight: </a:t>
            </a:r>
            <a:r>
              <a:rPr lang="en-GB" sz="2800" b="1" dirty="0">
                <a:solidFill>
                  <a:schemeClr val="accent2"/>
                </a:solidFill>
              </a:rPr>
              <a:t>the general statement</a:t>
            </a:r>
            <a:r>
              <a:rPr lang="en-GB" sz="2800" b="1" dirty="0"/>
              <a:t>, </a:t>
            </a:r>
            <a:r>
              <a:rPr lang="en-GB" sz="2800" b="1" dirty="0">
                <a:solidFill>
                  <a:schemeClr val="accent1"/>
                </a:solidFill>
              </a:rPr>
              <a:t>the thesis statement</a:t>
            </a:r>
            <a:r>
              <a:rPr lang="en-GB" sz="2800" b="1" dirty="0"/>
              <a:t> and the </a:t>
            </a:r>
            <a:r>
              <a:rPr lang="en-GB" sz="2800" b="1" dirty="0">
                <a:solidFill>
                  <a:schemeClr val="accent6"/>
                </a:solidFill>
              </a:rPr>
              <a:t>route map</a:t>
            </a:r>
            <a:r>
              <a:rPr lang="en-GB" sz="2800" b="1" dirty="0"/>
              <a:t>. </a:t>
            </a:r>
            <a:endParaRPr lang="en-GB" sz="2800" b="1" dirty="0" smtClean="0"/>
          </a:p>
          <a:p>
            <a:pPr marL="0" indent="0">
              <a:buNone/>
            </a:pPr>
            <a:endParaRPr lang="en-GB" sz="2000" b="1" dirty="0"/>
          </a:p>
          <a:p>
            <a:pPr>
              <a:lnSpc>
                <a:spcPct val="107000"/>
              </a:lnSpc>
              <a:spcAft>
                <a:spcPts val="800"/>
              </a:spcAft>
            </a:pPr>
            <a:r>
              <a:rPr lang="en-GB" sz="2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Artificial Intelligence (AI) is an area of computer science related to developing ‘smart’ computer systems which can perform tasks that would normally be performed by humans.  AI is used behind the scenes of many applications used by millions of people every day, such as social media applications, where it can, for example, learn about your preferences so as to serve you content that matches your interests.  AI relies heavily on data.  </a:t>
            </a:r>
            <a:r>
              <a:rPr lang="en-GB" sz="2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This report will consider some of the ethical issues related to the data that drives AI.  If the data set used to train an AI system is biased in any way, the decisions made by the AI system will also be biased.</a:t>
            </a:r>
            <a:r>
              <a:rPr lang="en-GB" sz="2600" dirty="0">
                <a:effectLst/>
                <a:latin typeface="Calibri" panose="020F0502020204030204" pitchFamily="34" charset="0"/>
                <a:ea typeface="Calibri" panose="020F0502020204030204" pitchFamily="34" charset="0"/>
                <a:cs typeface="Times New Roman" panose="02020603050405020304" pitchFamily="18" charset="0"/>
              </a:rPr>
              <a:t>  </a:t>
            </a:r>
            <a:r>
              <a:rPr lang="en-GB" sz="26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This topic will be explored by investigating the use of AI for decision-making within the criminal justice system.</a:t>
            </a:r>
          </a:p>
        </p:txBody>
      </p:sp>
    </p:spTree>
    <p:extLst>
      <p:ext uri="{BB962C8B-B14F-4D97-AF65-F5344CB8AC3E}">
        <p14:creationId xmlns:p14="http://schemas.microsoft.com/office/powerpoint/2010/main" val="1719241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flipV="1">
            <a:off x="577969" y="1009548"/>
            <a:ext cx="5693434" cy="5063447"/>
          </a:xfrm>
          <a:prstGeom prst="triangle">
            <a:avLst/>
          </a:prstGeom>
          <a:gradFill flip="none" rotWithShape="1">
            <a:gsLst>
              <a:gs pos="0">
                <a:srgbClr val="00C0B5">
                  <a:tint val="66000"/>
                  <a:satMod val="160000"/>
                </a:srgbClr>
              </a:gs>
              <a:gs pos="50000">
                <a:srgbClr val="00C0B5">
                  <a:tint val="44500"/>
                  <a:satMod val="160000"/>
                </a:srgbClr>
              </a:gs>
              <a:gs pos="100000">
                <a:srgbClr val="00C0B5">
                  <a:tint val="23500"/>
                  <a:satMod val="160000"/>
                </a:srgbClr>
              </a:gs>
            </a:gsLst>
            <a:lin ang="16200000" scaled="1"/>
            <a:tileRect/>
          </a:gradFill>
          <a:ln>
            <a:solidFill>
              <a:srgbClr val="00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own Arrow 1"/>
          <p:cNvSpPr/>
          <p:nvPr/>
        </p:nvSpPr>
        <p:spPr>
          <a:xfrm>
            <a:off x="6291211" y="1009548"/>
            <a:ext cx="396815" cy="4986067"/>
          </a:xfrm>
          <a:prstGeom prst="downArrow">
            <a:avLst/>
          </a:prstGeom>
          <a:solidFill>
            <a:srgbClr val="00C0B5"/>
          </a:solidFill>
          <a:ln>
            <a:solidFill>
              <a:srgbClr val="00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p:cNvGrpSpPr/>
          <p:nvPr/>
        </p:nvGrpSpPr>
        <p:grpSpPr>
          <a:xfrm>
            <a:off x="1637451" y="948906"/>
            <a:ext cx="3572903" cy="4800662"/>
            <a:chOff x="1637451" y="948906"/>
            <a:chExt cx="3572903" cy="4800662"/>
          </a:xfrm>
        </p:grpSpPr>
        <p:sp>
          <p:nvSpPr>
            <p:cNvPr id="3" name="TextBox 2"/>
            <p:cNvSpPr txBox="1"/>
            <p:nvPr/>
          </p:nvSpPr>
          <p:spPr>
            <a:xfrm>
              <a:off x="1639018" y="948906"/>
              <a:ext cx="3571336" cy="584775"/>
            </a:xfrm>
            <a:prstGeom prst="rect">
              <a:avLst/>
            </a:prstGeom>
            <a:noFill/>
          </p:spPr>
          <p:txBody>
            <a:bodyPr wrap="square" rtlCol="0">
              <a:spAutoFit/>
            </a:bodyPr>
            <a:lstStyle/>
            <a:p>
              <a:pPr algn="ctr"/>
              <a:r>
                <a:rPr lang="en-GB" sz="3200" b="1" dirty="0"/>
                <a:t>General</a:t>
              </a:r>
            </a:p>
          </p:txBody>
        </p:sp>
        <p:sp>
          <p:nvSpPr>
            <p:cNvPr id="5" name="TextBox 4"/>
            <p:cNvSpPr txBox="1"/>
            <p:nvPr/>
          </p:nvSpPr>
          <p:spPr>
            <a:xfrm>
              <a:off x="1637451" y="5164793"/>
              <a:ext cx="3571336" cy="584775"/>
            </a:xfrm>
            <a:prstGeom prst="rect">
              <a:avLst/>
            </a:prstGeom>
            <a:noFill/>
          </p:spPr>
          <p:txBody>
            <a:bodyPr wrap="square" rtlCol="0">
              <a:spAutoFit/>
            </a:bodyPr>
            <a:lstStyle/>
            <a:p>
              <a:pPr algn="ctr"/>
              <a:r>
                <a:rPr lang="en-GB" sz="3200" b="1" dirty="0"/>
                <a:t>Specific</a:t>
              </a:r>
            </a:p>
          </p:txBody>
        </p:sp>
      </p:grpSp>
      <p:sp>
        <p:nvSpPr>
          <p:cNvPr id="8" name="TextBox 7"/>
          <p:cNvSpPr txBox="1"/>
          <p:nvPr/>
        </p:nvSpPr>
        <p:spPr>
          <a:xfrm>
            <a:off x="994592" y="1483154"/>
            <a:ext cx="4879996" cy="3247043"/>
          </a:xfrm>
          <a:prstGeom prst="rect">
            <a:avLst/>
          </a:prstGeom>
          <a:noFill/>
        </p:spPr>
        <p:txBody>
          <a:bodyPr wrap="square" rtlCol="0">
            <a:spAutoFit/>
          </a:bodyPr>
          <a:lstStyle/>
          <a:p>
            <a:pPr algn="ctr">
              <a:lnSpc>
                <a:spcPct val="200000"/>
              </a:lnSpc>
              <a:spcAft>
                <a:spcPts val="1800"/>
              </a:spcAft>
            </a:pPr>
            <a:r>
              <a:rPr lang="en-GB" sz="2000" dirty="0">
                <a:solidFill>
                  <a:srgbClr val="0A0237"/>
                </a:solidFill>
              </a:rPr>
              <a:t>Broad opening, attention getting statement</a:t>
            </a:r>
          </a:p>
          <a:p>
            <a:pPr algn="ctr">
              <a:lnSpc>
                <a:spcPct val="200000"/>
              </a:lnSpc>
              <a:spcAft>
                <a:spcPts val="1800"/>
              </a:spcAft>
            </a:pPr>
            <a:r>
              <a:rPr lang="en-GB" sz="2000" dirty="0">
                <a:solidFill>
                  <a:srgbClr val="0A0237"/>
                </a:solidFill>
              </a:rPr>
              <a:t>Background information</a:t>
            </a:r>
          </a:p>
          <a:p>
            <a:pPr algn="ctr">
              <a:lnSpc>
                <a:spcPct val="200000"/>
              </a:lnSpc>
              <a:spcAft>
                <a:spcPts val="1800"/>
              </a:spcAft>
            </a:pPr>
            <a:r>
              <a:rPr lang="en-GB" sz="2000" dirty="0">
                <a:solidFill>
                  <a:srgbClr val="0A0237"/>
                </a:solidFill>
              </a:rPr>
              <a:t>Thesis statement</a:t>
            </a:r>
          </a:p>
          <a:p>
            <a:pPr algn="ctr">
              <a:lnSpc>
                <a:spcPct val="200000"/>
              </a:lnSpc>
              <a:spcAft>
                <a:spcPts val="1800"/>
              </a:spcAft>
            </a:pPr>
            <a:r>
              <a:rPr lang="en-GB" sz="2000" dirty="0">
                <a:solidFill>
                  <a:srgbClr val="0A0237"/>
                </a:solidFill>
              </a:rPr>
              <a:t>Map of the essay</a:t>
            </a:r>
          </a:p>
        </p:txBody>
      </p:sp>
      <p:sp>
        <p:nvSpPr>
          <p:cNvPr id="9" name="Rectangle 8"/>
          <p:cNvSpPr/>
          <p:nvPr/>
        </p:nvSpPr>
        <p:spPr>
          <a:xfrm>
            <a:off x="7058526" y="1034838"/>
            <a:ext cx="4896108" cy="5078313"/>
          </a:xfrm>
          <a:prstGeom prst="rect">
            <a:avLst/>
          </a:prstGeom>
        </p:spPr>
        <p:txBody>
          <a:bodyPr wrap="square">
            <a:spAutoFit/>
          </a:bodyPr>
          <a:lstStyle/>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The introduction uses language that suggests a beginning (present and future tenses).</a:t>
            </a:r>
          </a:p>
          <a:p>
            <a:pPr fontAlgn="base">
              <a:lnSpc>
                <a:spcPct val="150000"/>
              </a:lnSpc>
              <a:spcBef>
                <a:spcPct val="0"/>
              </a:spcBef>
              <a:spcAft>
                <a:spcPct val="0"/>
              </a:spcAft>
            </a:pPr>
            <a:endParaRPr lang="en-US" dirty="0">
              <a:solidFill>
                <a:srgbClr val="0A0237"/>
              </a:solidFill>
            </a:endParaRPr>
          </a:p>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The writing is confident and authoritative in tone. It tells your reader exactly what you are going to do, including your thesis statement.</a:t>
            </a:r>
          </a:p>
          <a:p>
            <a:pPr marL="342900" indent="-342900" fontAlgn="base">
              <a:lnSpc>
                <a:spcPct val="150000"/>
              </a:lnSpc>
              <a:spcBef>
                <a:spcPct val="0"/>
              </a:spcBef>
              <a:spcAft>
                <a:spcPct val="0"/>
              </a:spcAft>
              <a:buFont typeface="Arial" panose="020B0604020202020204" pitchFamily="34" charset="0"/>
              <a:buChar char="•"/>
            </a:pPr>
            <a:endParaRPr lang="en-US" dirty="0">
              <a:solidFill>
                <a:srgbClr val="0A0237"/>
              </a:solidFill>
            </a:endParaRPr>
          </a:p>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It places your work in context to show the wider relevance of your work.</a:t>
            </a:r>
          </a:p>
          <a:p>
            <a:pPr marL="342900" indent="-342900" fontAlgn="base">
              <a:lnSpc>
                <a:spcPct val="150000"/>
              </a:lnSpc>
              <a:spcBef>
                <a:spcPct val="0"/>
              </a:spcBef>
              <a:spcAft>
                <a:spcPct val="0"/>
              </a:spcAft>
              <a:buFont typeface="Arial" panose="020B0604020202020204" pitchFamily="34" charset="0"/>
              <a:buChar char="•"/>
            </a:pPr>
            <a:endParaRPr lang="en-US" dirty="0">
              <a:solidFill>
                <a:srgbClr val="0A0237"/>
              </a:solidFill>
            </a:endParaRPr>
          </a:p>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It does not introduce any information that is not relevant to the essay topic.</a:t>
            </a:r>
          </a:p>
        </p:txBody>
      </p:sp>
      <p:sp>
        <p:nvSpPr>
          <p:cNvPr id="10" name="Title 3"/>
          <p:cNvSpPr>
            <a:spLocks noGrp="1"/>
          </p:cNvSpPr>
          <p:nvPr>
            <p:ph type="title"/>
          </p:nvPr>
        </p:nvSpPr>
        <p:spPr>
          <a:xfrm>
            <a:off x="1639018" y="162377"/>
            <a:ext cx="9144000" cy="674642"/>
          </a:xfrm>
        </p:spPr>
        <p:txBody>
          <a:bodyPr>
            <a:normAutofit fontScale="90000"/>
          </a:bodyPr>
          <a:lstStyle/>
          <a:p>
            <a:pPr algn="ctr"/>
            <a:r>
              <a:rPr lang="en-GB" b="1" dirty="0">
                <a:solidFill>
                  <a:srgbClr val="0A0237"/>
                </a:solidFill>
                <a:latin typeface="+mn-lt"/>
              </a:rPr>
              <a:t>Introduction: Structure and Style </a:t>
            </a:r>
          </a:p>
        </p:txBody>
      </p:sp>
    </p:spTree>
    <p:extLst>
      <p:ext uri="{BB962C8B-B14F-4D97-AF65-F5344CB8AC3E}">
        <p14:creationId xmlns:p14="http://schemas.microsoft.com/office/powerpoint/2010/main" val="13989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DE9D-5E84-4CB9-8A43-096FC46D8265}"/>
              </a:ext>
            </a:extLst>
          </p:cNvPr>
          <p:cNvSpPr>
            <a:spLocks noGrp="1"/>
          </p:cNvSpPr>
          <p:nvPr>
            <p:ph type="title"/>
          </p:nvPr>
        </p:nvSpPr>
        <p:spPr>
          <a:xfrm>
            <a:off x="203990" y="-120310"/>
            <a:ext cx="11000510" cy="1325563"/>
          </a:xfrm>
        </p:spPr>
        <p:txBody>
          <a:bodyPr>
            <a:normAutofit/>
          </a:bodyPr>
          <a:lstStyle/>
          <a:p>
            <a:pPr algn="ctr"/>
            <a:r>
              <a:rPr lang="en-GB" dirty="0"/>
              <a:t>CONCLUSIONS</a:t>
            </a:r>
          </a:p>
        </p:txBody>
      </p:sp>
      <p:graphicFrame>
        <p:nvGraphicFramePr>
          <p:cNvPr id="4" name="Content Placeholder 3">
            <a:extLst>
              <a:ext uri="{FF2B5EF4-FFF2-40B4-BE49-F238E27FC236}">
                <a16:creationId xmlns:a16="http://schemas.microsoft.com/office/drawing/2014/main" id="{3DCF2F3B-66E3-4087-BA2E-3F1D5DA14957}"/>
              </a:ext>
            </a:extLst>
          </p:cNvPr>
          <p:cNvGraphicFramePr>
            <a:graphicFrameLocks noGrp="1"/>
          </p:cNvGraphicFramePr>
          <p:nvPr>
            <p:ph idx="1"/>
            <p:extLst>
              <p:ext uri="{D42A27DB-BD31-4B8C-83A1-F6EECF244321}">
                <p14:modId xmlns:p14="http://schemas.microsoft.com/office/powerpoint/2010/main" val="3223346957"/>
              </p:ext>
            </p:extLst>
          </p:nvPr>
        </p:nvGraphicFramePr>
        <p:xfrm>
          <a:off x="203990" y="0"/>
          <a:ext cx="11000510" cy="4156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1DC49951-CD34-4139-BFC0-1CBF020E70ED}"/>
              </a:ext>
            </a:extLst>
          </p:cNvPr>
          <p:cNvSpPr txBox="1"/>
          <p:nvPr/>
        </p:nvSpPr>
        <p:spPr>
          <a:xfrm>
            <a:off x="183342" y="3429000"/>
            <a:ext cx="8686338" cy="2954655"/>
          </a:xfrm>
          <a:prstGeom prst="rect">
            <a:avLst/>
          </a:prstGeom>
          <a:noFill/>
        </p:spPr>
        <p:txBody>
          <a:bodyPr wrap="square" rtlCol="0">
            <a:spAutoFit/>
          </a:bodyPr>
          <a:lstStyle/>
          <a:p>
            <a:pPr lvl="0"/>
            <a:r>
              <a:rPr lang="en-GB" sz="2400" b="1" dirty="0"/>
              <a:t>REMEMBER: </a:t>
            </a:r>
            <a:endParaRPr lang="en-GB" sz="2400" dirty="0"/>
          </a:p>
          <a:p>
            <a:pPr marL="800100" lvl="1" indent="-342900">
              <a:lnSpc>
                <a:spcPct val="150000"/>
              </a:lnSpc>
              <a:buFont typeface="Arial" panose="020B0604020202020204" pitchFamily="34" charset="0"/>
              <a:buChar char="•"/>
            </a:pPr>
            <a:r>
              <a:rPr lang="en-GB" sz="2400" dirty="0"/>
              <a:t>Emphasise especially anything valuable </a:t>
            </a:r>
          </a:p>
          <a:p>
            <a:pPr marL="800100" lvl="1" indent="-342900">
              <a:lnSpc>
                <a:spcPct val="150000"/>
              </a:lnSpc>
              <a:buFont typeface="Arial" panose="020B0604020202020204" pitchFamily="34" charset="0"/>
              <a:buChar char="•"/>
            </a:pPr>
            <a:r>
              <a:rPr lang="en-GB" sz="2400" dirty="0"/>
              <a:t>Acknowledge any possible limitations your work might have</a:t>
            </a:r>
          </a:p>
          <a:p>
            <a:pPr marL="800100" lvl="1" indent="-342900">
              <a:lnSpc>
                <a:spcPct val="150000"/>
              </a:lnSpc>
              <a:buFont typeface="Arial" panose="020B0604020202020204" pitchFamily="34" charset="0"/>
              <a:buChar char="•"/>
            </a:pPr>
            <a:r>
              <a:rPr lang="en-GB" sz="2400" dirty="0"/>
              <a:t>Make recommendations where appropriate</a:t>
            </a:r>
          </a:p>
          <a:p>
            <a:pPr marL="800100" lvl="1" indent="-342900">
              <a:lnSpc>
                <a:spcPct val="150000"/>
              </a:lnSpc>
              <a:buFont typeface="Arial" panose="020B0604020202020204" pitchFamily="34" charset="0"/>
              <a:buChar char="•"/>
            </a:pPr>
            <a:r>
              <a:rPr lang="en-GB" sz="2400" dirty="0"/>
              <a:t>Do NOT introduce any new ideas or facts</a:t>
            </a:r>
          </a:p>
          <a:p>
            <a:endParaRPr lang="en-GB" dirty="0"/>
          </a:p>
        </p:txBody>
      </p:sp>
    </p:spTree>
    <p:extLst>
      <p:ext uri="{BB962C8B-B14F-4D97-AF65-F5344CB8AC3E}">
        <p14:creationId xmlns:p14="http://schemas.microsoft.com/office/powerpoint/2010/main" val="718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4E0A-D13F-4C4B-A76F-7821E9E2E7A4}"/>
              </a:ext>
            </a:extLst>
          </p:cNvPr>
          <p:cNvSpPr>
            <a:spLocks noGrp="1"/>
          </p:cNvSpPr>
          <p:nvPr>
            <p:ph type="title"/>
          </p:nvPr>
        </p:nvSpPr>
        <p:spPr>
          <a:xfrm>
            <a:off x="237033" y="0"/>
            <a:ext cx="11717934" cy="682244"/>
          </a:xfrm>
        </p:spPr>
        <p:txBody>
          <a:bodyPr/>
          <a:lstStyle/>
          <a:p>
            <a:r>
              <a:rPr lang="en-GB" dirty="0"/>
              <a:t>ACTIVITY: BREAKING DOWN A CONCLUSION</a:t>
            </a:r>
          </a:p>
        </p:txBody>
      </p:sp>
      <p:sp>
        <p:nvSpPr>
          <p:cNvPr id="3" name="Content Placeholder 2">
            <a:extLst>
              <a:ext uri="{FF2B5EF4-FFF2-40B4-BE49-F238E27FC236}">
                <a16:creationId xmlns:a16="http://schemas.microsoft.com/office/drawing/2014/main" id="{BEA0DCE7-5166-4BBE-894B-1FB5CEC9947C}"/>
              </a:ext>
            </a:extLst>
          </p:cNvPr>
          <p:cNvSpPr>
            <a:spLocks noGrp="1"/>
          </p:cNvSpPr>
          <p:nvPr>
            <p:ph idx="1"/>
          </p:nvPr>
        </p:nvSpPr>
        <p:spPr>
          <a:xfrm>
            <a:off x="153955" y="682244"/>
            <a:ext cx="11884090" cy="5375656"/>
          </a:xfrm>
        </p:spPr>
        <p:txBody>
          <a:bodyPr>
            <a:normAutofit fontScale="55000" lnSpcReduction="20000"/>
          </a:bodyPr>
          <a:lstStyle/>
          <a:p>
            <a:pPr marL="0" indent="0">
              <a:buNone/>
            </a:pPr>
            <a:r>
              <a:rPr lang="en-GB" sz="4600" b="1" dirty="0"/>
              <a:t>Read through this conclusion and highlight: brief statement of central ideas, summary of key points and a final statement.  Also highlight the recommendations and further reading/research suggested</a:t>
            </a:r>
            <a:r>
              <a:rPr lang="en-GB" sz="4600" b="1" dirty="0" smtClean="0"/>
              <a:t>.</a:t>
            </a:r>
          </a:p>
          <a:p>
            <a:pPr marL="0" indent="0">
              <a:buNone/>
            </a:pPr>
            <a:endParaRPr lang="en-GB" sz="4600" b="1" dirty="0"/>
          </a:p>
          <a:p>
            <a:pPr marL="0" indent="0">
              <a:lnSpc>
                <a:spcPct val="107000"/>
              </a:lnSpc>
              <a:spcAft>
                <a:spcPts val="800"/>
              </a:spcAft>
              <a:buNone/>
            </a:pPr>
            <a:r>
              <a:rPr lang="en-GB" sz="4400" dirty="0">
                <a:effectLst/>
                <a:latin typeface="Calibri" panose="020F0502020204030204" pitchFamily="34" charset="0"/>
                <a:ea typeface="Calibri" panose="020F0502020204030204" pitchFamily="34" charset="0"/>
                <a:cs typeface="Times New Roman" panose="02020603050405020304" pitchFamily="18" charset="0"/>
              </a:rPr>
              <a:t>This report has considered some of the ethical considerations related to AI, and the data used to train AI-based decision-making systems.  The ethical arguments were presented in the context of using AI to aid decision-making within the criminal justice system, and specifically in helping judges to determine length of sentence.  Firstly, the report considered how bias can be introduced to systems through biased data.  It considered what the real-life implications of biased decision-making might be.  Secondly, the report considered the potential advantages of AI-based decision-making over human decision-making.  Research has shown that human judges, when faced with the same set of criteria at different times, will often make a different decision about whether the same individual should be granted bail (Dhami and Ayton 2001).  Therefore, consistency of decisions has been considered as a key factor.  Based on the arguments and evidence discussed, conclusions have been presented which argue why AI might be better than humans at making some decisions within the criminal justice system. </a:t>
            </a:r>
          </a:p>
          <a:p>
            <a:endParaRPr lang="en-GB" dirty="0"/>
          </a:p>
        </p:txBody>
      </p:sp>
    </p:spTree>
    <p:extLst>
      <p:ext uri="{BB962C8B-B14F-4D97-AF65-F5344CB8AC3E}">
        <p14:creationId xmlns:p14="http://schemas.microsoft.com/office/powerpoint/2010/main" val="3052097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4E0A-D13F-4C4B-A76F-7821E9E2E7A4}"/>
              </a:ext>
            </a:extLst>
          </p:cNvPr>
          <p:cNvSpPr>
            <a:spLocks noGrp="1"/>
          </p:cNvSpPr>
          <p:nvPr>
            <p:ph type="title"/>
          </p:nvPr>
        </p:nvSpPr>
        <p:spPr>
          <a:xfrm>
            <a:off x="237033" y="0"/>
            <a:ext cx="11717934" cy="682244"/>
          </a:xfrm>
        </p:spPr>
        <p:txBody>
          <a:bodyPr/>
          <a:lstStyle/>
          <a:p>
            <a:r>
              <a:rPr lang="en-GB" dirty="0"/>
              <a:t>ANSWERS: BREAKING DOWN A CONCLUSION</a:t>
            </a:r>
          </a:p>
        </p:txBody>
      </p:sp>
      <p:sp>
        <p:nvSpPr>
          <p:cNvPr id="3" name="Content Placeholder 2">
            <a:extLst>
              <a:ext uri="{FF2B5EF4-FFF2-40B4-BE49-F238E27FC236}">
                <a16:creationId xmlns:a16="http://schemas.microsoft.com/office/drawing/2014/main" id="{BEA0DCE7-5166-4BBE-894B-1FB5CEC9947C}"/>
              </a:ext>
            </a:extLst>
          </p:cNvPr>
          <p:cNvSpPr>
            <a:spLocks noGrp="1"/>
          </p:cNvSpPr>
          <p:nvPr>
            <p:ph idx="1"/>
          </p:nvPr>
        </p:nvSpPr>
        <p:spPr>
          <a:xfrm>
            <a:off x="237033" y="682244"/>
            <a:ext cx="11954967" cy="5781618"/>
          </a:xfrm>
        </p:spPr>
        <p:txBody>
          <a:bodyPr>
            <a:normAutofit fontScale="32500" lnSpcReduction="20000"/>
          </a:bodyPr>
          <a:lstStyle/>
          <a:p>
            <a:pPr marL="0" indent="0">
              <a:buNone/>
            </a:pPr>
            <a:r>
              <a:rPr lang="en-GB" sz="7400" b="1" dirty="0"/>
              <a:t>Read through this conclusion and highlight: </a:t>
            </a:r>
            <a:r>
              <a:rPr lang="en-GB" sz="7400" b="1" dirty="0">
                <a:solidFill>
                  <a:schemeClr val="accent6"/>
                </a:solidFill>
              </a:rPr>
              <a:t>brief statement of central ideas</a:t>
            </a:r>
            <a:r>
              <a:rPr lang="en-GB" sz="7400" b="1" dirty="0"/>
              <a:t>, </a:t>
            </a:r>
            <a:r>
              <a:rPr lang="en-GB" sz="7400" b="1" dirty="0">
                <a:solidFill>
                  <a:srgbClr val="ED7D31"/>
                </a:solidFill>
              </a:rPr>
              <a:t>summary of </a:t>
            </a:r>
            <a:r>
              <a:rPr lang="en-GB" sz="7400" b="1" dirty="0">
                <a:solidFill>
                  <a:schemeClr val="accent2"/>
                </a:solidFill>
              </a:rPr>
              <a:t>key points </a:t>
            </a:r>
            <a:r>
              <a:rPr lang="en-GB" sz="7400" b="1" dirty="0"/>
              <a:t>and a </a:t>
            </a:r>
            <a:r>
              <a:rPr lang="en-GB" sz="7400" b="1" dirty="0">
                <a:solidFill>
                  <a:srgbClr val="5B9BD5"/>
                </a:solidFill>
              </a:rPr>
              <a:t>final statement</a:t>
            </a:r>
            <a:r>
              <a:rPr lang="en-GB" sz="7400" b="1" dirty="0"/>
              <a:t>.  Also highlight the recommendations and further reading/research suggested. </a:t>
            </a:r>
            <a:endParaRPr lang="en-GB" sz="7400" b="1" dirty="0" smtClean="0"/>
          </a:p>
          <a:p>
            <a:pPr marL="0" indent="0">
              <a:buNone/>
            </a:pPr>
            <a:endParaRPr lang="en-GB" sz="7400" b="1" dirty="0"/>
          </a:p>
          <a:p>
            <a:pPr marL="0" indent="0">
              <a:lnSpc>
                <a:spcPct val="107000"/>
              </a:lnSpc>
              <a:spcAft>
                <a:spcPts val="800"/>
              </a:spcAft>
              <a:buNone/>
            </a:pPr>
            <a:r>
              <a:rPr lang="en-GB" sz="7400" dirty="0">
                <a:solidFill>
                  <a:srgbClr val="92D050"/>
                </a:solidFill>
                <a:effectLst/>
                <a:ea typeface="Calibri" panose="020F0502020204030204" pitchFamily="34" charset="0"/>
                <a:cs typeface="Times New Roman" panose="02020603050405020304" pitchFamily="18" charset="0"/>
              </a:rPr>
              <a:t>This report has considered some of the ethical considerations related to AI, and the data used to train AI-based decision-making systems.  The ethical arguments were presented in the context of using AI to aid decision-making within the criminal justice system, and specifically in helping judges to determine length of sentence.  </a:t>
            </a:r>
            <a:r>
              <a:rPr lang="en-GB" sz="7400" dirty="0">
                <a:solidFill>
                  <a:srgbClr val="ED7D31"/>
                </a:solidFill>
                <a:effectLst/>
                <a:ea typeface="Calibri" panose="020F0502020204030204" pitchFamily="34" charset="0"/>
                <a:cs typeface="Times New Roman" panose="02020603050405020304" pitchFamily="18" charset="0"/>
              </a:rPr>
              <a:t>Firstly, the report considered how bias can be introduced to systems through biased data.  It considered what the real-life implications of biased decision-making might be.  Secondly, the report considered the potential advantages of AI-based decision-making over human decision-making.  Research has shown that human judges, when faced with the same set of criteria at different times, will often make a different decision about whether the same individual should be granted bail (Dhami and Ayton 2001).  Therefore, consistency of decisions has been considered as a key factor.  </a:t>
            </a:r>
            <a:r>
              <a:rPr lang="en-GB" sz="7400" dirty="0">
                <a:solidFill>
                  <a:srgbClr val="5B9BD5"/>
                </a:solidFill>
                <a:effectLst/>
                <a:ea typeface="Calibri" panose="020F0502020204030204" pitchFamily="34" charset="0"/>
                <a:cs typeface="Times New Roman" panose="02020603050405020304" pitchFamily="18" charset="0"/>
              </a:rPr>
              <a:t>Based on the arguments and evidence discussed, the conclusions suggest why AI might be better than humans at making some decisions within the criminal justice system. </a:t>
            </a:r>
          </a:p>
          <a:p>
            <a:endParaRPr lang="en-GB" dirty="0"/>
          </a:p>
        </p:txBody>
      </p:sp>
    </p:spTree>
    <p:extLst>
      <p:ext uri="{BB962C8B-B14F-4D97-AF65-F5344CB8AC3E}">
        <p14:creationId xmlns:p14="http://schemas.microsoft.com/office/powerpoint/2010/main" val="4021802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596760" y="1001665"/>
            <a:ext cx="5693434" cy="5063447"/>
          </a:xfrm>
          <a:prstGeom prst="triangle">
            <a:avLst/>
          </a:prstGeom>
          <a:gradFill flip="none" rotWithShape="1">
            <a:gsLst>
              <a:gs pos="0">
                <a:srgbClr val="00C0B5">
                  <a:tint val="66000"/>
                  <a:satMod val="160000"/>
                </a:srgbClr>
              </a:gs>
              <a:gs pos="50000">
                <a:srgbClr val="00C0B5">
                  <a:tint val="44500"/>
                  <a:satMod val="160000"/>
                </a:srgbClr>
              </a:gs>
              <a:gs pos="100000">
                <a:srgbClr val="00C0B5">
                  <a:tint val="23500"/>
                  <a:satMod val="160000"/>
                </a:srgbClr>
              </a:gs>
            </a:gsLst>
            <a:lin ang="16200000" scaled="1"/>
            <a:tileRect/>
          </a:gradFill>
          <a:ln>
            <a:solidFill>
              <a:srgbClr val="00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own Arrow 1"/>
          <p:cNvSpPr/>
          <p:nvPr/>
        </p:nvSpPr>
        <p:spPr>
          <a:xfrm>
            <a:off x="6345682" y="1079045"/>
            <a:ext cx="396815" cy="4986067"/>
          </a:xfrm>
          <a:prstGeom prst="downArrow">
            <a:avLst/>
          </a:prstGeom>
          <a:solidFill>
            <a:srgbClr val="00C0B5"/>
          </a:solidFill>
          <a:ln>
            <a:solidFill>
              <a:srgbClr val="00C0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p:cNvGrpSpPr/>
          <p:nvPr/>
        </p:nvGrpSpPr>
        <p:grpSpPr>
          <a:xfrm>
            <a:off x="1667713" y="1072162"/>
            <a:ext cx="3571336" cy="5033106"/>
            <a:chOff x="1648922" y="1080045"/>
            <a:chExt cx="3571336" cy="5033106"/>
          </a:xfrm>
        </p:grpSpPr>
        <p:sp>
          <p:nvSpPr>
            <p:cNvPr id="3" name="TextBox 2"/>
            <p:cNvSpPr txBox="1"/>
            <p:nvPr/>
          </p:nvSpPr>
          <p:spPr>
            <a:xfrm>
              <a:off x="1648922" y="5528376"/>
              <a:ext cx="3571336" cy="584775"/>
            </a:xfrm>
            <a:prstGeom prst="rect">
              <a:avLst/>
            </a:prstGeom>
            <a:noFill/>
          </p:spPr>
          <p:txBody>
            <a:bodyPr wrap="square" rtlCol="0">
              <a:spAutoFit/>
            </a:bodyPr>
            <a:lstStyle/>
            <a:p>
              <a:pPr algn="ctr"/>
              <a:r>
                <a:rPr lang="en-GB" sz="3200" b="1" dirty="0"/>
                <a:t>General</a:t>
              </a:r>
            </a:p>
          </p:txBody>
        </p:sp>
        <p:sp>
          <p:nvSpPr>
            <p:cNvPr id="5" name="TextBox 4"/>
            <p:cNvSpPr txBox="1"/>
            <p:nvPr/>
          </p:nvSpPr>
          <p:spPr>
            <a:xfrm>
              <a:off x="1648922" y="1080045"/>
              <a:ext cx="3571336" cy="584775"/>
            </a:xfrm>
            <a:prstGeom prst="rect">
              <a:avLst/>
            </a:prstGeom>
            <a:noFill/>
          </p:spPr>
          <p:txBody>
            <a:bodyPr wrap="square" rtlCol="0">
              <a:spAutoFit/>
            </a:bodyPr>
            <a:lstStyle/>
            <a:p>
              <a:pPr algn="ctr"/>
              <a:r>
                <a:rPr lang="en-GB" sz="3200" b="1" dirty="0"/>
                <a:t>Specific</a:t>
              </a:r>
            </a:p>
          </p:txBody>
        </p:sp>
      </p:grpSp>
      <p:sp>
        <p:nvSpPr>
          <p:cNvPr id="8" name="TextBox 7"/>
          <p:cNvSpPr txBox="1"/>
          <p:nvPr/>
        </p:nvSpPr>
        <p:spPr>
          <a:xfrm>
            <a:off x="1013383" y="2571907"/>
            <a:ext cx="5138587" cy="2862322"/>
          </a:xfrm>
          <a:prstGeom prst="rect">
            <a:avLst/>
          </a:prstGeom>
          <a:noFill/>
        </p:spPr>
        <p:txBody>
          <a:bodyPr wrap="square" rtlCol="0">
            <a:spAutoFit/>
          </a:bodyPr>
          <a:lstStyle/>
          <a:p>
            <a:pPr algn="ctr"/>
            <a:r>
              <a:rPr lang="en-GB" dirty="0">
                <a:solidFill>
                  <a:srgbClr val="0A0237"/>
                </a:solidFill>
              </a:rPr>
              <a:t>Reference to your question &amp; </a:t>
            </a:r>
          </a:p>
          <a:p>
            <a:pPr algn="ctr"/>
            <a:r>
              <a:rPr lang="en-GB" dirty="0">
                <a:solidFill>
                  <a:srgbClr val="0A0237"/>
                </a:solidFill>
              </a:rPr>
              <a:t>thesis statement</a:t>
            </a:r>
          </a:p>
          <a:p>
            <a:pPr algn="ctr"/>
            <a:endParaRPr lang="en-GB" dirty="0">
              <a:solidFill>
                <a:srgbClr val="0A0237"/>
              </a:solidFill>
            </a:endParaRPr>
          </a:p>
          <a:p>
            <a:pPr algn="ctr"/>
            <a:endParaRPr lang="en-GB" dirty="0">
              <a:solidFill>
                <a:srgbClr val="0A0237"/>
              </a:solidFill>
            </a:endParaRPr>
          </a:p>
          <a:p>
            <a:pPr algn="ctr"/>
            <a:r>
              <a:rPr lang="en-GB" dirty="0">
                <a:solidFill>
                  <a:srgbClr val="0A0237"/>
                </a:solidFill>
              </a:rPr>
              <a:t>Summary &amp; analysis of </a:t>
            </a:r>
          </a:p>
          <a:p>
            <a:pPr algn="ctr"/>
            <a:r>
              <a:rPr lang="en-GB" dirty="0">
                <a:solidFill>
                  <a:srgbClr val="0A0237"/>
                </a:solidFill>
              </a:rPr>
              <a:t>key points</a:t>
            </a:r>
          </a:p>
          <a:p>
            <a:pPr algn="ctr"/>
            <a:endParaRPr lang="en-GB" dirty="0">
              <a:solidFill>
                <a:srgbClr val="0A0237"/>
              </a:solidFill>
            </a:endParaRPr>
          </a:p>
          <a:p>
            <a:pPr algn="ctr"/>
            <a:endParaRPr lang="en-GB" dirty="0">
              <a:solidFill>
                <a:srgbClr val="0A0237"/>
              </a:solidFill>
            </a:endParaRPr>
          </a:p>
          <a:p>
            <a:pPr algn="ctr">
              <a:lnSpc>
                <a:spcPct val="200000"/>
              </a:lnSpc>
            </a:pPr>
            <a:r>
              <a:rPr lang="en-GB" dirty="0">
                <a:solidFill>
                  <a:srgbClr val="0A0237"/>
                </a:solidFill>
              </a:rPr>
              <a:t>Final comment on topic</a:t>
            </a:r>
          </a:p>
        </p:txBody>
      </p:sp>
      <p:sp>
        <p:nvSpPr>
          <p:cNvPr id="9" name="Rectangle 8"/>
          <p:cNvSpPr/>
          <p:nvPr/>
        </p:nvSpPr>
        <p:spPr>
          <a:xfrm>
            <a:off x="6917476" y="786483"/>
            <a:ext cx="4952731" cy="4662815"/>
          </a:xfrm>
          <a:prstGeom prst="rect">
            <a:avLst/>
          </a:prstGeom>
        </p:spPr>
        <p:txBody>
          <a:bodyPr wrap="square">
            <a:spAutoFit/>
          </a:bodyPr>
          <a:lstStyle/>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Confident and authoritative tone</a:t>
            </a:r>
          </a:p>
          <a:p>
            <a:pPr marL="342900" indent="-342900" fontAlgn="base">
              <a:lnSpc>
                <a:spcPct val="150000"/>
              </a:lnSpc>
              <a:spcBef>
                <a:spcPct val="0"/>
              </a:spcBef>
              <a:spcAft>
                <a:spcPct val="0"/>
              </a:spcAft>
              <a:buFont typeface="Arial" panose="020B0604020202020204" pitchFamily="34" charset="0"/>
              <a:buChar char="•"/>
            </a:pPr>
            <a:endParaRPr lang="en-US" dirty="0">
              <a:solidFill>
                <a:srgbClr val="0A0237"/>
              </a:solidFill>
            </a:endParaRPr>
          </a:p>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Does </a:t>
            </a:r>
            <a:r>
              <a:rPr lang="en-US" b="1" dirty="0">
                <a:solidFill>
                  <a:srgbClr val="0A0237"/>
                </a:solidFill>
              </a:rPr>
              <a:t>not</a:t>
            </a:r>
            <a:r>
              <a:rPr lang="en-US" dirty="0">
                <a:solidFill>
                  <a:srgbClr val="0A0237"/>
                </a:solidFill>
              </a:rPr>
              <a:t> introduce new information</a:t>
            </a:r>
          </a:p>
          <a:p>
            <a:pPr marL="342900" indent="-342900" fontAlgn="base">
              <a:lnSpc>
                <a:spcPct val="150000"/>
              </a:lnSpc>
              <a:spcBef>
                <a:spcPct val="0"/>
              </a:spcBef>
              <a:spcAft>
                <a:spcPct val="0"/>
              </a:spcAft>
              <a:buFont typeface="Arial" panose="020B0604020202020204" pitchFamily="34" charset="0"/>
              <a:buChar char="•"/>
            </a:pPr>
            <a:endParaRPr lang="en-US" dirty="0">
              <a:solidFill>
                <a:srgbClr val="0A0237"/>
              </a:solidFill>
            </a:endParaRPr>
          </a:p>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It uses language that shows the essay is drawing to a close (present perfect tense: </a:t>
            </a:r>
            <a:r>
              <a:rPr lang="en-US" i="1" dirty="0">
                <a:solidFill>
                  <a:srgbClr val="0A0237"/>
                </a:solidFill>
              </a:rPr>
              <a:t>“This essay has considered …”)</a:t>
            </a:r>
          </a:p>
          <a:p>
            <a:pPr marL="342900" indent="-342900" fontAlgn="base">
              <a:lnSpc>
                <a:spcPct val="150000"/>
              </a:lnSpc>
              <a:spcBef>
                <a:spcPct val="0"/>
              </a:spcBef>
              <a:spcAft>
                <a:spcPct val="0"/>
              </a:spcAft>
              <a:buFont typeface="Arial" panose="020B0604020202020204" pitchFamily="34" charset="0"/>
              <a:buChar char="•"/>
            </a:pPr>
            <a:endParaRPr lang="en-US" i="1" dirty="0">
              <a:solidFill>
                <a:srgbClr val="0A0237"/>
              </a:solidFill>
            </a:endParaRPr>
          </a:p>
          <a:p>
            <a:pPr marL="342900" indent="-342900" fontAlgn="base">
              <a:lnSpc>
                <a:spcPct val="150000"/>
              </a:lnSpc>
              <a:spcBef>
                <a:spcPct val="0"/>
              </a:spcBef>
              <a:spcAft>
                <a:spcPct val="0"/>
              </a:spcAft>
              <a:buFont typeface="Arial" panose="020B0604020202020204" pitchFamily="34" charset="0"/>
              <a:buChar char="•"/>
            </a:pPr>
            <a:r>
              <a:rPr lang="en-US" dirty="0">
                <a:solidFill>
                  <a:srgbClr val="0A0237"/>
                </a:solidFill>
              </a:rPr>
              <a:t>It may consider (briefly) current or future implications. Sometimes, it is appropriate to make recommendations for study/industry.</a:t>
            </a:r>
          </a:p>
        </p:txBody>
      </p:sp>
      <p:sp>
        <p:nvSpPr>
          <p:cNvPr id="10" name="Title 3"/>
          <p:cNvSpPr>
            <a:spLocks noGrp="1"/>
          </p:cNvSpPr>
          <p:nvPr>
            <p:ph type="title"/>
          </p:nvPr>
        </p:nvSpPr>
        <p:spPr>
          <a:xfrm>
            <a:off x="1704410" y="111841"/>
            <a:ext cx="9144000" cy="674642"/>
          </a:xfrm>
        </p:spPr>
        <p:txBody>
          <a:bodyPr>
            <a:normAutofit fontScale="90000"/>
          </a:bodyPr>
          <a:lstStyle/>
          <a:p>
            <a:pPr algn="ctr"/>
            <a:r>
              <a:rPr lang="en-GB" b="1" dirty="0">
                <a:solidFill>
                  <a:srgbClr val="0A0237"/>
                </a:solidFill>
                <a:latin typeface="+mn-lt"/>
              </a:rPr>
              <a:t>Conclusion: Structure and Style </a:t>
            </a:r>
          </a:p>
        </p:txBody>
      </p:sp>
    </p:spTree>
    <p:extLst>
      <p:ext uri="{BB962C8B-B14F-4D97-AF65-F5344CB8AC3E}">
        <p14:creationId xmlns:p14="http://schemas.microsoft.com/office/powerpoint/2010/main" val="172467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F8C-AEE2-4B2D-9DEE-0E35675B26A3}"/>
              </a:ext>
            </a:extLst>
          </p:cNvPr>
          <p:cNvSpPr>
            <a:spLocks noGrp="1"/>
          </p:cNvSpPr>
          <p:nvPr>
            <p:ph type="title"/>
          </p:nvPr>
        </p:nvSpPr>
        <p:spPr>
          <a:xfrm>
            <a:off x="270076" y="0"/>
            <a:ext cx="11717934" cy="1325563"/>
          </a:xfrm>
        </p:spPr>
        <p:txBody>
          <a:bodyPr/>
          <a:lstStyle/>
          <a:p>
            <a:pPr algn="ctr"/>
            <a:r>
              <a:rPr lang="en-GB" dirty="0"/>
              <a:t>BODY PARAGRAPHS </a:t>
            </a:r>
          </a:p>
        </p:txBody>
      </p:sp>
      <p:graphicFrame>
        <p:nvGraphicFramePr>
          <p:cNvPr id="6" name="Content Placeholder 5">
            <a:extLst>
              <a:ext uri="{FF2B5EF4-FFF2-40B4-BE49-F238E27FC236}">
                <a16:creationId xmlns:a16="http://schemas.microsoft.com/office/drawing/2014/main" id="{E953249E-3341-4579-9A78-11FC5619D90F}"/>
              </a:ext>
            </a:extLst>
          </p:cNvPr>
          <p:cNvGraphicFramePr>
            <a:graphicFrameLocks noGrp="1"/>
          </p:cNvGraphicFramePr>
          <p:nvPr>
            <p:ph idx="1"/>
            <p:extLst>
              <p:ext uri="{D42A27DB-BD31-4B8C-83A1-F6EECF244321}">
                <p14:modId xmlns:p14="http://schemas.microsoft.com/office/powerpoint/2010/main" val="571063535"/>
              </p:ext>
            </p:extLst>
          </p:nvPr>
        </p:nvGraphicFramePr>
        <p:xfrm>
          <a:off x="203990" y="1278681"/>
          <a:ext cx="4779490" cy="43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659AFF5-6E69-4847-B8CA-01D08CD6889C}"/>
              </a:ext>
            </a:extLst>
          </p:cNvPr>
          <p:cNvSpPr txBox="1"/>
          <p:nvPr/>
        </p:nvSpPr>
        <p:spPr>
          <a:xfrm>
            <a:off x="5143500" y="1381551"/>
            <a:ext cx="6844510" cy="4462760"/>
          </a:xfrm>
          <a:prstGeom prst="rect">
            <a:avLst/>
          </a:prstGeom>
          <a:noFill/>
        </p:spPr>
        <p:txBody>
          <a:bodyPr wrap="square" rtlCol="0">
            <a:spAutoFit/>
          </a:bodyPr>
          <a:lstStyle/>
          <a:p>
            <a:r>
              <a:rPr lang="en-GB" sz="2400" i="1" dirty="0"/>
              <a:t>One sport where mathematics plays a big role is gymnastics. </a:t>
            </a:r>
          </a:p>
          <a:p>
            <a:endParaRPr lang="en-GB" sz="2400" i="1" dirty="0"/>
          </a:p>
          <a:p>
            <a:r>
              <a:rPr lang="en-GB" sz="2400" i="1" dirty="0"/>
              <a:t>Maths in the scoring system </a:t>
            </a:r>
          </a:p>
          <a:p>
            <a:endParaRPr lang="en-GB" sz="2400" i="1" dirty="0"/>
          </a:p>
          <a:p>
            <a:r>
              <a:rPr lang="en-GB" sz="2400" i="1" dirty="0"/>
              <a:t>Maths in the mechanics of the skills </a:t>
            </a:r>
          </a:p>
          <a:p>
            <a:endParaRPr lang="en-GB" sz="2400" i="1" dirty="0"/>
          </a:p>
          <a:p>
            <a:r>
              <a:rPr lang="en-GB" sz="2400" i="1" dirty="0"/>
              <a:t>Maths in the ranking </a:t>
            </a:r>
          </a:p>
          <a:p>
            <a:endParaRPr lang="en-GB" sz="2400" i="1" dirty="0"/>
          </a:p>
          <a:p>
            <a:r>
              <a:rPr lang="en-GB" sz="2400" i="1" dirty="0"/>
              <a:t>As demonstrated, mathematics plays a big role in various aspects of gymnastics as a sport. </a:t>
            </a:r>
          </a:p>
          <a:p>
            <a:endParaRPr lang="en-GB" sz="2000" dirty="0"/>
          </a:p>
        </p:txBody>
      </p:sp>
    </p:spTree>
    <p:extLst>
      <p:ext uri="{BB962C8B-B14F-4D97-AF65-F5344CB8AC3E}">
        <p14:creationId xmlns:p14="http://schemas.microsoft.com/office/powerpoint/2010/main" val="2024649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96983" y="-23704"/>
            <a:ext cx="10621376" cy="1040731"/>
          </a:xfrm>
        </p:spPr>
        <p:txBody>
          <a:bodyPr>
            <a:normAutofit/>
          </a:bodyPr>
          <a:lstStyle/>
          <a:p>
            <a:pPr algn="ctr"/>
            <a:r>
              <a:rPr lang="en-GB" sz="3600" b="1" dirty="0"/>
              <a:t>BODY PARAGRAPHS: CLAIMS</a:t>
            </a:r>
          </a:p>
        </p:txBody>
      </p:sp>
      <p:sp>
        <p:nvSpPr>
          <p:cNvPr id="3" name="Content Placeholder 2"/>
          <p:cNvSpPr>
            <a:spLocks noGrp="1"/>
          </p:cNvSpPr>
          <p:nvPr>
            <p:ph idx="1"/>
          </p:nvPr>
        </p:nvSpPr>
        <p:spPr>
          <a:xfrm>
            <a:off x="282564" y="767951"/>
            <a:ext cx="10080696" cy="827881"/>
          </a:xfrm>
        </p:spPr>
        <p:txBody>
          <a:bodyPr>
            <a:normAutofit fontScale="85000" lnSpcReduction="10000"/>
          </a:bodyPr>
          <a:lstStyle/>
          <a:p>
            <a:pPr marL="0" indent="0">
              <a:lnSpc>
                <a:spcPct val="100000"/>
              </a:lnSpc>
              <a:spcBef>
                <a:spcPts val="0"/>
              </a:spcBef>
              <a:buNone/>
            </a:pPr>
            <a:r>
              <a:rPr lang="en-GB" sz="2400" dirty="0"/>
              <a:t>The successful communication of your argument depends on the structure of your paragraphs.</a:t>
            </a:r>
          </a:p>
          <a:p>
            <a:pPr marL="0" indent="0">
              <a:lnSpc>
                <a:spcPct val="100000"/>
              </a:lnSpc>
              <a:spcBef>
                <a:spcPts val="0"/>
              </a:spcBef>
              <a:buNone/>
            </a:pPr>
            <a:r>
              <a:rPr lang="en-GB" sz="2400" dirty="0"/>
              <a:t>To help you, you can use the acronym: </a:t>
            </a:r>
            <a:r>
              <a:rPr lang="en-GB" sz="3600" b="1" u="sng" dirty="0"/>
              <a:t>PEEL</a:t>
            </a:r>
            <a:endParaRPr lang="en-GB" sz="2400" b="1" u="sng" dirty="0"/>
          </a:p>
        </p:txBody>
      </p:sp>
      <p:sp>
        <p:nvSpPr>
          <p:cNvPr id="5" name="Rectangle 4"/>
          <p:cNvSpPr/>
          <p:nvPr/>
        </p:nvSpPr>
        <p:spPr>
          <a:xfrm>
            <a:off x="2978068" y="5024085"/>
            <a:ext cx="6244931" cy="93754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prstClr val="black"/>
                </a:solidFill>
              </a:rPr>
              <a:t>A ‘so what?’ summary of the evidence in this paragraph. </a:t>
            </a:r>
            <a:r>
              <a:rPr lang="en-GB" sz="2400" b="1" u="sng" dirty="0">
                <a:solidFill>
                  <a:prstClr val="black"/>
                </a:solidFill>
              </a:rPr>
              <a:t>Link</a:t>
            </a:r>
            <a:r>
              <a:rPr lang="en-GB" sz="2400" b="1" dirty="0">
                <a:solidFill>
                  <a:prstClr val="black"/>
                </a:solidFill>
              </a:rPr>
              <a:t> it to your thesis statement.</a:t>
            </a:r>
          </a:p>
        </p:txBody>
      </p:sp>
      <p:sp>
        <p:nvSpPr>
          <p:cNvPr id="7" name="Rectangle 6"/>
          <p:cNvSpPr/>
          <p:nvPr/>
        </p:nvSpPr>
        <p:spPr>
          <a:xfrm>
            <a:off x="2978069" y="1544047"/>
            <a:ext cx="6262944" cy="829699"/>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prstClr val="black"/>
                </a:solidFill>
              </a:rPr>
              <a:t>A topic sentence stating the </a:t>
            </a:r>
            <a:r>
              <a:rPr lang="en-GB" sz="2400" b="1" u="sng" dirty="0">
                <a:solidFill>
                  <a:prstClr val="black"/>
                </a:solidFill>
              </a:rPr>
              <a:t>point</a:t>
            </a:r>
            <a:r>
              <a:rPr lang="en-GB" sz="2400" b="1" dirty="0">
                <a:solidFill>
                  <a:prstClr val="black"/>
                </a:solidFill>
              </a:rPr>
              <a:t> you are making. </a:t>
            </a:r>
          </a:p>
        </p:txBody>
      </p:sp>
      <p:sp>
        <p:nvSpPr>
          <p:cNvPr id="9" name="Rectangle 8"/>
          <p:cNvSpPr/>
          <p:nvPr/>
        </p:nvSpPr>
        <p:spPr>
          <a:xfrm>
            <a:off x="2978069" y="3681393"/>
            <a:ext cx="6244931" cy="1177827"/>
          </a:xfrm>
          <a:prstGeom prst="rect">
            <a:avLst/>
          </a:prstGeom>
          <a:solidFill>
            <a:schemeClr val="accent6"/>
          </a:solidFill>
          <a:ln>
            <a:solidFill>
              <a:srgbClr val="D557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u="sng" dirty="0">
                <a:solidFill>
                  <a:prstClr val="black"/>
                </a:solidFill>
              </a:rPr>
              <a:t>Evaluate</a:t>
            </a:r>
            <a:r>
              <a:rPr lang="en-GB" sz="2000" b="1" dirty="0">
                <a:solidFill>
                  <a:prstClr val="black"/>
                </a:solidFill>
              </a:rPr>
              <a:t> the evidence and show your agreement/disagreement. Comment on how the evidence connects to your argument. Present possible counter arguments and evaluate these, too.</a:t>
            </a:r>
          </a:p>
        </p:txBody>
      </p:sp>
      <p:sp>
        <p:nvSpPr>
          <p:cNvPr id="10" name="Rectangle 9"/>
          <p:cNvSpPr/>
          <p:nvPr/>
        </p:nvSpPr>
        <p:spPr>
          <a:xfrm>
            <a:off x="1703070" y="1544048"/>
            <a:ext cx="901887" cy="829698"/>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prstClr val="black"/>
                </a:solidFill>
              </a:rPr>
              <a:t>P</a:t>
            </a:r>
          </a:p>
          <a:p>
            <a:pPr algn="ctr"/>
            <a:r>
              <a:rPr lang="en-GB" sz="1400" dirty="0">
                <a:solidFill>
                  <a:prstClr val="black"/>
                </a:solidFill>
              </a:rPr>
              <a:t>Point</a:t>
            </a:r>
          </a:p>
        </p:txBody>
      </p:sp>
      <p:sp>
        <p:nvSpPr>
          <p:cNvPr id="11" name="Rectangle 10"/>
          <p:cNvSpPr/>
          <p:nvPr/>
        </p:nvSpPr>
        <p:spPr>
          <a:xfrm>
            <a:off x="1703070" y="2573734"/>
            <a:ext cx="901887" cy="964859"/>
          </a:xfrm>
          <a:prstGeom prst="rect">
            <a:avLst/>
          </a:prstGeom>
          <a:solidFill>
            <a:schemeClr val="accent1"/>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prstClr val="black"/>
                </a:solidFill>
              </a:rPr>
              <a:t>E</a:t>
            </a:r>
          </a:p>
          <a:p>
            <a:pPr algn="ctr"/>
            <a:r>
              <a:rPr lang="en-GB" sz="1400" dirty="0">
                <a:solidFill>
                  <a:prstClr val="black"/>
                </a:solidFill>
              </a:rPr>
              <a:t>Evidence</a:t>
            </a:r>
          </a:p>
        </p:txBody>
      </p:sp>
      <p:sp>
        <p:nvSpPr>
          <p:cNvPr id="12" name="Rectangle 11"/>
          <p:cNvSpPr/>
          <p:nvPr/>
        </p:nvSpPr>
        <p:spPr>
          <a:xfrm>
            <a:off x="1703070" y="3724486"/>
            <a:ext cx="929899" cy="1134734"/>
          </a:xfrm>
          <a:prstGeom prst="rect">
            <a:avLst/>
          </a:prstGeom>
          <a:solidFill>
            <a:schemeClr val="accent6"/>
          </a:solidFill>
          <a:ln>
            <a:solidFill>
              <a:srgbClr val="D557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prstClr val="black"/>
                </a:solidFill>
              </a:rPr>
              <a:t>E</a:t>
            </a:r>
          </a:p>
          <a:p>
            <a:pPr algn="ctr"/>
            <a:r>
              <a:rPr lang="en-GB" sz="1400" dirty="0">
                <a:solidFill>
                  <a:prstClr val="black"/>
                </a:solidFill>
              </a:rPr>
              <a:t>Evaluate</a:t>
            </a:r>
            <a:endParaRPr lang="en-GB" sz="1200" dirty="0">
              <a:solidFill>
                <a:prstClr val="black"/>
              </a:solidFill>
            </a:endParaRPr>
          </a:p>
        </p:txBody>
      </p:sp>
      <p:sp>
        <p:nvSpPr>
          <p:cNvPr id="13" name="Rectangle 12"/>
          <p:cNvSpPr/>
          <p:nvPr/>
        </p:nvSpPr>
        <p:spPr>
          <a:xfrm>
            <a:off x="1703070" y="5002020"/>
            <a:ext cx="916478" cy="93754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prstClr val="black"/>
                </a:solidFill>
              </a:rPr>
              <a:t>L</a:t>
            </a:r>
          </a:p>
          <a:p>
            <a:pPr algn="ctr"/>
            <a:r>
              <a:rPr lang="en-GB" sz="1400" dirty="0">
                <a:solidFill>
                  <a:prstClr val="black"/>
                </a:solidFill>
              </a:rPr>
              <a:t>Link</a:t>
            </a:r>
          </a:p>
        </p:txBody>
      </p:sp>
      <p:pic>
        <p:nvPicPr>
          <p:cNvPr id="6" name="Picture 5"/>
          <p:cNvPicPr>
            <a:picLocks noChangeAspect="1"/>
          </p:cNvPicPr>
          <p:nvPr/>
        </p:nvPicPr>
        <p:blipFill>
          <a:blip r:embed="rId3"/>
          <a:stretch>
            <a:fillRect/>
          </a:stretch>
        </p:blipFill>
        <p:spPr>
          <a:xfrm>
            <a:off x="9596112" y="1908899"/>
            <a:ext cx="2212741" cy="2950321"/>
          </a:xfrm>
          <a:prstGeom prst="rect">
            <a:avLst/>
          </a:prstGeom>
        </p:spPr>
      </p:pic>
      <p:sp>
        <p:nvSpPr>
          <p:cNvPr id="14" name="Rectangle 13"/>
          <p:cNvSpPr/>
          <p:nvPr/>
        </p:nvSpPr>
        <p:spPr>
          <a:xfrm>
            <a:off x="2978069" y="2573734"/>
            <a:ext cx="6244930" cy="937543"/>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prstClr val="black"/>
                </a:solidFill>
              </a:rPr>
              <a:t>Provide </a:t>
            </a:r>
            <a:r>
              <a:rPr lang="en-GB" sz="2400" b="1" u="sng" dirty="0">
                <a:solidFill>
                  <a:prstClr val="black"/>
                </a:solidFill>
              </a:rPr>
              <a:t>evidence</a:t>
            </a:r>
            <a:r>
              <a:rPr lang="en-GB" sz="2400" b="1" dirty="0">
                <a:solidFill>
                  <a:prstClr val="black"/>
                </a:solidFill>
              </a:rPr>
              <a:t> and examples from your research to support your topic sentence.</a:t>
            </a:r>
          </a:p>
        </p:txBody>
      </p:sp>
    </p:spTree>
    <p:extLst>
      <p:ext uri="{BB962C8B-B14F-4D97-AF65-F5344CB8AC3E}">
        <p14:creationId xmlns:p14="http://schemas.microsoft.com/office/powerpoint/2010/main" val="379658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C55D-80BF-4BA6-A0D4-11627FE4EAA0}"/>
              </a:ext>
            </a:extLst>
          </p:cNvPr>
          <p:cNvSpPr>
            <a:spLocks noGrp="1"/>
          </p:cNvSpPr>
          <p:nvPr>
            <p:ph type="title" idx="4294967295"/>
          </p:nvPr>
        </p:nvSpPr>
        <p:spPr>
          <a:xfrm>
            <a:off x="1173480" y="2982118"/>
            <a:ext cx="4080510" cy="893763"/>
          </a:xfrm>
        </p:spPr>
        <p:txBody>
          <a:bodyPr/>
          <a:lstStyle/>
          <a:p>
            <a:pPr algn="ctr"/>
            <a:r>
              <a:rPr lang="en-GB" sz="5400" dirty="0"/>
              <a:t>BODY PARAGRAPHS </a:t>
            </a:r>
          </a:p>
        </p:txBody>
      </p:sp>
      <p:graphicFrame>
        <p:nvGraphicFramePr>
          <p:cNvPr id="4" name="Content Placeholder 5">
            <a:extLst>
              <a:ext uri="{FF2B5EF4-FFF2-40B4-BE49-F238E27FC236}">
                <a16:creationId xmlns:a16="http://schemas.microsoft.com/office/drawing/2014/main" id="{9241D7AC-000C-4507-A5F9-AC61FD345404}"/>
              </a:ext>
            </a:extLst>
          </p:cNvPr>
          <p:cNvGraphicFramePr>
            <a:graphicFrameLocks/>
          </p:cNvGraphicFramePr>
          <p:nvPr>
            <p:extLst>
              <p:ext uri="{D42A27DB-BD31-4B8C-83A1-F6EECF244321}">
                <p14:modId xmlns:p14="http://schemas.microsoft.com/office/powerpoint/2010/main" val="3042500468"/>
              </p:ext>
            </p:extLst>
          </p:nvPr>
        </p:nvGraphicFramePr>
        <p:xfrm>
          <a:off x="5346460" y="62865"/>
          <a:ext cx="5672060" cy="6732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1200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75B1-7969-41DF-B461-134570425DE4}"/>
              </a:ext>
            </a:extLst>
          </p:cNvPr>
          <p:cNvSpPr>
            <a:spLocks noGrp="1"/>
          </p:cNvSpPr>
          <p:nvPr>
            <p:ph type="title"/>
          </p:nvPr>
        </p:nvSpPr>
        <p:spPr>
          <a:xfrm>
            <a:off x="203990" y="156782"/>
            <a:ext cx="11717934" cy="736104"/>
          </a:xfrm>
        </p:spPr>
        <p:txBody>
          <a:bodyPr/>
          <a:lstStyle/>
          <a:p>
            <a:r>
              <a:rPr lang="en-GB" dirty="0"/>
              <a:t>ACTIVITY: BREAKING DOWN PEEL CLAIMS</a:t>
            </a:r>
          </a:p>
        </p:txBody>
      </p:sp>
      <p:sp>
        <p:nvSpPr>
          <p:cNvPr id="3" name="Content Placeholder 2">
            <a:extLst>
              <a:ext uri="{FF2B5EF4-FFF2-40B4-BE49-F238E27FC236}">
                <a16:creationId xmlns:a16="http://schemas.microsoft.com/office/drawing/2014/main" id="{AC796627-84EA-484C-A488-F9D48D5466D2}"/>
              </a:ext>
            </a:extLst>
          </p:cNvPr>
          <p:cNvSpPr>
            <a:spLocks noGrp="1"/>
          </p:cNvSpPr>
          <p:nvPr>
            <p:ph idx="1"/>
          </p:nvPr>
        </p:nvSpPr>
        <p:spPr>
          <a:xfrm>
            <a:off x="474066" y="1004462"/>
            <a:ext cx="11717934" cy="4300637"/>
          </a:xfrm>
        </p:spPr>
        <p:txBody>
          <a:bodyPr/>
          <a:lstStyle/>
          <a:p>
            <a:pPr marL="0" indent="0">
              <a:buNone/>
            </a:pPr>
            <a:r>
              <a:rPr lang="en-GB" sz="2400" b="1" dirty="0"/>
              <a:t>Identify the PEEL (point, evidence, explain, link) elements within this body paragraph.</a:t>
            </a:r>
          </a:p>
          <a:p>
            <a:pPr marL="0" indent="0">
              <a:lnSpc>
                <a:spcPct val="150000"/>
              </a:lnSpc>
              <a:buNone/>
            </a:pPr>
            <a:r>
              <a:rPr lang="en-GB" sz="2200" dirty="0"/>
              <a:t>The mathematical elements underpinning the score system of gymnastics are of central importance to the integrity of the sport as a competitive pursuit. The International Gymnastics Federation (FIG) presents a Code of Points outlining the scoring system used in international competition. Within this system, numerical scores are awarded for execution (where points are deducted from a maximum 10.0 start value) and difficulty (where points are awarded to the complexity of the move) (FIG, 2021). This numerical scoring system allows for a degree of objectivity in judging in competitive international gymnastics, which in turn allows for more fair and reliable scoring. Thus, one might argue that the mathematical element of scoring contributes significantly to the credibility of competitive gymnastics at international level. </a:t>
            </a:r>
          </a:p>
        </p:txBody>
      </p:sp>
    </p:spTree>
    <p:extLst>
      <p:ext uri="{BB962C8B-B14F-4D97-AF65-F5344CB8AC3E}">
        <p14:creationId xmlns:p14="http://schemas.microsoft.com/office/powerpoint/2010/main" val="1454769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007903A-893A-45E2-B7A8-C86BEB2F4123}"/>
              </a:ext>
            </a:extLst>
          </p:cNvPr>
          <p:cNvGrpSpPr/>
          <p:nvPr/>
        </p:nvGrpSpPr>
        <p:grpSpPr>
          <a:xfrm>
            <a:off x="1171367" y="184102"/>
            <a:ext cx="9561021" cy="5782062"/>
            <a:chOff x="1171367" y="184102"/>
            <a:chExt cx="9561021" cy="5782062"/>
          </a:xfrm>
        </p:grpSpPr>
        <p:sp>
          <p:nvSpPr>
            <p:cNvPr id="7" name="Rounded Rectangle 4">
              <a:extLst>
                <a:ext uri="{FF2B5EF4-FFF2-40B4-BE49-F238E27FC236}">
                  <a16:creationId xmlns:a16="http://schemas.microsoft.com/office/drawing/2014/main" id="{F0F0E467-EE15-4976-A9B9-AA3E3BF5A980}"/>
                </a:ext>
              </a:extLst>
            </p:cNvPr>
            <p:cNvSpPr/>
            <p:nvPr/>
          </p:nvSpPr>
          <p:spPr>
            <a:xfrm>
              <a:off x="1171367" y="184102"/>
              <a:ext cx="9561021" cy="5509210"/>
            </a:xfrm>
            <a:prstGeom prst="roundRect">
              <a:avLst>
                <a:gd name="adj" fmla="val 5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A1A8C03-3D93-45F8-8D27-6A90A25715F7}"/>
                </a:ext>
              </a:extLst>
            </p:cNvPr>
            <p:cNvSpPr/>
            <p:nvPr/>
          </p:nvSpPr>
          <p:spPr>
            <a:xfrm flipH="1" flipV="1">
              <a:off x="6068028" y="287596"/>
              <a:ext cx="103536" cy="138172"/>
            </a:xfrm>
            <a:prstGeom prst="ellipse">
              <a:avLst/>
            </a:prstGeom>
            <a:solidFill>
              <a:srgbClr val="9AA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AF1E81A-4A6B-44D0-9226-063C2F1D030B}"/>
                </a:ext>
              </a:extLst>
            </p:cNvPr>
            <p:cNvSpPr/>
            <p:nvPr/>
          </p:nvSpPr>
          <p:spPr>
            <a:xfrm>
              <a:off x="1498404" y="472908"/>
              <a:ext cx="8925588" cy="4933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rapezoid 10">
              <a:extLst>
                <a:ext uri="{FF2B5EF4-FFF2-40B4-BE49-F238E27FC236}">
                  <a16:creationId xmlns:a16="http://schemas.microsoft.com/office/drawing/2014/main" id="{37299924-1CC0-42B2-83D3-63B9FB71C857}"/>
                </a:ext>
              </a:extLst>
            </p:cNvPr>
            <p:cNvSpPr/>
            <p:nvPr/>
          </p:nvSpPr>
          <p:spPr>
            <a:xfrm>
              <a:off x="3666945" y="5565294"/>
              <a:ext cx="4848718" cy="400870"/>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C772CE6D-F805-49E8-BE22-621AA4F9D886}"/>
              </a:ext>
            </a:extLst>
          </p:cNvPr>
          <p:cNvSpPr txBox="1"/>
          <p:nvPr/>
        </p:nvSpPr>
        <p:spPr>
          <a:xfrm>
            <a:off x="1584960" y="476337"/>
            <a:ext cx="7301536" cy="830997"/>
          </a:xfrm>
          <a:prstGeom prst="rect">
            <a:avLst/>
          </a:prstGeom>
          <a:noFill/>
        </p:spPr>
        <p:txBody>
          <a:bodyPr wrap="square" rtlCol="0">
            <a:spAutoFit/>
          </a:bodyPr>
          <a:lstStyle/>
          <a:p>
            <a:r>
              <a:rPr lang="en-GB" sz="4800" b="1" dirty="0"/>
              <a:t>Learning Objectives</a:t>
            </a:r>
          </a:p>
        </p:txBody>
      </p:sp>
      <p:sp>
        <p:nvSpPr>
          <p:cNvPr id="3" name="TextBox 2">
            <a:extLst>
              <a:ext uri="{FF2B5EF4-FFF2-40B4-BE49-F238E27FC236}">
                <a16:creationId xmlns:a16="http://schemas.microsoft.com/office/drawing/2014/main" id="{70DB8C1E-DDE2-445F-B3E9-6E6ECECDD24E}"/>
              </a:ext>
            </a:extLst>
          </p:cNvPr>
          <p:cNvSpPr txBox="1"/>
          <p:nvPr/>
        </p:nvSpPr>
        <p:spPr>
          <a:xfrm>
            <a:off x="1584960" y="1393609"/>
            <a:ext cx="8569234" cy="3436454"/>
          </a:xfrm>
          <a:prstGeom prst="rect">
            <a:avLst/>
          </a:prstGeom>
          <a:noFill/>
        </p:spPr>
        <p:txBody>
          <a:bodyPr wrap="square" rtlCol="0">
            <a:spAutoFit/>
          </a:bodyPr>
          <a:lstStyle/>
          <a:p>
            <a:pPr>
              <a:lnSpc>
                <a:spcPct val="114000"/>
              </a:lnSpc>
            </a:pPr>
            <a:r>
              <a:rPr lang="en-GB" sz="2400" dirty="0"/>
              <a:t>By the end of this session you will:</a:t>
            </a:r>
          </a:p>
          <a:p>
            <a:pPr marL="285750" indent="-285750">
              <a:lnSpc>
                <a:spcPct val="114000"/>
              </a:lnSpc>
              <a:buFont typeface="Arial" panose="020B0604020202020204" pitchFamily="34" charset="0"/>
              <a:buChar char="•"/>
            </a:pPr>
            <a:endParaRPr lang="en-GB" sz="2400" dirty="0"/>
          </a:p>
          <a:p>
            <a:pPr marL="285750" indent="-285750">
              <a:lnSpc>
                <a:spcPct val="114000"/>
              </a:lnSpc>
              <a:buFont typeface="Arial" panose="020B0604020202020204" pitchFamily="34" charset="0"/>
              <a:buChar char="•"/>
            </a:pPr>
            <a:r>
              <a:rPr lang="en-GB" sz="2400" dirty="0"/>
              <a:t>LO1: Understand differences between reports and essays.</a:t>
            </a:r>
          </a:p>
          <a:p>
            <a:pPr marL="285750" indent="-285750">
              <a:lnSpc>
                <a:spcPct val="114000"/>
              </a:lnSpc>
              <a:buFont typeface="Arial" panose="020B0604020202020204" pitchFamily="34" charset="0"/>
              <a:buChar char="•"/>
            </a:pPr>
            <a:endParaRPr lang="en-GB" sz="2400" dirty="0"/>
          </a:p>
          <a:p>
            <a:pPr marL="285750" indent="-285750">
              <a:lnSpc>
                <a:spcPct val="114000"/>
              </a:lnSpc>
              <a:buFont typeface="Arial" panose="020B0604020202020204" pitchFamily="34" charset="0"/>
              <a:buChar char="•"/>
            </a:pPr>
            <a:r>
              <a:rPr lang="en-GB" sz="2400" dirty="0"/>
              <a:t>LO2: Have explored essay structure in more detail. </a:t>
            </a:r>
          </a:p>
          <a:p>
            <a:pPr marL="285750" indent="-285750">
              <a:lnSpc>
                <a:spcPct val="114000"/>
              </a:lnSpc>
              <a:buFont typeface="Arial" panose="020B0604020202020204" pitchFamily="34" charset="0"/>
              <a:buChar char="•"/>
            </a:pPr>
            <a:endParaRPr lang="en-GB" sz="2400" dirty="0"/>
          </a:p>
          <a:p>
            <a:pPr marL="285750" indent="-285750">
              <a:lnSpc>
                <a:spcPct val="114000"/>
              </a:lnSpc>
              <a:buFont typeface="Arial" panose="020B0604020202020204" pitchFamily="34" charset="0"/>
              <a:buChar char="•"/>
            </a:pPr>
            <a:r>
              <a:rPr lang="en-GB" sz="2400" dirty="0"/>
              <a:t>LO3: Have considered how the above is relevant for your assignment. </a:t>
            </a:r>
          </a:p>
        </p:txBody>
      </p:sp>
    </p:spTree>
    <p:extLst>
      <p:ext uri="{BB962C8B-B14F-4D97-AF65-F5344CB8AC3E}">
        <p14:creationId xmlns:p14="http://schemas.microsoft.com/office/powerpoint/2010/main" val="265400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75B1-7969-41DF-B461-134570425DE4}"/>
              </a:ext>
            </a:extLst>
          </p:cNvPr>
          <p:cNvSpPr>
            <a:spLocks noGrp="1"/>
          </p:cNvSpPr>
          <p:nvPr>
            <p:ph type="title"/>
          </p:nvPr>
        </p:nvSpPr>
        <p:spPr>
          <a:xfrm>
            <a:off x="203990" y="156782"/>
            <a:ext cx="11717934" cy="736104"/>
          </a:xfrm>
        </p:spPr>
        <p:txBody>
          <a:bodyPr/>
          <a:lstStyle/>
          <a:p>
            <a:r>
              <a:rPr lang="en-GB" dirty="0"/>
              <a:t>ACTIVITY: BREAKING DOWN PEEL CLAIMS</a:t>
            </a:r>
          </a:p>
        </p:txBody>
      </p:sp>
      <p:sp>
        <p:nvSpPr>
          <p:cNvPr id="3" name="Content Placeholder 2">
            <a:extLst>
              <a:ext uri="{FF2B5EF4-FFF2-40B4-BE49-F238E27FC236}">
                <a16:creationId xmlns:a16="http://schemas.microsoft.com/office/drawing/2014/main" id="{AC796627-84EA-484C-A488-F9D48D5466D2}"/>
              </a:ext>
            </a:extLst>
          </p:cNvPr>
          <p:cNvSpPr>
            <a:spLocks noGrp="1"/>
          </p:cNvSpPr>
          <p:nvPr>
            <p:ph idx="1"/>
          </p:nvPr>
        </p:nvSpPr>
        <p:spPr>
          <a:xfrm>
            <a:off x="474066" y="1004462"/>
            <a:ext cx="11717934" cy="4300637"/>
          </a:xfrm>
        </p:spPr>
        <p:txBody>
          <a:bodyPr/>
          <a:lstStyle/>
          <a:p>
            <a:pPr marL="0" indent="0">
              <a:buNone/>
            </a:pPr>
            <a:r>
              <a:rPr lang="en-GB" sz="2400" b="1" dirty="0"/>
              <a:t>Identify the PEEL (</a:t>
            </a:r>
            <a:r>
              <a:rPr lang="en-GB" sz="2400" b="1" dirty="0">
                <a:solidFill>
                  <a:schemeClr val="accent1"/>
                </a:solidFill>
              </a:rPr>
              <a:t>point</a:t>
            </a:r>
            <a:r>
              <a:rPr lang="en-GB" sz="2400" b="1" dirty="0"/>
              <a:t>, </a:t>
            </a:r>
            <a:r>
              <a:rPr lang="en-GB" sz="2400" b="1" dirty="0">
                <a:solidFill>
                  <a:schemeClr val="accent2"/>
                </a:solidFill>
              </a:rPr>
              <a:t>evidence</a:t>
            </a:r>
            <a:r>
              <a:rPr lang="en-GB" sz="2400" b="1" dirty="0"/>
              <a:t>, </a:t>
            </a:r>
            <a:r>
              <a:rPr lang="en-GB" sz="2400" b="1" dirty="0">
                <a:solidFill>
                  <a:srgbClr val="92D050"/>
                </a:solidFill>
              </a:rPr>
              <a:t>explain</a:t>
            </a:r>
            <a:r>
              <a:rPr lang="en-GB" sz="2400" b="1" dirty="0"/>
              <a:t>, link) elements within this body paragraph.</a:t>
            </a:r>
          </a:p>
          <a:p>
            <a:pPr marL="0" indent="0">
              <a:lnSpc>
                <a:spcPct val="150000"/>
              </a:lnSpc>
              <a:buNone/>
            </a:pPr>
            <a:r>
              <a:rPr lang="en-GB" sz="2200" dirty="0">
                <a:solidFill>
                  <a:schemeClr val="accent1"/>
                </a:solidFill>
              </a:rPr>
              <a:t>Research has shown that AI-based decision-making systems are much more consistent in their decision-making than humans.  </a:t>
            </a:r>
            <a:r>
              <a:rPr lang="en-GB" sz="2200" dirty="0">
                <a:solidFill>
                  <a:schemeClr val="accent2"/>
                </a:solidFill>
              </a:rPr>
              <a:t>81 judges were asked to decide whether or not to grant bail to a group of fictitious defendants.  The results showed that decisions varied between judges, and that the same judge, when presented with duplicate information, often made a different decision in each case.  AI systems on the other hand, when presented with the same set of data, will give the same decision.  </a:t>
            </a:r>
            <a:r>
              <a:rPr lang="en-GB" sz="2200" dirty="0">
                <a:solidFill>
                  <a:srgbClr val="92D050"/>
                </a:solidFill>
              </a:rPr>
              <a:t>This suggests that decision-making software is fairer than human decision-making.  </a:t>
            </a:r>
            <a:r>
              <a:rPr lang="en-GB" sz="2200" dirty="0"/>
              <a:t>Thus, one might argue that it is more ethical to allow computers to make these </a:t>
            </a:r>
            <a:r>
              <a:rPr lang="en-GB" sz="2200"/>
              <a:t>decisions than to allow humans. </a:t>
            </a:r>
            <a:endParaRPr lang="en-GB" sz="2200" dirty="0"/>
          </a:p>
        </p:txBody>
      </p:sp>
    </p:spTree>
    <p:extLst>
      <p:ext uri="{BB962C8B-B14F-4D97-AF65-F5344CB8AC3E}">
        <p14:creationId xmlns:p14="http://schemas.microsoft.com/office/powerpoint/2010/main" val="4196182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45074-13D6-4C14-A8C3-C9FF02955880}"/>
              </a:ext>
            </a:extLst>
          </p:cNvPr>
          <p:cNvSpPr txBox="1"/>
          <p:nvPr/>
        </p:nvSpPr>
        <p:spPr>
          <a:xfrm>
            <a:off x="270076" y="1228397"/>
            <a:ext cx="11053010" cy="4401205"/>
          </a:xfrm>
          <a:prstGeom prst="rect">
            <a:avLst/>
          </a:prstGeom>
          <a:noFill/>
        </p:spPr>
        <p:txBody>
          <a:bodyPr wrap="square" rtlCol="0">
            <a:spAutoFit/>
          </a:bodyPr>
          <a:lstStyle/>
          <a:p>
            <a:pPr marL="285750" indent="-285750" fontAlgn="base">
              <a:buFont typeface="Arial" panose="020B0604020202020204" pitchFamily="34" charset="0"/>
              <a:buChar char="•"/>
            </a:pPr>
            <a:r>
              <a:rPr lang="en-GB" sz="2800" dirty="0"/>
              <a:t>A short summary of your research paper, usually about a paragraph (c. 6-7 sentences, 150-250 words) long. </a:t>
            </a:r>
          </a:p>
          <a:p>
            <a:pPr marL="285750" indent="-285750" fontAlgn="base">
              <a:buFont typeface="Arial" panose="020B0604020202020204" pitchFamily="34" charset="0"/>
              <a:buChar char="•"/>
            </a:pPr>
            <a:endParaRPr lang="en-GB" sz="2800" dirty="0"/>
          </a:p>
          <a:p>
            <a:pPr marL="285750" indent="-285750" fontAlgn="base">
              <a:buFont typeface="Arial" panose="020B0604020202020204" pitchFamily="34" charset="0"/>
              <a:buChar char="•"/>
            </a:pPr>
            <a:r>
              <a:rPr lang="en-GB" sz="2800" dirty="0"/>
              <a:t>Gives readers the gist of your paper quickly</a:t>
            </a:r>
          </a:p>
          <a:p>
            <a:pPr marL="285750" indent="-285750" fontAlgn="base">
              <a:buFont typeface="Arial" panose="020B0604020202020204" pitchFamily="34" charset="0"/>
              <a:buChar char="•"/>
            </a:pPr>
            <a:endParaRPr lang="en-GB" sz="2800" dirty="0"/>
          </a:p>
          <a:p>
            <a:pPr marL="285750" indent="-285750" fontAlgn="base">
              <a:buFont typeface="Arial" panose="020B0604020202020204" pitchFamily="34" charset="0"/>
              <a:buChar char="•"/>
            </a:pPr>
            <a:r>
              <a:rPr lang="en-GB" sz="2800" dirty="0"/>
              <a:t>Prepares readers to follow the argument in your full paper </a:t>
            </a:r>
          </a:p>
          <a:p>
            <a:pPr marL="285750" indent="-285750" fontAlgn="base">
              <a:buFont typeface="Arial" panose="020B0604020202020204" pitchFamily="34" charset="0"/>
              <a:buChar char="•"/>
            </a:pPr>
            <a:endParaRPr lang="en-GB" sz="2800" dirty="0"/>
          </a:p>
          <a:p>
            <a:pPr marL="285750" indent="-285750" fontAlgn="base">
              <a:buFont typeface="Arial" panose="020B0604020202020204" pitchFamily="34" charset="0"/>
              <a:buChar char="•"/>
            </a:pPr>
            <a:r>
              <a:rPr lang="en-GB" sz="2800" dirty="0"/>
              <a:t>Can help readers remember key points from your paper</a:t>
            </a:r>
          </a:p>
          <a:p>
            <a:pPr marL="285750" indent="-285750" fontAlgn="base">
              <a:buFont typeface="Arial" panose="020B0604020202020204" pitchFamily="34" charset="0"/>
              <a:buChar char="•"/>
            </a:pPr>
            <a:endParaRPr lang="en-GB" sz="2800" dirty="0"/>
          </a:p>
          <a:p>
            <a:pPr marL="285750" indent="-285750" fontAlgn="base">
              <a:buFont typeface="Arial" panose="020B0604020202020204" pitchFamily="34" charset="0"/>
              <a:buChar char="•"/>
            </a:pPr>
            <a:r>
              <a:rPr lang="en-GB" sz="2800" dirty="0"/>
              <a:t>Used to index a published paper </a:t>
            </a:r>
          </a:p>
        </p:txBody>
      </p:sp>
      <p:sp>
        <p:nvSpPr>
          <p:cNvPr id="45" name="Title 1">
            <a:extLst>
              <a:ext uri="{FF2B5EF4-FFF2-40B4-BE49-F238E27FC236}">
                <a16:creationId xmlns:a16="http://schemas.microsoft.com/office/drawing/2014/main" id="{3EE8CE79-771D-4358-93D2-CE54A8A5DDCB}"/>
              </a:ext>
            </a:extLst>
          </p:cNvPr>
          <p:cNvSpPr>
            <a:spLocks noGrp="1"/>
          </p:cNvSpPr>
          <p:nvPr>
            <p:ph type="title"/>
          </p:nvPr>
        </p:nvSpPr>
        <p:spPr>
          <a:xfrm>
            <a:off x="203990" y="156781"/>
            <a:ext cx="11717934" cy="1325563"/>
          </a:xfrm>
        </p:spPr>
        <p:txBody>
          <a:bodyPr/>
          <a:lstStyle/>
          <a:p>
            <a:pPr algn="ctr"/>
            <a:r>
              <a:rPr lang="en-GB" dirty="0"/>
              <a:t>ABSTRACTS</a:t>
            </a:r>
          </a:p>
        </p:txBody>
      </p:sp>
    </p:spTree>
    <p:extLst>
      <p:ext uri="{BB962C8B-B14F-4D97-AF65-F5344CB8AC3E}">
        <p14:creationId xmlns:p14="http://schemas.microsoft.com/office/powerpoint/2010/main" val="91970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eft Brace 15">
            <a:extLst>
              <a:ext uri="{FF2B5EF4-FFF2-40B4-BE49-F238E27FC236}">
                <a16:creationId xmlns:a16="http://schemas.microsoft.com/office/drawing/2014/main" id="{444D2FD6-B0A0-4439-8531-D4A563A5E220}"/>
              </a:ext>
            </a:extLst>
          </p:cNvPr>
          <p:cNvSpPr/>
          <p:nvPr/>
        </p:nvSpPr>
        <p:spPr>
          <a:xfrm>
            <a:off x="4014550" y="2017611"/>
            <a:ext cx="957313" cy="3126571"/>
          </a:xfrm>
          <a:prstGeom prst="lef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Title 1">
            <a:extLst>
              <a:ext uri="{FF2B5EF4-FFF2-40B4-BE49-F238E27FC236}">
                <a16:creationId xmlns:a16="http://schemas.microsoft.com/office/drawing/2014/main" id="{886F5F6A-D4B4-47CB-8D3F-4733079A0DAD}"/>
              </a:ext>
            </a:extLst>
          </p:cNvPr>
          <p:cNvSpPr>
            <a:spLocks noGrp="1"/>
          </p:cNvSpPr>
          <p:nvPr>
            <p:ph type="title"/>
          </p:nvPr>
        </p:nvSpPr>
        <p:spPr/>
        <p:txBody>
          <a:bodyPr/>
          <a:lstStyle/>
          <a:p>
            <a:pPr algn="ctr"/>
            <a:r>
              <a:rPr lang="en-GB" dirty="0"/>
              <a:t>ABSTRACTS: THE MICROCOSM OF YOUR STORY</a:t>
            </a:r>
          </a:p>
        </p:txBody>
      </p:sp>
      <p:grpSp>
        <p:nvGrpSpPr>
          <p:cNvPr id="4" name="Group 3">
            <a:extLst>
              <a:ext uri="{FF2B5EF4-FFF2-40B4-BE49-F238E27FC236}">
                <a16:creationId xmlns:a16="http://schemas.microsoft.com/office/drawing/2014/main" id="{0019B157-91A6-4B9F-A004-66512E90FD8D}"/>
              </a:ext>
            </a:extLst>
          </p:cNvPr>
          <p:cNvGrpSpPr/>
          <p:nvPr/>
        </p:nvGrpSpPr>
        <p:grpSpPr>
          <a:xfrm>
            <a:off x="5013175" y="1358385"/>
            <a:ext cx="6056607" cy="4446670"/>
            <a:chOff x="6674558" y="1501465"/>
            <a:chExt cx="4391761" cy="3337665"/>
          </a:xfrm>
        </p:grpSpPr>
        <p:sp>
          <p:nvSpPr>
            <p:cNvPr id="5" name="TextBox 4">
              <a:extLst>
                <a:ext uri="{FF2B5EF4-FFF2-40B4-BE49-F238E27FC236}">
                  <a16:creationId xmlns:a16="http://schemas.microsoft.com/office/drawing/2014/main" id="{802E739B-0145-4F81-A60E-5AB9430AE10B}"/>
                </a:ext>
              </a:extLst>
            </p:cNvPr>
            <p:cNvSpPr txBox="1"/>
            <p:nvPr/>
          </p:nvSpPr>
          <p:spPr>
            <a:xfrm>
              <a:off x="10339453" y="2799433"/>
              <a:ext cx="726866" cy="646331"/>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b="1" dirty="0">
                  <a:latin typeface="+mn-lt"/>
                </a:rPr>
                <a:t>Main Body</a:t>
              </a:r>
            </a:p>
          </p:txBody>
        </p:sp>
        <p:grpSp>
          <p:nvGrpSpPr>
            <p:cNvPr id="6" name="Group 5">
              <a:extLst>
                <a:ext uri="{FF2B5EF4-FFF2-40B4-BE49-F238E27FC236}">
                  <a16:creationId xmlns:a16="http://schemas.microsoft.com/office/drawing/2014/main" id="{AED96C59-B632-4ED3-AF99-F4FF0EAC1BD0}"/>
                </a:ext>
              </a:extLst>
            </p:cNvPr>
            <p:cNvGrpSpPr/>
            <p:nvPr/>
          </p:nvGrpSpPr>
          <p:grpSpPr>
            <a:xfrm>
              <a:off x="6674558" y="1501465"/>
              <a:ext cx="3560074" cy="3337665"/>
              <a:chOff x="7766017" y="1678681"/>
              <a:chExt cx="2244839" cy="2479217"/>
            </a:xfrm>
          </p:grpSpPr>
          <p:sp>
            <p:nvSpPr>
              <p:cNvPr id="8" name="TextBox 7">
                <a:extLst>
                  <a:ext uri="{FF2B5EF4-FFF2-40B4-BE49-F238E27FC236}">
                    <a16:creationId xmlns:a16="http://schemas.microsoft.com/office/drawing/2014/main" id="{C008E85F-A10C-45D7-9EF3-11DA24261127}"/>
                  </a:ext>
                </a:extLst>
              </p:cNvPr>
              <p:cNvSpPr txBox="1"/>
              <p:nvPr/>
            </p:nvSpPr>
            <p:spPr>
              <a:xfrm>
                <a:off x="8395007" y="1678681"/>
                <a:ext cx="982227" cy="297202"/>
              </a:xfrm>
              <a:prstGeom prst="rect">
                <a:avLst/>
              </a:prstGeom>
              <a:solidFill>
                <a:schemeClr val="accent1">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Title</a:t>
                </a:r>
              </a:p>
            </p:txBody>
          </p:sp>
          <p:sp>
            <p:nvSpPr>
              <p:cNvPr id="9" name="TextBox 8">
                <a:extLst>
                  <a:ext uri="{FF2B5EF4-FFF2-40B4-BE49-F238E27FC236}">
                    <a16:creationId xmlns:a16="http://schemas.microsoft.com/office/drawing/2014/main" id="{ECD89F87-B203-4526-951C-8972F0C386CD}"/>
                  </a:ext>
                </a:extLst>
              </p:cNvPr>
              <p:cNvSpPr txBox="1"/>
              <p:nvPr/>
            </p:nvSpPr>
            <p:spPr>
              <a:xfrm>
                <a:off x="7770652" y="3492230"/>
                <a:ext cx="2240204" cy="297202"/>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Conclusion</a:t>
                </a:r>
              </a:p>
            </p:txBody>
          </p:sp>
          <p:sp>
            <p:nvSpPr>
              <p:cNvPr id="10" name="TextBox 9">
                <a:extLst>
                  <a:ext uri="{FF2B5EF4-FFF2-40B4-BE49-F238E27FC236}">
                    <a16:creationId xmlns:a16="http://schemas.microsoft.com/office/drawing/2014/main" id="{80B305F5-64D9-4DC9-A301-8C37CE35D210}"/>
                  </a:ext>
                </a:extLst>
              </p:cNvPr>
              <p:cNvSpPr txBox="1"/>
              <p:nvPr/>
            </p:nvSpPr>
            <p:spPr>
              <a:xfrm>
                <a:off x="8463150" y="3860696"/>
                <a:ext cx="855209" cy="297202"/>
              </a:xfrm>
              <a:prstGeom prst="rect">
                <a:avLst/>
              </a:prstGeom>
              <a:solidFill>
                <a:schemeClr val="accent6">
                  <a:lumMod val="60000"/>
                  <a:lumOff val="40000"/>
                </a:schemeClr>
              </a:solidFill>
            </p:spPr>
            <p:txBody>
              <a:bodyPr wrap="none">
                <a:spAutoFit/>
              </a:bodyPr>
              <a:lstStyle/>
              <a:p>
                <a:pPr algn="ctr" eaLnBrk="1" fontAlgn="auto" hangingPunct="1">
                  <a:spcBef>
                    <a:spcPts val="0"/>
                  </a:spcBef>
                  <a:spcAft>
                    <a:spcPts val="0"/>
                  </a:spcAft>
                  <a:defRPr/>
                </a:pPr>
                <a:r>
                  <a:rPr lang="en-GB" sz="2000" b="1" dirty="0">
                    <a:latin typeface="+mn-lt"/>
                  </a:rPr>
                  <a:t>References</a:t>
                </a:r>
              </a:p>
            </p:txBody>
          </p:sp>
          <p:sp>
            <p:nvSpPr>
              <p:cNvPr id="11" name="TextBox 10">
                <a:extLst>
                  <a:ext uri="{FF2B5EF4-FFF2-40B4-BE49-F238E27FC236}">
                    <a16:creationId xmlns:a16="http://schemas.microsoft.com/office/drawing/2014/main" id="{ED0F72F5-FA37-412D-B9ED-67A2A6C51D5C}"/>
                  </a:ext>
                </a:extLst>
              </p:cNvPr>
              <p:cNvSpPr txBox="1"/>
              <p:nvPr/>
            </p:nvSpPr>
            <p:spPr>
              <a:xfrm>
                <a:off x="7766017" y="2046229"/>
                <a:ext cx="2240205" cy="297202"/>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Introduction</a:t>
                </a:r>
              </a:p>
            </p:txBody>
          </p:sp>
          <p:sp>
            <p:nvSpPr>
              <p:cNvPr id="12" name="TextBox 11">
                <a:extLst>
                  <a:ext uri="{FF2B5EF4-FFF2-40B4-BE49-F238E27FC236}">
                    <a16:creationId xmlns:a16="http://schemas.microsoft.com/office/drawing/2014/main" id="{24419168-7B25-4CF0-AE4C-A0D06EB33866}"/>
                  </a:ext>
                </a:extLst>
              </p:cNvPr>
              <p:cNvSpPr txBox="1"/>
              <p:nvPr/>
            </p:nvSpPr>
            <p:spPr>
              <a:xfrm>
                <a:off x="7945065" y="2405957"/>
                <a:ext cx="1849907" cy="297202"/>
              </a:xfrm>
              <a:prstGeom prst="rect">
                <a:avLst/>
              </a:prstGeom>
              <a:solidFill>
                <a:schemeClr val="accent2">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Section 1</a:t>
                </a:r>
              </a:p>
            </p:txBody>
          </p:sp>
          <p:sp>
            <p:nvSpPr>
              <p:cNvPr id="13" name="TextBox 12">
                <a:extLst>
                  <a:ext uri="{FF2B5EF4-FFF2-40B4-BE49-F238E27FC236}">
                    <a16:creationId xmlns:a16="http://schemas.microsoft.com/office/drawing/2014/main" id="{6C33A534-C9C8-48BE-BE61-F435A2C128F9}"/>
                  </a:ext>
                </a:extLst>
              </p:cNvPr>
              <p:cNvSpPr txBox="1"/>
              <p:nvPr/>
            </p:nvSpPr>
            <p:spPr>
              <a:xfrm>
                <a:off x="7945065" y="2770391"/>
                <a:ext cx="1849907" cy="297202"/>
              </a:xfrm>
              <a:prstGeom prst="rect">
                <a:avLst/>
              </a:prstGeom>
              <a:solidFill>
                <a:schemeClr val="accent6">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Section 2</a:t>
                </a:r>
              </a:p>
            </p:txBody>
          </p:sp>
          <p:sp>
            <p:nvSpPr>
              <p:cNvPr id="14" name="TextBox 13">
                <a:extLst>
                  <a:ext uri="{FF2B5EF4-FFF2-40B4-BE49-F238E27FC236}">
                    <a16:creationId xmlns:a16="http://schemas.microsoft.com/office/drawing/2014/main" id="{1B7B1013-39AD-47A1-A9B6-AFB7D9FDCC8B}"/>
                  </a:ext>
                </a:extLst>
              </p:cNvPr>
              <p:cNvSpPr txBox="1"/>
              <p:nvPr/>
            </p:nvSpPr>
            <p:spPr>
              <a:xfrm>
                <a:off x="7958378" y="3122906"/>
                <a:ext cx="1849907" cy="297202"/>
              </a:xfrm>
              <a:prstGeom prst="rect">
                <a:avLst/>
              </a:prstGeom>
              <a:solidFill>
                <a:schemeClr val="accent4">
                  <a:lumMod val="40000"/>
                  <a:lumOff val="60000"/>
                </a:schemeClr>
              </a:solidFill>
            </p:spPr>
            <p:txBody>
              <a:bodyPr wrap="square">
                <a:spAutoFit/>
              </a:bodyPr>
              <a:lstStyle/>
              <a:p>
                <a:pPr algn="ctr" eaLnBrk="1" fontAlgn="auto" hangingPunct="1">
                  <a:spcBef>
                    <a:spcPts val="0"/>
                  </a:spcBef>
                  <a:spcAft>
                    <a:spcPts val="0"/>
                  </a:spcAft>
                  <a:defRPr/>
                </a:pPr>
                <a:r>
                  <a:rPr lang="en-GB" sz="2000" b="1" dirty="0">
                    <a:latin typeface="+mn-lt"/>
                  </a:rPr>
                  <a:t>Section 3</a:t>
                </a:r>
              </a:p>
            </p:txBody>
          </p:sp>
        </p:grpSp>
        <p:sp>
          <p:nvSpPr>
            <p:cNvPr id="7" name="Right Brace 6">
              <a:extLst>
                <a:ext uri="{FF2B5EF4-FFF2-40B4-BE49-F238E27FC236}">
                  <a16:creationId xmlns:a16="http://schemas.microsoft.com/office/drawing/2014/main" id="{31D98F0F-5803-4161-A8C9-A6F9A79EAA46}"/>
                </a:ext>
              </a:extLst>
            </p:cNvPr>
            <p:cNvSpPr/>
            <p:nvPr/>
          </p:nvSpPr>
          <p:spPr>
            <a:xfrm>
              <a:off x="9913376" y="2435004"/>
              <a:ext cx="313907" cy="143875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5" name="TextBox 14">
            <a:extLst>
              <a:ext uri="{FF2B5EF4-FFF2-40B4-BE49-F238E27FC236}">
                <a16:creationId xmlns:a16="http://schemas.microsoft.com/office/drawing/2014/main" id="{582C5074-0A21-4A49-A93A-695C8C2FBC8F}"/>
              </a:ext>
            </a:extLst>
          </p:cNvPr>
          <p:cNvSpPr txBox="1"/>
          <p:nvPr/>
        </p:nvSpPr>
        <p:spPr>
          <a:xfrm>
            <a:off x="1409896" y="3152368"/>
            <a:ext cx="2604654" cy="769441"/>
          </a:xfrm>
          <a:prstGeom prst="rect">
            <a:avLst/>
          </a:prstGeom>
          <a:solidFill>
            <a:schemeClr val="bg2">
              <a:lumMod val="50000"/>
            </a:schemeClr>
          </a:solidFill>
        </p:spPr>
        <p:txBody>
          <a:bodyPr wrap="square" rtlCol="0">
            <a:spAutoFit/>
          </a:bodyPr>
          <a:lstStyle/>
          <a:p>
            <a:r>
              <a:rPr lang="en-GB" sz="4400" b="1" dirty="0">
                <a:solidFill>
                  <a:schemeClr val="bg1"/>
                </a:solidFill>
              </a:rPr>
              <a:t>ABSTRACT</a:t>
            </a:r>
          </a:p>
        </p:txBody>
      </p:sp>
    </p:spTree>
    <p:extLst>
      <p:ext uri="{BB962C8B-B14F-4D97-AF65-F5344CB8AC3E}">
        <p14:creationId xmlns:p14="http://schemas.microsoft.com/office/powerpoint/2010/main" val="221180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02F5-B422-4441-8578-EEBE8B6CB56A}"/>
              </a:ext>
            </a:extLst>
          </p:cNvPr>
          <p:cNvSpPr>
            <a:spLocks noGrp="1"/>
          </p:cNvSpPr>
          <p:nvPr>
            <p:ph type="title"/>
          </p:nvPr>
        </p:nvSpPr>
        <p:spPr>
          <a:xfrm>
            <a:off x="203990" y="156781"/>
            <a:ext cx="11717934" cy="1325563"/>
          </a:xfrm>
        </p:spPr>
        <p:txBody>
          <a:bodyPr wrap="square" anchor="ctr">
            <a:normAutofit/>
          </a:bodyPr>
          <a:lstStyle/>
          <a:p>
            <a:pPr algn="ctr"/>
            <a:r>
              <a:rPr lang="en-GB" dirty="0"/>
              <a:t>TOP TIPS</a:t>
            </a:r>
          </a:p>
        </p:txBody>
      </p:sp>
      <p:sp>
        <p:nvSpPr>
          <p:cNvPr id="4" name="Freeform 3"/>
          <p:cNvSpPr/>
          <p:nvPr/>
        </p:nvSpPr>
        <p:spPr>
          <a:xfrm>
            <a:off x="771577" y="1279376"/>
            <a:ext cx="3307112" cy="1984267"/>
          </a:xfrm>
          <a:custGeom>
            <a:avLst/>
            <a:gdLst>
              <a:gd name="connsiteX0" fmla="*/ 0 w 3307112"/>
              <a:gd name="connsiteY0" fmla="*/ 0 h 1984267"/>
              <a:gd name="connsiteX1" fmla="*/ 3307112 w 3307112"/>
              <a:gd name="connsiteY1" fmla="*/ 0 h 1984267"/>
              <a:gd name="connsiteX2" fmla="*/ 3307112 w 3307112"/>
              <a:gd name="connsiteY2" fmla="*/ 1984267 h 1984267"/>
              <a:gd name="connsiteX3" fmla="*/ 0 w 3307112"/>
              <a:gd name="connsiteY3" fmla="*/ 1984267 h 1984267"/>
              <a:gd name="connsiteX4" fmla="*/ 0 w 3307112"/>
              <a:gd name="connsiteY4" fmla="*/ 0 h 1984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12" h="1984267">
                <a:moveTo>
                  <a:pt x="0" y="0"/>
                </a:moveTo>
                <a:lnTo>
                  <a:pt x="3307112" y="0"/>
                </a:lnTo>
                <a:lnTo>
                  <a:pt x="3307112" y="1984267"/>
                </a:lnTo>
                <a:lnTo>
                  <a:pt x="0" y="1984267"/>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GB" sz="2900" kern="1200" dirty="0"/>
              <a:t>Use your word count to plan</a:t>
            </a:r>
            <a:endParaRPr lang="en-US" sz="2900" kern="1200" dirty="0"/>
          </a:p>
        </p:txBody>
      </p:sp>
      <p:sp>
        <p:nvSpPr>
          <p:cNvPr id="6" name="Freeform 5"/>
          <p:cNvSpPr/>
          <p:nvPr/>
        </p:nvSpPr>
        <p:spPr>
          <a:xfrm>
            <a:off x="4409400" y="1279376"/>
            <a:ext cx="3307112" cy="1984267"/>
          </a:xfrm>
          <a:custGeom>
            <a:avLst/>
            <a:gdLst>
              <a:gd name="connsiteX0" fmla="*/ 0 w 3307112"/>
              <a:gd name="connsiteY0" fmla="*/ 0 h 1984267"/>
              <a:gd name="connsiteX1" fmla="*/ 3307112 w 3307112"/>
              <a:gd name="connsiteY1" fmla="*/ 0 h 1984267"/>
              <a:gd name="connsiteX2" fmla="*/ 3307112 w 3307112"/>
              <a:gd name="connsiteY2" fmla="*/ 1984267 h 1984267"/>
              <a:gd name="connsiteX3" fmla="*/ 0 w 3307112"/>
              <a:gd name="connsiteY3" fmla="*/ 1984267 h 1984267"/>
              <a:gd name="connsiteX4" fmla="*/ 0 w 3307112"/>
              <a:gd name="connsiteY4" fmla="*/ 0 h 1984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12" h="1984267">
                <a:moveTo>
                  <a:pt x="0" y="0"/>
                </a:moveTo>
                <a:lnTo>
                  <a:pt x="3307112" y="0"/>
                </a:lnTo>
                <a:lnTo>
                  <a:pt x="3307112" y="1984267"/>
                </a:lnTo>
                <a:lnTo>
                  <a:pt x="0" y="1984267"/>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GB" sz="2900" kern="1200" dirty="0"/>
              <a:t>Read the title/question carefully </a:t>
            </a:r>
            <a:endParaRPr lang="en-US" sz="2900" kern="1200" dirty="0"/>
          </a:p>
        </p:txBody>
      </p:sp>
      <p:sp>
        <p:nvSpPr>
          <p:cNvPr id="7" name="Freeform 6"/>
          <p:cNvSpPr/>
          <p:nvPr/>
        </p:nvSpPr>
        <p:spPr>
          <a:xfrm>
            <a:off x="8047224" y="1279376"/>
            <a:ext cx="3307112" cy="1984267"/>
          </a:xfrm>
          <a:custGeom>
            <a:avLst/>
            <a:gdLst>
              <a:gd name="connsiteX0" fmla="*/ 0 w 3307112"/>
              <a:gd name="connsiteY0" fmla="*/ 0 h 1984267"/>
              <a:gd name="connsiteX1" fmla="*/ 3307112 w 3307112"/>
              <a:gd name="connsiteY1" fmla="*/ 0 h 1984267"/>
              <a:gd name="connsiteX2" fmla="*/ 3307112 w 3307112"/>
              <a:gd name="connsiteY2" fmla="*/ 1984267 h 1984267"/>
              <a:gd name="connsiteX3" fmla="*/ 0 w 3307112"/>
              <a:gd name="connsiteY3" fmla="*/ 1984267 h 1984267"/>
              <a:gd name="connsiteX4" fmla="*/ 0 w 3307112"/>
              <a:gd name="connsiteY4" fmla="*/ 0 h 1984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12" h="1984267">
                <a:moveTo>
                  <a:pt x="0" y="0"/>
                </a:moveTo>
                <a:lnTo>
                  <a:pt x="3307112" y="0"/>
                </a:lnTo>
                <a:lnTo>
                  <a:pt x="3307112" y="1984267"/>
                </a:lnTo>
                <a:lnTo>
                  <a:pt x="0" y="1984267"/>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GB" sz="2900" kern="1200" dirty="0"/>
              <a:t>Make sure to use your essay title/question</a:t>
            </a:r>
            <a:endParaRPr lang="en-US" sz="2900" kern="1200" dirty="0"/>
          </a:p>
        </p:txBody>
      </p:sp>
      <p:sp>
        <p:nvSpPr>
          <p:cNvPr id="8" name="Freeform 7"/>
          <p:cNvSpPr/>
          <p:nvPr/>
        </p:nvSpPr>
        <p:spPr>
          <a:xfrm>
            <a:off x="771577" y="3594355"/>
            <a:ext cx="3307112" cy="1984267"/>
          </a:xfrm>
          <a:custGeom>
            <a:avLst/>
            <a:gdLst>
              <a:gd name="connsiteX0" fmla="*/ 0 w 3307112"/>
              <a:gd name="connsiteY0" fmla="*/ 0 h 1984267"/>
              <a:gd name="connsiteX1" fmla="*/ 3307112 w 3307112"/>
              <a:gd name="connsiteY1" fmla="*/ 0 h 1984267"/>
              <a:gd name="connsiteX2" fmla="*/ 3307112 w 3307112"/>
              <a:gd name="connsiteY2" fmla="*/ 1984267 h 1984267"/>
              <a:gd name="connsiteX3" fmla="*/ 0 w 3307112"/>
              <a:gd name="connsiteY3" fmla="*/ 1984267 h 1984267"/>
              <a:gd name="connsiteX4" fmla="*/ 0 w 3307112"/>
              <a:gd name="connsiteY4" fmla="*/ 0 h 1984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12" h="1984267">
                <a:moveTo>
                  <a:pt x="0" y="0"/>
                </a:moveTo>
                <a:lnTo>
                  <a:pt x="3307112" y="0"/>
                </a:lnTo>
                <a:lnTo>
                  <a:pt x="3307112" y="1984267"/>
                </a:lnTo>
                <a:lnTo>
                  <a:pt x="0" y="1984267"/>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GB" sz="2900" kern="1200"/>
              <a:t>Overwhelmed? Write five original sentences!</a:t>
            </a:r>
            <a:endParaRPr lang="en-US" sz="2900" kern="1200"/>
          </a:p>
        </p:txBody>
      </p:sp>
      <p:sp>
        <p:nvSpPr>
          <p:cNvPr id="9" name="Freeform 8"/>
          <p:cNvSpPr/>
          <p:nvPr/>
        </p:nvSpPr>
        <p:spPr>
          <a:xfrm>
            <a:off x="4409400" y="3594355"/>
            <a:ext cx="3307112" cy="1984267"/>
          </a:xfrm>
          <a:custGeom>
            <a:avLst/>
            <a:gdLst>
              <a:gd name="connsiteX0" fmla="*/ 0 w 3307112"/>
              <a:gd name="connsiteY0" fmla="*/ 0 h 1984267"/>
              <a:gd name="connsiteX1" fmla="*/ 3307112 w 3307112"/>
              <a:gd name="connsiteY1" fmla="*/ 0 h 1984267"/>
              <a:gd name="connsiteX2" fmla="*/ 3307112 w 3307112"/>
              <a:gd name="connsiteY2" fmla="*/ 1984267 h 1984267"/>
              <a:gd name="connsiteX3" fmla="*/ 0 w 3307112"/>
              <a:gd name="connsiteY3" fmla="*/ 1984267 h 1984267"/>
              <a:gd name="connsiteX4" fmla="*/ 0 w 3307112"/>
              <a:gd name="connsiteY4" fmla="*/ 0 h 1984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12" h="1984267">
                <a:moveTo>
                  <a:pt x="0" y="0"/>
                </a:moveTo>
                <a:lnTo>
                  <a:pt x="3307112" y="0"/>
                </a:lnTo>
                <a:lnTo>
                  <a:pt x="3307112" y="1984267"/>
                </a:lnTo>
                <a:lnTo>
                  <a:pt x="0" y="1984267"/>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GB" sz="2900" b="0" i="0" kern="1200" dirty="0"/>
              <a:t>Write the body first, the introduction second, and the conclusion last.</a:t>
            </a:r>
            <a:endParaRPr lang="en-US" sz="2900" kern="1200" dirty="0"/>
          </a:p>
        </p:txBody>
      </p:sp>
      <p:sp>
        <p:nvSpPr>
          <p:cNvPr id="10" name="Freeform 9"/>
          <p:cNvSpPr/>
          <p:nvPr/>
        </p:nvSpPr>
        <p:spPr>
          <a:xfrm>
            <a:off x="8047224" y="3594355"/>
            <a:ext cx="3307112" cy="1984267"/>
          </a:xfrm>
          <a:custGeom>
            <a:avLst/>
            <a:gdLst>
              <a:gd name="connsiteX0" fmla="*/ 0 w 3307112"/>
              <a:gd name="connsiteY0" fmla="*/ 0 h 1984267"/>
              <a:gd name="connsiteX1" fmla="*/ 3307112 w 3307112"/>
              <a:gd name="connsiteY1" fmla="*/ 0 h 1984267"/>
              <a:gd name="connsiteX2" fmla="*/ 3307112 w 3307112"/>
              <a:gd name="connsiteY2" fmla="*/ 1984267 h 1984267"/>
              <a:gd name="connsiteX3" fmla="*/ 0 w 3307112"/>
              <a:gd name="connsiteY3" fmla="*/ 1984267 h 1984267"/>
              <a:gd name="connsiteX4" fmla="*/ 0 w 3307112"/>
              <a:gd name="connsiteY4" fmla="*/ 0 h 1984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112" h="1984267">
                <a:moveTo>
                  <a:pt x="0" y="0"/>
                </a:moveTo>
                <a:lnTo>
                  <a:pt x="3307112" y="0"/>
                </a:lnTo>
                <a:lnTo>
                  <a:pt x="3307112" y="1984267"/>
                </a:lnTo>
                <a:lnTo>
                  <a:pt x="0" y="1984267"/>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GB" sz="2900" kern="1200" dirty="0"/>
              <a:t>Make sure you follow appropriate academic writing conventions </a:t>
            </a:r>
            <a:endParaRPr lang="en-US" sz="2900" kern="1200" dirty="0"/>
          </a:p>
        </p:txBody>
      </p:sp>
    </p:spTree>
    <p:extLst>
      <p:ext uri="{BB962C8B-B14F-4D97-AF65-F5344CB8AC3E}">
        <p14:creationId xmlns:p14="http://schemas.microsoft.com/office/powerpoint/2010/main" val="15980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9F79-A536-4C5F-9C96-81DCC5AF0457}"/>
              </a:ext>
            </a:extLst>
          </p:cNvPr>
          <p:cNvSpPr>
            <a:spLocks noGrp="1"/>
          </p:cNvSpPr>
          <p:nvPr>
            <p:ph type="title"/>
          </p:nvPr>
        </p:nvSpPr>
        <p:spPr>
          <a:xfrm>
            <a:off x="203990" y="156781"/>
            <a:ext cx="11717934" cy="974435"/>
          </a:xfrm>
        </p:spPr>
        <p:txBody>
          <a:bodyPr/>
          <a:lstStyle/>
          <a:p>
            <a:r>
              <a:rPr lang="en-GB" dirty="0"/>
              <a:t>Questions</a:t>
            </a:r>
          </a:p>
        </p:txBody>
      </p:sp>
      <p:pic>
        <p:nvPicPr>
          <p:cNvPr id="1028" name="Picture 4">
            <a:extLst>
              <a:ext uri="{FF2B5EF4-FFF2-40B4-BE49-F238E27FC236}">
                <a16:creationId xmlns:a16="http://schemas.microsoft.com/office/drawing/2014/main" id="{2549BA03-1F1F-46A2-9720-208FBBB29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124" y="858485"/>
            <a:ext cx="10263728" cy="557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23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007903A-893A-45E2-B7A8-C86BEB2F4123}"/>
              </a:ext>
            </a:extLst>
          </p:cNvPr>
          <p:cNvGrpSpPr/>
          <p:nvPr/>
        </p:nvGrpSpPr>
        <p:grpSpPr>
          <a:xfrm>
            <a:off x="1171367" y="184102"/>
            <a:ext cx="9561021" cy="5782062"/>
            <a:chOff x="1171367" y="184102"/>
            <a:chExt cx="9561021" cy="5782062"/>
          </a:xfrm>
        </p:grpSpPr>
        <p:sp>
          <p:nvSpPr>
            <p:cNvPr id="7" name="Rounded Rectangle 4">
              <a:extLst>
                <a:ext uri="{FF2B5EF4-FFF2-40B4-BE49-F238E27FC236}">
                  <a16:creationId xmlns:a16="http://schemas.microsoft.com/office/drawing/2014/main" id="{F0F0E467-EE15-4976-A9B9-AA3E3BF5A980}"/>
                </a:ext>
              </a:extLst>
            </p:cNvPr>
            <p:cNvSpPr/>
            <p:nvPr/>
          </p:nvSpPr>
          <p:spPr>
            <a:xfrm>
              <a:off x="1171367" y="184102"/>
              <a:ext cx="9561021" cy="5509210"/>
            </a:xfrm>
            <a:prstGeom prst="roundRect">
              <a:avLst>
                <a:gd name="adj" fmla="val 5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A1A8C03-3D93-45F8-8D27-6A90A25715F7}"/>
                </a:ext>
              </a:extLst>
            </p:cNvPr>
            <p:cNvSpPr/>
            <p:nvPr/>
          </p:nvSpPr>
          <p:spPr>
            <a:xfrm flipH="1" flipV="1">
              <a:off x="6068028" y="287596"/>
              <a:ext cx="103536" cy="138172"/>
            </a:xfrm>
            <a:prstGeom prst="ellipse">
              <a:avLst/>
            </a:prstGeom>
            <a:solidFill>
              <a:srgbClr val="9AA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AF1E81A-4A6B-44D0-9226-063C2F1D030B}"/>
                </a:ext>
              </a:extLst>
            </p:cNvPr>
            <p:cNvSpPr/>
            <p:nvPr/>
          </p:nvSpPr>
          <p:spPr>
            <a:xfrm>
              <a:off x="1498404" y="472908"/>
              <a:ext cx="8925588" cy="4933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rapezoid 10">
              <a:extLst>
                <a:ext uri="{FF2B5EF4-FFF2-40B4-BE49-F238E27FC236}">
                  <a16:creationId xmlns:a16="http://schemas.microsoft.com/office/drawing/2014/main" id="{37299924-1CC0-42B2-83D3-63B9FB71C857}"/>
                </a:ext>
              </a:extLst>
            </p:cNvPr>
            <p:cNvSpPr/>
            <p:nvPr/>
          </p:nvSpPr>
          <p:spPr>
            <a:xfrm>
              <a:off x="3666945" y="5565294"/>
              <a:ext cx="4848718" cy="400870"/>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C772CE6D-F805-49E8-BE22-621AA4F9D886}"/>
              </a:ext>
            </a:extLst>
          </p:cNvPr>
          <p:cNvSpPr txBox="1"/>
          <p:nvPr/>
        </p:nvSpPr>
        <p:spPr>
          <a:xfrm>
            <a:off x="1584960" y="476337"/>
            <a:ext cx="7301536" cy="830997"/>
          </a:xfrm>
          <a:prstGeom prst="rect">
            <a:avLst/>
          </a:prstGeom>
          <a:noFill/>
        </p:spPr>
        <p:txBody>
          <a:bodyPr wrap="square" rtlCol="0">
            <a:spAutoFit/>
          </a:bodyPr>
          <a:lstStyle/>
          <a:p>
            <a:r>
              <a:rPr lang="en-GB" sz="4800" b="1" dirty="0"/>
              <a:t>Where next?</a:t>
            </a:r>
          </a:p>
        </p:txBody>
      </p:sp>
      <p:sp>
        <p:nvSpPr>
          <p:cNvPr id="3" name="TextBox 2">
            <a:extLst>
              <a:ext uri="{FF2B5EF4-FFF2-40B4-BE49-F238E27FC236}">
                <a16:creationId xmlns:a16="http://schemas.microsoft.com/office/drawing/2014/main" id="{70DB8C1E-DDE2-445F-B3E9-6E6ECECDD24E}"/>
              </a:ext>
            </a:extLst>
          </p:cNvPr>
          <p:cNvSpPr txBox="1"/>
          <p:nvPr/>
        </p:nvSpPr>
        <p:spPr>
          <a:xfrm>
            <a:off x="1584960" y="1393609"/>
            <a:ext cx="8569234" cy="3385542"/>
          </a:xfrm>
          <a:prstGeom prst="rect">
            <a:avLst/>
          </a:prstGeom>
          <a:noFill/>
        </p:spPr>
        <p:txBody>
          <a:bodyPr wrap="square" rtlCol="0">
            <a:spAutoFit/>
          </a:bodyPr>
          <a:lstStyle/>
          <a:p>
            <a:r>
              <a:rPr lang="en-GB" sz="2800" dirty="0">
                <a:hlinkClick r:id="rId3"/>
              </a:rPr>
              <a:t>Writing Critically – </a:t>
            </a:r>
            <a:r>
              <a:rPr lang="en-GB" sz="2800" dirty="0" err="1">
                <a:hlinkClick r:id="rId3"/>
              </a:rPr>
              <a:t>mmutube</a:t>
            </a:r>
            <a:endParaRPr lang="en-GB" sz="2800" dirty="0"/>
          </a:p>
          <a:p>
            <a:endParaRPr lang="en-GB" sz="2800" dirty="0"/>
          </a:p>
          <a:p>
            <a:r>
              <a:rPr lang="en-GB" sz="2800" dirty="0">
                <a:hlinkClick r:id="rId4"/>
              </a:rPr>
              <a:t>Constructing Well-Written Paragraphs – </a:t>
            </a:r>
            <a:r>
              <a:rPr lang="en-GB" sz="2800" dirty="0" err="1">
                <a:hlinkClick r:id="rId4"/>
              </a:rPr>
              <a:t>mmutube</a:t>
            </a:r>
            <a:endParaRPr lang="en-GB" sz="2800" dirty="0"/>
          </a:p>
          <a:p>
            <a:endParaRPr lang="en-GB" sz="2800" dirty="0"/>
          </a:p>
          <a:p>
            <a:r>
              <a:rPr lang="en-GB" sz="2800" dirty="0">
                <a:hlinkClick r:id="rId5"/>
              </a:rPr>
              <a:t>Using evidence effectively – </a:t>
            </a:r>
            <a:r>
              <a:rPr lang="en-GB" sz="2800" dirty="0" err="1">
                <a:hlinkClick r:id="rId5"/>
              </a:rPr>
              <a:t>mmutube</a:t>
            </a:r>
            <a:endParaRPr lang="en-GB" sz="2800" dirty="0"/>
          </a:p>
          <a:p>
            <a:endParaRPr lang="en-GB" sz="2800" dirty="0"/>
          </a:p>
          <a:p>
            <a:r>
              <a:rPr lang="en-GB" sz="2800" dirty="0">
                <a:hlinkClick r:id="rId6"/>
              </a:rPr>
              <a:t>Introduction to Report Writing - </a:t>
            </a:r>
            <a:r>
              <a:rPr lang="en-GB" sz="2800" dirty="0" err="1">
                <a:hlinkClick r:id="rId6"/>
              </a:rPr>
              <a:t>mmutube</a:t>
            </a:r>
            <a:endParaRPr lang="en-GB" sz="2800" dirty="0"/>
          </a:p>
          <a:p>
            <a:endParaRPr lang="en-GB" dirty="0"/>
          </a:p>
        </p:txBody>
      </p:sp>
    </p:spTree>
    <p:extLst>
      <p:ext uri="{BB962C8B-B14F-4D97-AF65-F5344CB8AC3E}">
        <p14:creationId xmlns:p14="http://schemas.microsoft.com/office/powerpoint/2010/main" val="3666055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007903A-893A-45E2-B7A8-C86BEB2F4123}"/>
              </a:ext>
            </a:extLst>
          </p:cNvPr>
          <p:cNvGrpSpPr/>
          <p:nvPr/>
        </p:nvGrpSpPr>
        <p:grpSpPr>
          <a:xfrm>
            <a:off x="1171367" y="184102"/>
            <a:ext cx="9561021" cy="5782062"/>
            <a:chOff x="1171367" y="184102"/>
            <a:chExt cx="9561021" cy="5782062"/>
          </a:xfrm>
        </p:grpSpPr>
        <p:sp>
          <p:nvSpPr>
            <p:cNvPr id="7" name="Rounded Rectangle 4">
              <a:extLst>
                <a:ext uri="{FF2B5EF4-FFF2-40B4-BE49-F238E27FC236}">
                  <a16:creationId xmlns:a16="http://schemas.microsoft.com/office/drawing/2014/main" id="{F0F0E467-EE15-4976-A9B9-AA3E3BF5A980}"/>
                </a:ext>
              </a:extLst>
            </p:cNvPr>
            <p:cNvSpPr/>
            <p:nvPr/>
          </p:nvSpPr>
          <p:spPr>
            <a:xfrm>
              <a:off x="1171367" y="184102"/>
              <a:ext cx="9561021" cy="5509210"/>
            </a:xfrm>
            <a:prstGeom prst="roundRect">
              <a:avLst>
                <a:gd name="adj" fmla="val 51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A1A8C03-3D93-45F8-8D27-6A90A25715F7}"/>
                </a:ext>
              </a:extLst>
            </p:cNvPr>
            <p:cNvSpPr/>
            <p:nvPr/>
          </p:nvSpPr>
          <p:spPr>
            <a:xfrm flipH="1" flipV="1">
              <a:off x="6068028" y="287596"/>
              <a:ext cx="103536" cy="138172"/>
            </a:xfrm>
            <a:prstGeom prst="ellipse">
              <a:avLst/>
            </a:prstGeom>
            <a:solidFill>
              <a:srgbClr val="9AA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AF1E81A-4A6B-44D0-9226-063C2F1D030B}"/>
                </a:ext>
              </a:extLst>
            </p:cNvPr>
            <p:cNvSpPr/>
            <p:nvPr/>
          </p:nvSpPr>
          <p:spPr>
            <a:xfrm>
              <a:off x="1498404" y="472908"/>
              <a:ext cx="8925588" cy="49338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rapezoid 10">
              <a:extLst>
                <a:ext uri="{FF2B5EF4-FFF2-40B4-BE49-F238E27FC236}">
                  <a16:creationId xmlns:a16="http://schemas.microsoft.com/office/drawing/2014/main" id="{37299924-1CC0-42B2-83D3-63B9FB71C857}"/>
                </a:ext>
              </a:extLst>
            </p:cNvPr>
            <p:cNvSpPr/>
            <p:nvPr/>
          </p:nvSpPr>
          <p:spPr>
            <a:xfrm>
              <a:off x="3666945" y="5565294"/>
              <a:ext cx="4848718" cy="400870"/>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pic>
        <p:nvPicPr>
          <p:cNvPr id="5" name="Picture 4" descr="A picture containing drawing&#10;&#10;Description automatically generated">
            <a:extLst>
              <a:ext uri="{FF2B5EF4-FFF2-40B4-BE49-F238E27FC236}">
                <a16:creationId xmlns:a16="http://schemas.microsoft.com/office/drawing/2014/main" id="{AF2040C7-973E-4FAB-B989-E916EF4F5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204" y="841292"/>
            <a:ext cx="832453" cy="815200"/>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3CB95C60-81C9-40AA-AB37-7AEAB23A8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203" y="2010523"/>
            <a:ext cx="779487" cy="703331"/>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980DD5AF-6A6D-4334-9701-E1C1EA0CA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133" y="3114263"/>
            <a:ext cx="771161" cy="733235"/>
          </a:xfrm>
          <a:prstGeom prst="rect">
            <a:avLst/>
          </a:prstGeom>
        </p:spPr>
      </p:pic>
      <p:sp>
        <p:nvSpPr>
          <p:cNvPr id="15" name="TextBox 14">
            <a:extLst>
              <a:ext uri="{FF2B5EF4-FFF2-40B4-BE49-F238E27FC236}">
                <a16:creationId xmlns:a16="http://schemas.microsoft.com/office/drawing/2014/main" id="{57D07F56-7E95-48A7-BD69-492127088216}"/>
              </a:ext>
            </a:extLst>
          </p:cNvPr>
          <p:cNvSpPr txBox="1"/>
          <p:nvPr/>
        </p:nvSpPr>
        <p:spPr>
          <a:xfrm>
            <a:off x="2510971" y="923471"/>
            <a:ext cx="5664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cs typeface="Segoe UI"/>
              </a:rPr>
              <a:t>For all </a:t>
            </a:r>
            <a:r>
              <a:rPr lang="en-GB" sz="2000" b="1">
                <a:cs typeface="Segoe UI"/>
              </a:rPr>
              <a:t>Learner Development </a:t>
            </a:r>
            <a:r>
              <a:rPr lang="en-GB" sz="2000">
                <a:cs typeface="Segoe UI"/>
              </a:rPr>
              <a:t>Enquiries:</a:t>
            </a:r>
            <a:r>
              <a:rPr lang="en-US" sz="2000">
                <a:cs typeface="Segoe UI"/>
              </a:rPr>
              <a:t>​</a:t>
            </a:r>
          </a:p>
          <a:p>
            <a:r>
              <a:rPr lang="en-GB" sz="2000">
                <a:cs typeface="Segoe UI"/>
              </a:rPr>
              <a:t>0161 247 3330 or email studyskills@mmu.ac.uk</a:t>
            </a:r>
            <a:r>
              <a:rPr lang="en-US" sz="2000">
                <a:cs typeface="Segoe UI"/>
              </a:rPr>
              <a:t>​</a:t>
            </a:r>
          </a:p>
        </p:txBody>
      </p:sp>
      <p:sp>
        <p:nvSpPr>
          <p:cNvPr id="16" name="TextBox 15">
            <a:extLst>
              <a:ext uri="{FF2B5EF4-FFF2-40B4-BE49-F238E27FC236}">
                <a16:creationId xmlns:a16="http://schemas.microsoft.com/office/drawing/2014/main" id="{2322DAB9-32C3-4253-A3D0-23B6543803AE}"/>
              </a:ext>
            </a:extLst>
          </p:cNvPr>
          <p:cNvSpPr txBox="1"/>
          <p:nvPr/>
        </p:nvSpPr>
        <p:spPr>
          <a:xfrm>
            <a:off x="2456543" y="2066471"/>
            <a:ext cx="82132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To speak to a </a:t>
            </a:r>
            <a:r>
              <a:rPr lang="en-GB" sz="2000" b="1" dirty="0"/>
              <a:t>Specific Learning Difficulty Tutor </a:t>
            </a:r>
            <a:r>
              <a:rPr lang="en-GB" sz="2000" dirty="0"/>
              <a:t>for dyslexia/ </a:t>
            </a:r>
            <a:r>
              <a:rPr lang="en-GB" sz="2000" dirty="0" err="1"/>
              <a:t>SpLD</a:t>
            </a:r>
            <a:r>
              <a:rPr lang="en-GB" sz="2000" dirty="0"/>
              <a:t> related support: spldtutors@mmu.ac.uk</a:t>
            </a:r>
            <a:r>
              <a:rPr lang="en-GB" sz="2000" dirty="0">
                <a:cs typeface="Calibri"/>
              </a:rPr>
              <a:t>​</a:t>
            </a:r>
            <a:endParaRPr lang="en-GB" sz="2000" dirty="0"/>
          </a:p>
        </p:txBody>
      </p:sp>
      <p:sp>
        <p:nvSpPr>
          <p:cNvPr id="17" name="TextBox 16">
            <a:extLst>
              <a:ext uri="{FF2B5EF4-FFF2-40B4-BE49-F238E27FC236}">
                <a16:creationId xmlns:a16="http://schemas.microsoft.com/office/drawing/2014/main" id="{74BB9751-558C-41DE-8989-055BFB5AEB5E}"/>
              </a:ext>
            </a:extLst>
          </p:cNvPr>
          <p:cNvSpPr txBox="1"/>
          <p:nvPr/>
        </p:nvSpPr>
        <p:spPr>
          <a:xfrm>
            <a:off x="2456543" y="3164114"/>
            <a:ext cx="784134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cs typeface="Segoe UI"/>
              </a:rPr>
              <a:t>To contact </a:t>
            </a:r>
            <a:r>
              <a:rPr lang="en-GB" sz="2000" b="1">
                <a:cs typeface="Segoe UI"/>
              </a:rPr>
              <a:t>The</a:t>
            </a:r>
            <a:r>
              <a:rPr lang="en-GB" sz="2000">
                <a:cs typeface="Segoe UI"/>
              </a:rPr>
              <a:t> </a:t>
            </a:r>
            <a:r>
              <a:rPr lang="en-GB" sz="2000" b="1">
                <a:cs typeface="Segoe UI"/>
              </a:rPr>
              <a:t>Writing Project</a:t>
            </a:r>
            <a:r>
              <a:rPr lang="en-GB" sz="2000">
                <a:cs typeface="Segoe UI"/>
              </a:rPr>
              <a:t> about academic writing:</a:t>
            </a:r>
            <a:r>
              <a:rPr lang="en-US" sz="2000">
                <a:cs typeface="Segoe UI"/>
              </a:rPr>
              <a:t>​</a:t>
            </a:r>
          </a:p>
          <a:p>
            <a:r>
              <a:rPr lang="en-GB" sz="2000">
                <a:cs typeface="Segoe UI"/>
              </a:rPr>
              <a:t>writingproject@mmu.ac.uk</a:t>
            </a:r>
            <a:r>
              <a:rPr lang="en-US" sz="2000">
                <a:cs typeface="Segoe UI"/>
              </a:rPr>
              <a:t>​</a:t>
            </a:r>
          </a:p>
        </p:txBody>
      </p:sp>
      <p:sp>
        <p:nvSpPr>
          <p:cNvPr id="18" name="TextBox 17">
            <a:extLst>
              <a:ext uri="{FF2B5EF4-FFF2-40B4-BE49-F238E27FC236}">
                <a16:creationId xmlns:a16="http://schemas.microsoft.com/office/drawing/2014/main" id="{26F50FB3-D385-4F5B-94E6-387992116B31}"/>
              </a:ext>
            </a:extLst>
          </p:cNvPr>
          <p:cNvSpPr txBox="1"/>
          <p:nvPr/>
        </p:nvSpPr>
        <p:spPr>
          <a:xfrm>
            <a:off x="1585686" y="4307114"/>
            <a:ext cx="88119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cs typeface="Segoe UI"/>
              </a:rPr>
              <a:t>To book a place at a </a:t>
            </a:r>
            <a:r>
              <a:rPr lang="en-GB" sz="2400" b="1">
                <a:cs typeface="Segoe UI"/>
              </a:rPr>
              <a:t>study skills workshop or webinar</a:t>
            </a:r>
            <a:r>
              <a:rPr lang="en-GB" sz="2400">
                <a:cs typeface="Segoe UI"/>
              </a:rPr>
              <a:t>:</a:t>
            </a:r>
            <a:r>
              <a:rPr lang="en-US" sz="2400">
                <a:cs typeface="Segoe UI"/>
              </a:rPr>
              <a:t>​</a:t>
            </a:r>
          </a:p>
          <a:p>
            <a:r>
              <a:rPr lang="en-GB" sz="2400">
                <a:cs typeface="Segoe UI"/>
              </a:rPr>
              <a:t>www.mmu.ac.uk/studyskills</a:t>
            </a:r>
            <a:r>
              <a:rPr lang="en-US" sz="2400">
                <a:cs typeface="Segoe UI"/>
              </a:rPr>
              <a:t>​</a:t>
            </a:r>
          </a:p>
        </p:txBody>
      </p:sp>
    </p:spTree>
    <p:extLst>
      <p:ext uri="{BB962C8B-B14F-4D97-AF65-F5344CB8AC3E}">
        <p14:creationId xmlns:p14="http://schemas.microsoft.com/office/powerpoint/2010/main" val="803995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81E6-2048-4815-B182-367769E9C006}"/>
              </a:ext>
            </a:extLst>
          </p:cNvPr>
          <p:cNvSpPr>
            <a:spLocks noGrp="1"/>
          </p:cNvSpPr>
          <p:nvPr>
            <p:ph type="title"/>
          </p:nvPr>
        </p:nvSpPr>
        <p:spPr>
          <a:xfrm>
            <a:off x="203990" y="0"/>
            <a:ext cx="11717934" cy="1325563"/>
          </a:xfrm>
        </p:spPr>
        <p:txBody>
          <a:bodyPr/>
          <a:lstStyle/>
          <a:p>
            <a:pPr algn="ctr"/>
            <a:r>
              <a:rPr lang="en-GB" dirty="0"/>
              <a:t>Your graduate development and employability assignment</a:t>
            </a:r>
          </a:p>
        </p:txBody>
      </p:sp>
      <p:sp>
        <p:nvSpPr>
          <p:cNvPr id="3" name="Content Placeholder 2">
            <a:extLst>
              <a:ext uri="{FF2B5EF4-FFF2-40B4-BE49-F238E27FC236}">
                <a16:creationId xmlns:a16="http://schemas.microsoft.com/office/drawing/2014/main" id="{D8C6941F-2BF0-49A4-A2E5-D0F362287CEB}"/>
              </a:ext>
            </a:extLst>
          </p:cNvPr>
          <p:cNvSpPr>
            <a:spLocks noGrp="1"/>
          </p:cNvSpPr>
          <p:nvPr>
            <p:ph idx="1"/>
          </p:nvPr>
        </p:nvSpPr>
        <p:spPr>
          <a:xfrm>
            <a:off x="320248" y="1203088"/>
            <a:ext cx="11485418" cy="4300637"/>
          </a:xfrm>
        </p:spPr>
        <p:txBody>
          <a:bodyPr/>
          <a:lstStyle/>
          <a:p>
            <a:pPr marL="0" indent="0" algn="l">
              <a:buNone/>
            </a:pPr>
            <a:r>
              <a:rPr lang="en-GB" sz="3200" b="1" i="0" u="none" strike="noStrike" baseline="0" dirty="0"/>
              <a:t>Research </a:t>
            </a:r>
            <a:r>
              <a:rPr lang="en-GB" sz="3200" b="1" dirty="0"/>
              <a:t>and critically analyse a topic, presenting your own conclusions.</a:t>
            </a:r>
            <a:endParaRPr lang="en-GB" sz="3200" b="1" i="0" u="none" strike="noStrike" baseline="0" dirty="0"/>
          </a:p>
          <a:p>
            <a:pPr algn="l"/>
            <a:r>
              <a:rPr lang="en-GB" sz="3200" b="0" i="0" u="none" strike="noStrike" baseline="0" dirty="0"/>
              <a:t>Your report should be approximately </a:t>
            </a:r>
            <a:r>
              <a:rPr lang="en-GB" sz="3200" i="0" u="none" strike="noStrike" baseline="0" dirty="0"/>
              <a:t>2,000 </a:t>
            </a:r>
            <a:r>
              <a:rPr lang="en-GB" sz="3200" b="0" i="0" u="none" strike="noStrike" baseline="0" dirty="0"/>
              <a:t>in length.</a:t>
            </a:r>
          </a:p>
          <a:p>
            <a:pPr algn="l"/>
            <a:r>
              <a:rPr lang="en-GB" sz="3200" b="0" i="0" u="none" strike="noStrike" baseline="0" dirty="0"/>
              <a:t>Your report should consist of the following elements:</a:t>
            </a:r>
          </a:p>
          <a:p>
            <a:pPr lvl="1"/>
            <a:r>
              <a:rPr lang="en-GB" b="0" i="0" u="none" strike="noStrike" baseline="0" dirty="0"/>
              <a:t>Title</a:t>
            </a:r>
          </a:p>
          <a:p>
            <a:pPr lvl="1"/>
            <a:r>
              <a:rPr lang="en-GB" b="0" i="0" u="none" strike="noStrike" baseline="0" dirty="0"/>
              <a:t>Abstract</a:t>
            </a:r>
          </a:p>
          <a:p>
            <a:pPr lvl="1"/>
            <a:r>
              <a:rPr lang="en-GB" dirty="0"/>
              <a:t>I</a:t>
            </a:r>
            <a:r>
              <a:rPr lang="en-GB" b="0" i="0" u="none" strike="noStrike" baseline="0" dirty="0"/>
              <a:t>ntroduction</a:t>
            </a:r>
          </a:p>
          <a:p>
            <a:pPr lvl="1"/>
            <a:r>
              <a:rPr lang="en-GB" b="0" i="0" u="none" strike="noStrike" baseline="0" dirty="0"/>
              <a:t>Main body, which will have headings appropriate to your chosen topic</a:t>
            </a:r>
          </a:p>
          <a:p>
            <a:pPr lvl="1"/>
            <a:r>
              <a:rPr lang="en-GB" dirty="0"/>
              <a:t>Discussion and conclusion</a:t>
            </a:r>
          </a:p>
          <a:p>
            <a:pPr lvl="1"/>
            <a:r>
              <a:rPr lang="en-GB" dirty="0"/>
              <a:t>List of references</a:t>
            </a:r>
          </a:p>
          <a:p>
            <a:pPr lvl="1"/>
            <a:r>
              <a:rPr lang="en-GB" b="0" i="0" u="none" strike="noStrike" baseline="0" dirty="0"/>
              <a:t>At least three citations to valid </a:t>
            </a:r>
            <a:r>
              <a:rPr lang="en-GB" b="0" i="0" u="none" strike="noStrike" baseline="0" dirty="0" smtClean="0"/>
              <a:t>sources.</a:t>
            </a:r>
            <a:endParaRPr lang="en-GB" b="0" i="0" u="none" strike="noStrike" baseline="0" dirty="0"/>
          </a:p>
        </p:txBody>
      </p:sp>
    </p:spTree>
    <p:extLst>
      <p:ext uri="{BB962C8B-B14F-4D97-AF65-F5344CB8AC3E}">
        <p14:creationId xmlns:p14="http://schemas.microsoft.com/office/powerpoint/2010/main" val="147756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750" y="30143"/>
            <a:ext cx="11779250" cy="763587"/>
          </a:xfrm>
        </p:spPr>
        <p:txBody>
          <a:bodyPr/>
          <a:lstStyle/>
          <a:p>
            <a:pPr algn="ctr"/>
            <a:r>
              <a:rPr lang="en-GB" sz="3600" dirty="0"/>
              <a:t>Essays vs. Reports </a:t>
            </a:r>
          </a:p>
        </p:txBody>
      </p:sp>
      <p:sp>
        <p:nvSpPr>
          <p:cNvPr id="8" name="TextBox 7"/>
          <p:cNvSpPr txBox="1"/>
          <p:nvPr/>
        </p:nvSpPr>
        <p:spPr>
          <a:xfrm>
            <a:off x="1268634" y="1541042"/>
            <a:ext cx="10923366" cy="5016758"/>
          </a:xfrm>
          <a:prstGeom prst="rect">
            <a:avLst/>
          </a:prstGeom>
          <a:noFill/>
        </p:spPr>
        <p:txBody>
          <a:bodyPr wrap="square" numCol="2" rtlCol="0">
            <a:spAutoFit/>
          </a:bodyPr>
          <a:lstStyle/>
          <a:p>
            <a:pPr>
              <a:lnSpc>
                <a:spcPct val="107000"/>
              </a:lnSpc>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STRUCTURE</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Structured using headings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Uses appendices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Section of recommendations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Combines data and analysis into single paragraphs</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Features an abstract</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Commonly features a methodology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Introduction and conclusion</a:t>
            </a:r>
            <a:endParaRPr lang="en-GB" sz="2400" dirty="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FEATURES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Regularly features graphics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Separates results/findings and analysis</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Evidence-based</a:t>
            </a:r>
          </a:p>
          <a:p>
            <a:pPr>
              <a:lnSpc>
                <a:spcPct val="107000"/>
              </a:lnSpc>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FOCUS</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Often heavily focuses on analysing or evaluating theories and past research </a:t>
            </a:r>
          </a:p>
          <a:p>
            <a:pPr marL="285750" indent="-285750">
              <a:lnSpc>
                <a:spcPct val="107000"/>
              </a:lnSpc>
              <a:spcAft>
                <a:spcPts val="800"/>
              </a:spcAft>
              <a:buFont typeface="Arial" panose="020B0604020202020204" pitchFamily="34" charset="0"/>
              <a:buChar char="•"/>
            </a:pPr>
            <a:r>
              <a:rPr lang="en-GB" sz="2400" dirty="0">
                <a:effectLst/>
                <a:latin typeface="Calibri" panose="020F0502020204030204" pitchFamily="34" charset="0"/>
                <a:ea typeface="Calibri" panose="020F0502020204030204" pitchFamily="34" charset="0"/>
                <a:cs typeface="Times New Roman" panose="02020603050405020304" pitchFamily="18" charset="0"/>
              </a:rPr>
              <a:t>Usually presents data and findings that you have collected yourself. </a:t>
            </a:r>
          </a:p>
        </p:txBody>
      </p:sp>
      <p:sp>
        <p:nvSpPr>
          <p:cNvPr id="6" name="TextBox 5">
            <a:extLst>
              <a:ext uri="{FF2B5EF4-FFF2-40B4-BE49-F238E27FC236}">
                <a16:creationId xmlns:a16="http://schemas.microsoft.com/office/drawing/2014/main" id="{ED52DD93-DC74-4876-935A-EE618CDDDA8A}"/>
              </a:ext>
            </a:extLst>
          </p:cNvPr>
          <p:cNvSpPr txBox="1"/>
          <p:nvPr/>
        </p:nvSpPr>
        <p:spPr>
          <a:xfrm>
            <a:off x="1326963" y="679268"/>
            <a:ext cx="9950823" cy="861774"/>
          </a:xfrm>
          <a:prstGeom prst="rect">
            <a:avLst/>
          </a:prstGeom>
          <a:noFill/>
        </p:spPr>
        <p:txBody>
          <a:bodyPr wrap="square" rtlCol="0">
            <a:spAutoFit/>
          </a:bodyPr>
          <a:lstStyle/>
          <a:p>
            <a:r>
              <a:rPr lang="en-GB" sz="2500" dirty="0"/>
              <a:t>Decide which of the following statements applies to </a:t>
            </a:r>
            <a:r>
              <a:rPr lang="en-GB" sz="2500" b="1" dirty="0">
                <a:solidFill>
                  <a:schemeClr val="accent2"/>
                </a:solidFill>
              </a:rPr>
              <a:t>essays</a:t>
            </a:r>
            <a:r>
              <a:rPr lang="en-GB" sz="2500" dirty="0"/>
              <a:t>, </a:t>
            </a:r>
            <a:r>
              <a:rPr lang="en-GB" sz="2500" b="1" dirty="0">
                <a:solidFill>
                  <a:schemeClr val="accent6"/>
                </a:solidFill>
              </a:rPr>
              <a:t>reports</a:t>
            </a:r>
            <a:r>
              <a:rPr lang="en-GB" sz="2500" dirty="0"/>
              <a:t> or </a:t>
            </a:r>
            <a:r>
              <a:rPr lang="en-GB" sz="2500" b="1" dirty="0">
                <a:solidFill>
                  <a:schemeClr val="accent1"/>
                </a:solidFill>
              </a:rPr>
              <a:t>both</a:t>
            </a:r>
            <a:r>
              <a:rPr lang="en-GB" sz="2500" dirty="0"/>
              <a:t>.</a:t>
            </a:r>
          </a:p>
        </p:txBody>
      </p:sp>
    </p:spTree>
    <p:extLst>
      <p:ext uri="{BB962C8B-B14F-4D97-AF65-F5344CB8AC3E}">
        <p14:creationId xmlns:p14="http://schemas.microsoft.com/office/powerpoint/2010/main" val="338016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96" y="145206"/>
            <a:ext cx="11779304" cy="728853"/>
          </a:xfrm>
        </p:spPr>
        <p:txBody>
          <a:bodyPr/>
          <a:lstStyle/>
          <a:p>
            <a:pPr algn="ctr"/>
            <a:r>
              <a:rPr lang="en-GB" sz="3600" dirty="0"/>
              <a:t>Essays vs Reports</a:t>
            </a:r>
          </a:p>
        </p:txBody>
      </p:sp>
      <p:sp>
        <p:nvSpPr>
          <p:cNvPr id="3" name="Text Placeholder 2"/>
          <p:cNvSpPr>
            <a:spLocks noGrp="1"/>
          </p:cNvSpPr>
          <p:nvPr>
            <p:ph type="body" idx="1"/>
          </p:nvPr>
        </p:nvSpPr>
        <p:spPr>
          <a:xfrm>
            <a:off x="84776" y="874059"/>
            <a:ext cx="4992321" cy="823912"/>
          </a:xfrm>
          <a:solidFill>
            <a:schemeClr val="accent2"/>
          </a:solidFill>
        </p:spPr>
        <p:txBody>
          <a:bodyPr anchor="ctr"/>
          <a:lstStyle/>
          <a:p>
            <a:pPr algn="ctr"/>
            <a:r>
              <a:rPr lang="en-GB" sz="3200" dirty="0"/>
              <a:t>Essays</a:t>
            </a:r>
          </a:p>
        </p:txBody>
      </p:sp>
      <p:sp>
        <p:nvSpPr>
          <p:cNvPr id="4" name="Content Placeholder 3"/>
          <p:cNvSpPr>
            <a:spLocks noGrp="1"/>
          </p:cNvSpPr>
          <p:nvPr>
            <p:ph sz="half" idx="2"/>
          </p:nvPr>
        </p:nvSpPr>
        <p:spPr>
          <a:xfrm>
            <a:off x="84775" y="1697971"/>
            <a:ext cx="4992321" cy="3684588"/>
          </a:xfrm>
        </p:spPr>
        <p:txBody>
          <a:bodyPr/>
          <a:lstStyle/>
          <a:p>
            <a:pPr marL="0" indent="0">
              <a:lnSpc>
                <a:spcPct val="150000"/>
              </a:lnSpc>
              <a:spcBef>
                <a:spcPts val="0"/>
              </a:spcBef>
              <a:buNone/>
            </a:pPr>
            <a:r>
              <a:rPr lang="en-GB" sz="2000" b="1" dirty="0"/>
              <a:t>STRUCTURE</a:t>
            </a:r>
          </a:p>
          <a:p>
            <a:pPr>
              <a:lnSpc>
                <a:spcPct val="150000"/>
              </a:lnSpc>
              <a:spcBef>
                <a:spcPts val="0"/>
              </a:spcBef>
            </a:pPr>
            <a:r>
              <a:rPr lang="en-GB" sz="2000" dirty="0"/>
              <a:t>Combines data and analysis into single paragraphs</a:t>
            </a:r>
          </a:p>
          <a:p>
            <a:pPr>
              <a:lnSpc>
                <a:spcPct val="150000"/>
              </a:lnSpc>
              <a:spcBef>
                <a:spcPts val="0"/>
              </a:spcBef>
            </a:pPr>
            <a:r>
              <a:rPr lang="en-GB" sz="2000" dirty="0">
                <a:solidFill>
                  <a:schemeClr val="accent1"/>
                </a:solidFill>
              </a:rPr>
              <a:t>Introduction and conclusion</a:t>
            </a:r>
            <a:endParaRPr lang="en-GB" sz="2000" dirty="0"/>
          </a:p>
          <a:p>
            <a:pPr marL="0" indent="0">
              <a:lnSpc>
                <a:spcPct val="150000"/>
              </a:lnSpc>
              <a:spcBef>
                <a:spcPts val="0"/>
              </a:spcBef>
              <a:buNone/>
            </a:pPr>
            <a:r>
              <a:rPr lang="en-GB" sz="2000" b="1" dirty="0"/>
              <a:t>FEATURES</a:t>
            </a:r>
          </a:p>
          <a:p>
            <a:pPr>
              <a:lnSpc>
                <a:spcPct val="150000"/>
              </a:lnSpc>
              <a:spcBef>
                <a:spcPts val="0"/>
              </a:spcBef>
            </a:pPr>
            <a:r>
              <a:rPr lang="en-GB" sz="2000" dirty="0">
                <a:solidFill>
                  <a:schemeClr val="accent1"/>
                </a:solidFill>
              </a:rPr>
              <a:t>Evidence-based</a:t>
            </a:r>
          </a:p>
          <a:p>
            <a:pPr marL="0" indent="0">
              <a:lnSpc>
                <a:spcPct val="150000"/>
              </a:lnSpc>
              <a:spcBef>
                <a:spcPts val="0"/>
              </a:spcBef>
              <a:buNone/>
            </a:pPr>
            <a:r>
              <a:rPr lang="en-GB" sz="2000" b="1" dirty="0"/>
              <a:t>FOCUS</a:t>
            </a:r>
          </a:p>
          <a:p>
            <a:pPr>
              <a:lnSpc>
                <a:spcPct val="150000"/>
              </a:lnSpc>
              <a:spcBef>
                <a:spcPts val="0"/>
              </a:spcBef>
            </a:pPr>
            <a:r>
              <a:rPr lang="en-GB" sz="2000" dirty="0"/>
              <a:t>Often heavily </a:t>
            </a:r>
            <a:r>
              <a:rPr lang="en-GB" sz="2000" dirty="0">
                <a:effectLst/>
              </a:rPr>
              <a:t>focuses on analysing or evaluating theories and past research</a:t>
            </a:r>
            <a:endParaRPr lang="en-GB" sz="2000" dirty="0"/>
          </a:p>
          <a:p>
            <a:pPr>
              <a:lnSpc>
                <a:spcPct val="150000"/>
              </a:lnSpc>
              <a:spcBef>
                <a:spcPts val="0"/>
              </a:spcBef>
            </a:pPr>
            <a:endParaRPr lang="en-GB" sz="2000" dirty="0"/>
          </a:p>
        </p:txBody>
      </p:sp>
      <p:sp>
        <p:nvSpPr>
          <p:cNvPr id="5" name="Text Placeholder 4"/>
          <p:cNvSpPr>
            <a:spLocks noGrp="1"/>
          </p:cNvSpPr>
          <p:nvPr>
            <p:ph type="body" sz="quarter" idx="3"/>
          </p:nvPr>
        </p:nvSpPr>
        <p:spPr>
          <a:xfrm>
            <a:off x="5442161" y="874059"/>
            <a:ext cx="6665063" cy="823912"/>
          </a:xfrm>
          <a:solidFill>
            <a:schemeClr val="accent6"/>
          </a:solidFill>
        </p:spPr>
        <p:txBody>
          <a:bodyPr anchor="ctr"/>
          <a:lstStyle/>
          <a:p>
            <a:pPr algn="ctr"/>
            <a:r>
              <a:rPr lang="en-GB" sz="3200" dirty="0"/>
              <a:t>Reports</a:t>
            </a:r>
          </a:p>
        </p:txBody>
      </p:sp>
      <p:sp>
        <p:nvSpPr>
          <p:cNvPr id="6" name="Content Placeholder 5"/>
          <p:cNvSpPr>
            <a:spLocks noGrp="1"/>
          </p:cNvSpPr>
          <p:nvPr>
            <p:ph sz="quarter" idx="4"/>
          </p:nvPr>
        </p:nvSpPr>
        <p:spPr>
          <a:xfrm>
            <a:off x="5442161" y="1697971"/>
            <a:ext cx="6871063" cy="3684588"/>
          </a:xfrm>
        </p:spPr>
        <p:txBody>
          <a:bodyPr numCol="2"/>
          <a:lstStyle/>
          <a:p>
            <a:pPr marL="0" indent="0">
              <a:lnSpc>
                <a:spcPct val="150000"/>
              </a:lnSpc>
              <a:spcBef>
                <a:spcPts val="0"/>
              </a:spcBef>
              <a:buNone/>
            </a:pPr>
            <a:r>
              <a:rPr lang="en-GB" sz="2000" b="1" dirty="0"/>
              <a:t>STRUCTURE</a:t>
            </a:r>
            <a:r>
              <a:rPr lang="en-GB" sz="2000" dirty="0"/>
              <a:t> </a:t>
            </a:r>
          </a:p>
          <a:p>
            <a:pPr>
              <a:lnSpc>
                <a:spcPct val="150000"/>
              </a:lnSpc>
              <a:spcBef>
                <a:spcPts val="0"/>
              </a:spcBef>
            </a:pPr>
            <a:r>
              <a:rPr lang="en-GB" sz="2000" dirty="0"/>
              <a:t>Structured using headings</a:t>
            </a:r>
          </a:p>
          <a:p>
            <a:pPr>
              <a:lnSpc>
                <a:spcPct val="150000"/>
              </a:lnSpc>
              <a:spcBef>
                <a:spcPts val="0"/>
              </a:spcBef>
            </a:pPr>
            <a:r>
              <a:rPr lang="en-GB" sz="2000" dirty="0"/>
              <a:t>Uses appendices</a:t>
            </a:r>
          </a:p>
          <a:p>
            <a:pPr>
              <a:lnSpc>
                <a:spcPct val="150000"/>
              </a:lnSpc>
              <a:spcBef>
                <a:spcPts val="0"/>
              </a:spcBef>
            </a:pPr>
            <a:r>
              <a:rPr lang="en-GB" sz="2000" dirty="0"/>
              <a:t>Section of recommendations</a:t>
            </a:r>
          </a:p>
          <a:p>
            <a:pPr>
              <a:lnSpc>
                <a:spcPct val="150000"/>
              </a:lnSpc>
              <a:spcBef>
                <a:spcPts val="0"/>
              </a:spcBef>
            </a:pPr>
            <a:r>
              <a:rPr lang="en-GB" sz="2000" dirty="0"/>
              <a:t>Features an abstract </a:t>
            </a:r>
          </a:p>
          <a:p>
            <a:pPr>
              <a:lnSpc>
                <a:spcPct val="150000"/>
              </a:lnSpc>
              <a:spcBef>
                <a:spcPts val="0"/>
              </a:spcBef>
            </a:pPr>
            <a:r>
              <a:rPr lang="en-GB" sz="2000" dirty="0"/>
              <a:t>Commonly features a methodology</a:t>
            </a:r>
          </a:p>
          <a:p>
            <a:pPr>
              <a:lnSpc>
                <a:spcPct val="150000"/>
              </a:lnSpc>
              <a:spcBef>
                <a:spcPts val="0"/>
              </a:spcBef>
            </a:pPr>
            <a:r>
              <a:rPr lang="en-GB" sz="2000" dirty="0">
                <a:solidFill>
                  <a:schemeClr val="accent1"/>
                </a:solidFill>
              </a:rPr>
              <a:t>Introduction and conclusion</a:t>
            </a:r>
          </a:p>
          <a:p>
            <a:pPr marL="0" indent="0">
              <a:lnSpc>
                <a:spcPct val="150000"/>
              </a:lnSpc>
              <a:spcBef>
                <a:spcPts val="0"/>
              </a:spcBef>
              <a:buNone/>
            </a:pPr>
            <a:endParaRPr lang="en-GB" sz="2000" dirty="0"/>
          </a:p>
          <a:p>
            <a:pPr marL="0" indent="0">
              <a:lnSpc>
                <a:spcPct val="150000"/>
              </a:lnSpc>
              <a:spcBef>
                <a:spcPts val="0"/>
              </a:spcBef>
              <a:buNone/>
            </a:pPr>
            <a:endParaRPr lang="en-GB" sz="2000" dirty="0"/>
          </a:p>
          <a:p>
            <a:pPr marL="0" indent="0">
              <a:lnSpc>
                <a:spcPct val="150000"/>
              </a:lnSpc>
              <a:spcBef>
                <a:spcPts val="0"/>
              </a:spcBef>
              <a:buNone/>
            </a:pPr>
            <a:r>
              <a:rPr lang="en-GB" sz="2000" b="1" dirty="0"/>
              <a:t>FEATURES</a:t>
            </a:r>
          </a:p>
          <a:p>
            <a:pPr>
              <a:lnSpc>
                <a:spcPct val="150000"/>
              </a:lnSpc>
              <a:spcBef>
                <a:spcPts val="0"/>
              </a:spcBef>
            </a:pPr>
            <a:r>
              <a:rPr lang="en-GB" sz="2000" dirty="0"/>
              <a:t>Regularly features graphics</a:t>
            </a:r>
          </a:p>
          <a:p>
            <a:pPr>
              <a:lnSpc>
                <a:spcPct val="150000"/>
              </a:lnSpc>
              <a:spcBef>
                <a:spcPts val="0"/>
              </a:spcBef>
            </a:pPr>
            <a:r>
              <a:rPr lang="en-GB" sz="2000" dirty="0"/>
              <a:t>Separates results/findings &amp; analysis</a:t>
            </a:r>
          </a:p>
          <a:p>
            <a:pPr>
              <a:lnSpc>
                <a:spcPct val="150000"/>
              </a:lnSpc>
              <a:spcBef>
                <a:spcPts val="0"/>
              </a:spcBef>
            </a:pPr>
            <a:r>
              <a:rPr lang="en-GB" sz="2000" dirty="0">
                <a:solidFill>
                  <a:schemeClr val="accent1"/>
                </a:solidFill>
              </a:rPr>
              <a:t>Evidence-based </a:t>
            </a:r>
          </a:p>
          <a:p>
            <a:pPr marL="0" indent="0">
              <a:lnSpc>
                <a:spcPct val="150000"/>
              </a:lnSpc>
              <a:spcBef>
                <a:spcPts val="0"/>
              </a:spcBef>
              <a:buNone/>
            </a:pPr>
            <a:r>
              <a:rPr lang="en-GB" sz="2000" b="1" dirty="0"/>
              <a:t>FOCUS</a:t>
            </a:r>
          </a:p>
          <a:p>
            <a:pPr>
              <a:lnSpc>
                <a:spcPct val="150000"/>
              </a:lnSpc>
              <a:spcBef>
                <a:spcPts val="0"/>
              </a:spcBef>
            </a:pPr>
            <a:r>
              <a:rPr lang="en-GB" sz="2000" dirty="0">
                <a:effectLst/>
              </a:rPr>
              <a:t>Usually presents data and findings that you have collected yourself.</a:t>
            </a:r>
            <a:endParaRPr lang="en-GB" sz="2000" dirty="0"/>
          </a:p>
          <a:p>
            <a:pPr>
              <a:lnSpc>
                <a:spcPct val="120000"/>
              </a:lnSpc>
              <a:spcBef>
                <a:spcPts val="0"/>
              </a:spcBef>
            </a:pPr>
            <a:endParaRPr lang="en-GB" sz="2000" b="1" dirty="0"/>
          </a:p>
          <a:p>
            <a:pPr>
              <a:lnSpc>
                <a:spcPct val="120000"/>
              </a:lnSpc>
              <a:spcBef>
                <a:spcPts val="0"/>
              </a:spcBef>
            </a:pPr>
            <a:endParaRPr lang="en-GB" sz="2000" dirty="0"/>
          </a:p>
        </p:txBody>
      </p:sp>
    </p:spTree>
    <p:extLst>
      <p:ext uri="{BB962C8B-B14F-4D97-AF65-F5344CB8AC3E}">
        <p14:creationId xmlns:p14="http://schemas.microsoft.com/office/powerpoint/2010/main" val="79261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1000"/>
                                        <p:tgtEl>
                                          <p:spTgt spid="4">
                                            <p:txEl>
                                              <p:pRg st="6" end="6"/>
                                            </p:txEl>
                                          </p:spTgt>
                                        </p:tgtEl>
                                      </p:cBhvr>
                                    </p:animEffect>
                                    <p:anim calcmode="lin" valueType="num">
                                      <p:cBhvr>
                                        <p:cTn id="4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Effect transition="in" filter="fade">
                                      <p:cBhvr>
                                        <p:cTn id="48" dur="1000"/>
                                        <p:tgtEl>
                                          <p:spTgt spid="6">
                                            <p:txEl>
                                              <p:pRg st="0" end="0"/>
                                            </p:txEl>
                                          </p:spTgt>
                                        </p:tgtEl>
                                      </p:cBhvr>
                                    </p:animEffect>
                                    <p:anim calcmode="lin" valueType="num">
                                      <p:cBhvr>
                                        <p:cTn id="4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0" end="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fade">
                                      <p:cBhvr>
                                        <p:cTn id="53" dur="1000"/>
                                        <p:tgtEl>
                                          <p:spTgt spid="6">
                                            <p:txEl>
                                              <p:pRg st="1" end="1"/>
                                            </p:txEl>
                                          </p:spTgt>
                                        </p:tgtEl>
                                      </p:cBhvr>
                                    </p:animEffect>
                                    <p:anim calcmode="lin" valueType="num">
                                      <p:cBhvr>
                                        <p:cTn id="5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1" end="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
                                            <p:txEl>
                                              <p:pRg st="2" end="2"/>
                                            </p:txEl>
                                          </p:spTgt>
                                        </p:tgtEl>
                                        <p:attrNameLst>
                                          <p:attrName>style.visibility</p:attrName>
                                        </p:attrNameLst>
                                      </p:cBhvr>
                                      <p:to>
                                        <p:strVal val="visible"/>
                                      </p:to>
                                    </p:set>
                                    <p:animEffect transition="in" filter="fade">
                                      <p:cBhvr>
                                        <p:cTn id="58" dur="1000"/>
                                        <p:tgtEl>
                                          <p:spTgt spid="6">
                                            <p:txEl>
                                              <p:pRg st="2" end="2"/>
                                            </p:txEl>
                                          </p:spTgt>
                                        </p:tgtEl>
                                      </p:cBhvr>
                                    </p:animEffect>
                                    <p:anim calcmode="lin" valueType="num">
                                      <p:cBhvr>
                                        <p:cTn id="5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2" end="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fade">
                                      <p:cBhvr>
                                        <p:cTn id="63" dur="1000"/>
                                        <p:tgtEl>
                                          <p:spTgt spid="6">
                                            <p:txEl>
                                              <p:pRg st="3" end="3"/>
                                            </p:txEl>
                                          </p:spTgt>
                                        </p:tgtEl>
                                      </p:cBhvr>
                                    </p:animEffect>
                                    <p:anim calcmode="lin" valueType="num">
                                      <p:cBhvr>
                                        <p:cTn id="6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3" end="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6">
                                            <p:txEl>
                                              <p:pRg st="4" end="4"/>
                                            </p:txEl>
                                          </p:spTgt>
                                        </p:tgtEl>
                                        <p:attrNameLst>
                                          <p:attrName>style.visibility</p:attrName>
                                        </p:attrNameLst>
                                      </p:cBhvr>
                                      <p:to>
                                        <p:strVal val="visible"/>
                                      </p:to>
                                    </p:set>
                                    <p:animEffect transition="in" filter="fade">
                                      <p:cBhvr>
                                        <p:cTn id="68" dur="1000"/>
                                        <p:tgtEl>
                                          <p:spTgt spid="6">
                                            <p:txEl>
                                              <p:pRg st="4" end="4"/>
                                            </p:txEl>
                                          </p:spTgt>
                                        </p:tgtEl>
                                      </p:cBhvr>
                                    </p:animEffect>
                                    <p:anim calcmode="lin" valueType="num">
                                      <p:cBhvr>
                                        <p:cTn id="6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4" end="4"/>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animEffect transition="in" filter="fade">
                                      <p:cBhvr>
                                        <p:cTn id="73" dur="1000"/>
                                        <p:tgtEl>
                                          <p:spTgt spid="6">
                                            <p:txEl>
                                              <p:pRg st="5" end="5"/>
                                            </p:txEl>
                                          </p:spTgt>
                                        </p:tgtEl>
                                      </p:cBhvr>
                                    </p:animEffect>
                                    <p:anim calcmode="lin" valueType="num">
                                      <p:cBhvr>
                                        <p:cTn id="7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5" dur="1000" fill="hold"/>
                                        <p:tgtEl>
                                          <p:spTgt spid="6">
                                            <p:txEl>
                                              <p:pRg st="5" end="5"/>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6">
                                            <p:txEl>
                                              <p:pRg st="6" end="6"/>
                                            </p:txEl>
                                          </p:spTgt>
                                        </p:tgtEl>
                                        <p:attrNameLst>
                                          <p:attrName>style.visibility</p:attrName>
                                        </p:attrNameLst>
                                      </p:cBhvr>
                                      <p:to>
                                        <p:strVal val="visible"/>
                                      </p:to>
                                    </p:set>
                                    <p:animEffect transition="in" filter="fade">
                                      <p:cBhvr>
                                        <p:cTn id="78" dur="1000"/>
                                        <p:tgtEl>
                                          <p:spTgt spid="6">
                                            <p:txEl>
                                              <p:pRg st="6" end="6"/>
                                            </p:txEl>
                                          </p:spTgt>
                                        </p:tgtEl>
                                      </p:cBhvr>
                                    </p:animEffect>
                                    <p:anim calcmode="lin" valueType="num">
                                      <p:cBhvr>
                                        <p:cTn id="7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
                                            <p:txEl>
                                              <p:pRg st="9" end="9"/>
                                            </p:txEl>
                                          </p:spTgt>
                                        </p:tgtEl>
                                        <p:attrNameLst>
                                          <p:attrName>style.visibility</p:attrName>
                                        </p:attrNameLst>
                                      </p:cBhvr>
                                      <p:to>
                                        <p:strVal val="visible"/>
                                      </p:to>
                                    </p:set>
                                    <p:animEffect transition="in" filter="fade">
                                      <p:cBhvr>
                                        <p:cTn id="85" dur="1000"/>
                                        <p:tgtEl>
                                          <p:spTgt spid="6">
                                            <p:txEl>
                                              <p:pRg st="9" end="9"/>
                                            </p:txEl>
                                          </p:spTgt>
                                        </p:tgtEl>
                                      </p:cBhvr>
                                    </p:animEffect>
                                    <p:anim calcmode="lin" valueType="num">
                                      <p:cBhvr>
                                        <p:cTn id="86"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9" end="9"/>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6">
                                            <p:txEl>
                                              <p:pRg st="10" end="10"/>
                                            </p:txEl>
                                          </p:spTgt>
                                        </p:tgtEl>
                                        <p:attrNameLst>
                                          <p:attrName>style.visibility</p:attrName>
                                        </p:attrNameLst>
                                      </p:cBhvr>
                                      <p:to>
                                        <p:strVal val="visible"/>
                                      </p:to>
                                    </p:set>
                                    <p:animEffect transition="in" filter="fade">
                                      <p:cBhvr>
                                        <p:cTn id="90" dur="1000"/>
                                        <p:tgtEl>
                                          <p:spTgt spid="6">
                                            <p:txEl>
                                              <p:pRg st="10" end="10"/>
                                            </p:txEl>
                                          </p:spTgt>
                                        </p:tgtEl>
                                      </p:cBhvr>
                                    </p:animEffect>
                                    <p:anim calcmode="lin" valueType="num">
                                      <p:cBhvr>
                                        <p:cTn id="91"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92"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animEffect transition="in" filter="fade">
                                      <p:cBhvr>
                                        <p:cTn id="95" dur="1000"/>
                                        <p:tgtEl>
                                          <p:spTgt spid="6">
                                            <p:txEl>
                                              <p:pRg st="11" end="11"/>
                                            </p:txEl>
                                          </p:spTgt>
                                        </p:tgtEl>
                                      </p:cBhvr>
                                    </p:animEffect>
                                    <p:anim calcmode="lin" valueType="num">
                                      <p:cBhvr>
                                        <p:cTn id="96"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97"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6">
                                            <p:txEl>
                                              <p:pRg st="12" end="12"/>
                                            </p:txEl>
                                          </p:spTgt>
                                        </p:tgtEl>
                                        <p:attrNameLst>
                                          <p:attrName>style.visibility</p:attrName>
                                        </p:attrNameLst>
                                      </p:cBhvr>
                                      <p:to>
                                        <p:strVal val="visible"/>
                                      </p:to>
                                    </p:set>
                                    <p:animEffect transition="in" filter="fade">
                                      <p:cBhvr>
                                        <p:cTn id="100" dur="1000"/>
                                        <p:tgtEl>
                                          <p:spTgt spid="6">
                                            <p:txEl>
                                              <p:pRg st="12" end="12"/>
                                            </p:txEl>
                                          </p:spTgt>
                                        </p:tgtEl>
                                      </p:cBhvr>
                                    </p:animEffect>
                                    <p:anim calcmode="lin" valueType="num">
                                      <p:cBhvr>
                                        <p:cTn id="101"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02"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6">
                                            <p:txEl>
                                              <p:pRg st="13" end="13"/>
                                            </p:txEl>
                                          </p:spTgt>
                                        </p:tgtEl>
                                        <p:attrNameLst>
                                          <p:attrName>style.visibility</p:attrName>
                                        </p:attrNameLst>
                                      </p:cBhvr>
                                      <p:to>
                                        <p:strVal val="visible"/>
                                      </p:to>
                                    </p:set>
                                    <p:animEffect transition="in" filter="fade">
                                      <p:cBhvr>
                                        <p:cTn id="107" dur="1000"/>
                                        <p:tgtEl>
                                          <p:spTgt spid="6">
                                            <p:txEl>
                                              <p:pRg st="13" end="13"/>
                                            </p:txEl>
                                          </p:spTgt>
                                        </p:tgtEl>
                                      </p:cBhvr>
                                    </p:animEffect>
                                    <p:anim calcmode="lin" valueType="num">
                                      <p:cBhvr>
                                        <p:cTn id="108"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109" dur="1000" fill="hold"/>
                                        <p:tgtEl>
                                          <p:spTgt spid="6">
                                            <p:txEl>
                                              <p:pRg st="13" end="13"/>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
                                            <p:txEl>
                                              <p:pRg st="14" end="14"/>
                                            </p:txEl>
                                          </p:spTgt>
                                        </p:tgtEl>
                                        <p:attrNameLst>
                                          <p:attrName>style.visibility</p:attrName>
                                        </p:attrNameLst>
                                      </p:cBhvr>
                                      <p:to>
                                        <p:strVal val="visible"/>
                                      </p:to>
                                    </p:set>
                                    <p:animEffect transition="in" filter="fade">
                                      <p:cBhvr>
                                        <p:cTn id="112" dur="1000"/>
                                        <p:tgtEl>
                                          <p:spTgt spid="6">
                                            <p:txEl>
                                              <p:pRg st="14" end="14"/>
                                            </p:txEl>
                                          </p:spTgt>
                                        </p:tgtEl>
                                      </p:cBhvr>
                                    </p:animEffect>
                                    <p:anim calcmode="lin" valueType="num">
                                      <p:cBhvr>
                                        <p:cTn id="113"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14" dur="10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Placeholder 51">
            <a:extLst>
              <a:ext uri="{FF2B5EF4-FFF2-40B4-BE49-F238E27FC236}">
                <a16:creationId xmlns:a16="http://schemas.microsoft.com/office/drawing/2014/main" id="{69B8D883-2487-4E86-917B-12B5E31B9835}"/>
              </a:ext>
            </a:extLst>
          </p:cNvPr>
          <p:cNvSpPr>
            <a:spLocks noGrp="1"/>
          </p:cNvSpPr>
          <p:nvPr>
            <p:ph type="body" idx="1"/>
          </p:nvPr>
        </p:nvSpPr>
        <p:spPr>
          <a:xfrm>
            <a:off x="235527" y="113407"/>
            <a:ext cx="5616937" cy="823912"/>
          </a:xfrm>
        </p:spPr>
        <p:txBody>
          <a:bodyPr/>
          <a:lstStyle/>
          <a:p>
            <a:r>
              <a:rPr lang="en-GB" sz="3600" dirty="0"/>
              <a:t>Report Structure </a:t>
            </a:r>
          </a:p>
        </p:txBody>
      </p:sp>
      <p:sp>
        <p:nvSpPr>
          <p:cNvPr id="54" name="Text Placeholder 53">
            <a:extLst>
              <a:ext uri="{FF2B5EF4-FFF2-40B4-BE49-F238E27FC236}">
                <a16:creationId xmlns:a16="http://schemas.microsoft.com/office/drawing/2014/main" id="{0D1FF7FC-A118-4E65-91C6-28BEDDBDC7B6}"/>
              </a:ext>
            </a:extLst>
          </p:cNvPr>
          <p:cNvSpPr>
            <a:spLocks noGrp="1"/>
          </p:cNvSpPr>
          <p:nvPr>
            <p:ph type="body" sz="quarter" idx="3"/>
          </p:nvPr>
        </p:nvSpPr>
        <p:spPr>
          <a:xfrm>
            <a:off x="7190509" y="106420"/>
            <a:ext cx="5128000" cy="823912"/>
          </a:xfrm>
        </p:spPr>
        <p:txBody>
          <a:bodyPr/>
          <a:lstStyle/>
          <a:p>
            <a:r>
              <a:rPr lang="en-GB" sz="3600" dirty="0"/>
              <a:t>Essay Structure</a:t>
            </a:r>
          </a:p>
        </p:txBody>
      </p:sp>
      <p:grpSp>
        <p:nvGrpSpPr>
          <p:cNvPr id="61" name="Group 60">
            <a:extLst>
              <a:ext uri="{FF2B5EF4-FFF2-40B4-BE49-F238E27FC236}">
                <a16:creationId xmlns:a16="http://schemas.microsoft.com/office/drawing/2014/main" id="{388CEC20-0228-48BD-AFB4-F9F45D0317D0}"/>
              </a:ext>
            </a:extLst>
          </p:cNvPr>
          <p:cNvGrpSpPr/>
          <p:nvPr/>
        </p:nvGrpSpPr>
        <p:grpSpPr>
          <a:xfrm>
            <a:off x="389478" y="1337563"/>
            <a:ext cx="5462986" cy="4067470"/>
            <a:chOff x="84735" y="1301411"/>
            <a:chExt cx="5462986" cy="4067470"/>
          </a:xfrm>
        </p:grpSpPr>
        <p:grpSp>
          <p:nvGrpSpPr>
            <p:cNvPr id="38" name="Group 37">
              <a:extLst>
                <a:ext uri="{FF2B5EF4-FFF2-40B4-BE49-F238E27FC236}">
                  <a16:creationId xmlns:a16="http://schemas.microsoft.com/office/drawing/2014/main" id="{5E25D5B9-8DBC-4691-B5F7-BE6F77C95D62}"/>
                </a:ext>
              </a:extLst>
            </p:cNvPr>
            <p:cNvGrpSpPr/>
            <p:nvPr/>
          </p:nvGrpSpPr>
          <p:grpSpPr>
            <a:xfrm>
              <a:off x="84735" y="1301411"/>
              <a:ext cx="4798992" cy="4067470"/>
              <a:chOff x="469939" y="2279352"/>
              <a:chExt cx="2243737" cy="2334364"/>
            </a:xfrm>
          </p:grpSpPr>
          <p:sp>
            <p:nvSpPr>
              <p:cNvPr id="6" name="TextBox 5">
                <a:extLst>
                  <a:ext uri="{FF2B5EF4-FFF2-40B4-BE49-F238E27FC236}">
                    <a16:creationId xmlns:a16="http://schemas.microsoft.com/office/drawing/2014/main" id="{298D8D3A-2D37-4990-9C92-A0565264618E}"/>
                  </a:ext>
                </a:extLst>
              </p:cNvPr>
              <p:cNvSpPr txBox="1"/>
              <p:nvPr/>
            </p:nvSpPr>
            <p:spPr>
              <a:xfrm>
                <a:off x="1067043" y="2279352"/>
                <a:ext cx="982227" cy="229627"/>
              </a:xfrm>
              <a:prstGeom prst="rect">
                <a:avLst/>
              </a:prstGeom>
              <a:solidFill>
                <a:schemeClr val="accent1">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Title</a:t>
                </a:r>
              </a:p>
            </p:txBody>
          </p:sp>
          <p:sp>
            <p:nvSpPr>
              <p:cNvPr id="7" name="TextBox 6">
                <a:extLst>
                  <a:ext uri="{FF2B5EF4-FFF2-40B4-BE49-F238E27FC236}">
                    <a16:creationId xmlns:a16="http://schemas.microsoft.com/office/drawing/2014/main" id="{0D1B42DA-93D4-441F-814C-5DABEB7C72FE}"/>
                  </a:ext>
                </a:extLst>
              </p:cNvPr>
              <p:cNvSpPr txBox="1"/>
              <p:nvPr/>
            </p:nvSpPr>
            <p:spPr>
              <a:xfrm>
                <a:off x="765749" y="2521588"/>
                <a:ext cx="1662124" cy="229627"/>
              </a:xfrm>
              <a:prstGeom prst="rect">
                <a:avLst/>
              </a:prstGeom>
              <a:solidFill>
                <a:schemeClr val="accent1">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Abstract</a:t>
                </a:r>
              </a:p>
            </p:txBody>
          </p:sp>
          <p:sp>
            <p:nvSpPr>
              <p:cNvPr id="8" name="TextBox 7">
                <a:extLst>
                  <a:ext uri="{FF2B5EF4-FFF2-40B4-BE49-F238E27FC236}">
                    <a16:creationId xmlns:a16="http://schemas.microsoft.com/office/drawing/2014/main" id="{F0C55294-8F7E-4689-9810-3CFCC54F4D31}"/>
                  </a:ext>
                </a:extLst>
              </p:cNvPr>
              <p:cNvSpPr txBox="1"/>
              <p:nvPr/>
            </p:nvSpPr>
            <p:spPr>
              <a:xfrm>
                <a:off x="736863" y="3040169"/>
                <a:ext cx="1668598" cy="229627"/>
              </a:xfrm>
              <a:prstGeom prst="rect">
                <a:avLst/>
              </a:prstGeom>
              <a:solidFill>
                <a:schemeClr val="accent2">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Methods</a:t>
                </a:r>
              </a:p>
            </p:txBody>
          </p:sp>
          <p:sp>
            <p:nvSpPr>
              <p:cNvPr id="9" name="TextBox 8">
                <a:extLst>
                  <a:ext uri="{FF2B5EF4-FFF2-40B4-BE49-F238E27FC236}">
                    <a16:creationId xmlns:a16="http://schemas.microsoft.com/office/drawing/2014/main" id="{B02DC03B-0FFB-436D-9844-7CAA8EBA2C2C}"/>
                  </a:ext>
                </a:extLst>
              </p:cNvPr>
              <p:cNvSpPr txBox="1"/>
              <p:nvPr/>
            </p:nvSpPr>
            <p:spPr>
              <a:xfrm>
                <a:off x="469939" y="3853765"/>
                <a:ext cx="2240204" cy="229627"/>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Conclusion</a:t>
                </a:r>
              </a:p>
            </p:txBody>
          </p:sp>
          <p:sp>
            <p:nvSpPr>
              <p:cNvPr id="10" name="TextBox 9">
                <a:extLst>
                  <a:ext uri="{FF2B5EF4-FFF2-40B4-BE49-F238E27FC236}">
                    <a16:creationId xmlns:a16="http://schemas.microsoft.com/office/drawing/2014/main" id="{894FC2FE-22CC-49C7-9AB9-CE076C071C8A}"/>
                  </a:ext>
                </a:extLst>
              </p:cNvPr>
              <p:cNvSpPr txBox="1"/>
              <p:nvPr/>
            </p:nvSpPr>
            <p:spPr>
              <a:xfrm>
                <a:off x="1279753" y="4123420"/>
                <a:ext cx="634115" cy="229627"/>
              </a:xfrm>
              <a:prstGeom prst="rect">
                <a:avLst/>
              </a:prstGeom>
              <a:solidFill>
                <a:schemeClr val="accent1">
                  <a:lumMod val="60000"/>
                  <a:lumOff val="40000"/>
                </a:schemeClr>
              </a:solidFill>
            </p:spPr>
            <p:txBody>
              <a:bodyPr wrap="none">
                <a:spAutoFit/>
              </a:bodyPr>
              <a:lstStyle/>
              <a:p>
                <a:pPr algn="ctr" eaLnBrk="1" fontAlgn="auto" hangingPunct="1">
                  <a:spcBef>
                    <a:spcPts val="0"/>
                  </a:spcBef>
                  <a:spcAft>
                    <a:spcPts val="0"/>
                  </a:spcAft>
                  <a:defRPr/>
                </a:pPr>
                <a:r>
                  <a:rPr lang="en-GB" sz="2000" b="1" dirty="0">
                    <a:latin typeface="+mn-lt"/>
                  </a:rPr>
                  <a:t>References</a:t>
                </a:r>
              </a:p>
            </p:txBody>
          </p:sp>
          <p:sp>
            <p:nvSpPr>
              <p:cNvPr id="11" name="TextBox 10">
                <a:extLst>
                  <a:ext uri="{FF2B5EF4-FFF2-40B4-BE49-F238E27FC236}">
                    <a16:creationId xmlns:a16="http://schemas.microsoft.com/office/drawing/2014/main" id="{6E87CBB2-D092-45E5-86C3-9B33458946B2}"/>
                  </a:ext>
                </a:extLst>
              </p:cNvPr>
              <p:cNvSpPr txBox="1"/>
              <p:nvPr/>
            </p:nvSpPr>
            <p:spPr>
              <a:xfrm>
                <a:off x="794206" y="4384089"/>
                <a:ext cx="1552818" cy="229627"/>
              </a:xfrm>
              <a:prstGeom prst="rect">
                <a:avLst/>
              </a:prstGeom>
              <a:solidFill>
                <a:schemeClr val="accent1">
                  <a:lumMod val="60000"/>
                  <a:lumOff val="40000"/>
                </a:schemeClr>
              </a:solidFill>
            </p:spPr>
            <p:txBody>
              <a:bodyPr>
                <a:spAutoFit/>
              </a:bodyPr>
              <a:lstStyle/>
              <a:p>
                <a:pPr algn="ctr" eaLnBrk="1" fontAlgn="auto" hangingPunct="1">
                  <a:spcBef>
                    <a:spcPts val="0"/>
                  </a:spcBef>
                  <a:spcAft>
                    <a:spcPts val="0"/>
                  </a:spcAft>
                  <a:defRPr/>
                </a:pPr>
                <a:r>
                  <a:rPr lang="en-GB" sz="2000" b="1" dirty="0">
                    <a:latin typeface="+mn-lt"/>
                  </a:rPr>
                  <a:t>Appendices</a:t>
                </a:r>
              </a:p>
            </p:txBody>
          </p:sp>
          <p:sp>
            <p:nvSpPr>
              <p:cNvPr id="12" name="TextBox 11">
                <a:extLst>
                  <a:ext uri="{FF2B5EF4-FFF2-40B4-BE49-F238E27FC236}">
                    <a16:creationId xmlns:a16="http://schemas.microsoft.com/office/drawing/2014/main" id="{F54CB805-4874-4B0E-8BE3-AFFD52ADDE49}"/>
                  </a:ext>
                </a:extLst>
              </p:cNvPr>
              <p:cNvSpPr txBox="1"/>
              <p:nvPr/>
            </p:nvSpPr>
            <p:spPr>
              <a:xfrm>
                <a:off x="473471" y="2775007"/>
                <a:ext cx="2240205" cy="229627"/>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Introduction</a:t>
                </a:r>
              </a:p>
            </p:txBody>
          </p:sp>
          <p:sp>
            <p:nvSpPr>
              <p:cNvPr id="33" name="TextBox 32">
                <a:extLst>
                  <a:ext uri="{FF2B5EF4-FFF2-40B4-BE49-F238E27FC236}">
                    <a16:creationId xmlns:a16="http://schemas.microsoft.com/office/drawing/2014/main" id="{324C2731-B76F-4BB3-AF0A-F2B993A08A0C}"/>
                  </a:ext>
                </a:extLst>
              </p:cNvPr>
              <p:cNvSpPr txBox="1"/>
              <p:nvPr/>
            </p:nvSpPr>
            <p:spPr>
              <a:xfrm>
                <a:off x="736316" y="3308253"/>
                <a:ext cx="1668598" cy="229627"/>
              </a:xfrm>
              <a:prstGeom prst="rect">
                <a:avLst/>
              </a:prstGeom>
              <a:solidFill>
                <a:schemeClr val="accent6">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Results</a:t>
                </a:r>
              </a:p>
            </p:txBody>
          </p:sp>
          <p:sp>
            <p:nvSpPr>
              <p:cNvPr id="34" name="TextBox 33">
                <a:extLst>
                  <a:ext uri="{FF2B5EF4-FFF2-40B4-BE49-F238E27FC236}">
                    <a16:creationId xmlns:a16="http://schemas.microsoft.com/office/drawing/2014/main" id="{0FCD2EF9-68CA-4447-9B6B-3375ACDAC568}"/>
                  </a:ext>
                </a:extLst>
              </p:cNvPr>
              <p:cNvSpPr txBox="1"/>
              <p:nvPr/>
            </p:nvSpPr>
            <p:spPr>
              <a:xfrm>
                <a:off x="736316" y="3582330"/>
                <a:ext cx="1668598" cy="229627"/>
              </a:xfrm>
              <a:prstGeom prst="rect">
                <a:avLst/>
              </a:prstGeom>
              <a:solidFill>
                <a:schemeClr val="accent4">
                  <a:lumMod val="40000"/>
                  <a:lumOff val="60000"/>
                </a:schemeClr>
              </a:solidFill>
            </p:spPr>
            <p:txBody>
              <a:bodyPr wrap="square">
                <a:spAutoFit/>
              </a:bodyPr>
              <a:lstStyle/>
              <a:p>
                <a:pPr algn="ctr" eaLnBrk="1" fontAlgn="auto" hangingPunct="1">
                  <a:spcBef>
                    <a:spcPts val="0"/>
                  </a:spcBef>
                  <a:spcAft>
                    <a:spcPts val="0"/>
                  </a:spcAft>
                  <a:defRPr/>
                </a:pPr>
                <a:r>
                  <a:rPr lang="en-GB" sz="2000" b="1" dirty="0">
                    <a:latin typeface="+mn-lt"/>
                  </a:rPr>
                  <a:t>Discussion</a:t>
                </a:r>
              </a:p>
            </p:txBody>
          </p:sp>
        </p:grpSp>
        <p:grpSp>
          <p:nvGrpSpPr>
            <p:cNvPr id="60" name="Group 59">
              <a:extLst>
                <a:ext uri="{FF2B5EF4-FFF2-40B4-BE49-F238E27FC236}">
                  <a16:creationId xmlns:a16="http://schemas.microsoft.com/office/drawing/2014/main" id="{8ED3F2A9-B6A9-4F65-BC46-5A210261CE10}"/>
                </a:ext>
              </a:extLst>
            </p:cNvPr>
            <p:cNvGrpSpPr/>
            <p:nvPr/>
          </p:nvGrpSpPr>
          <p:grpSpPr>
            <a:xfrm>
              <a:off x="4883727" y="2155990"/>
              <a:ext cx="663994" cy="1888728"/>
              <a:chOff x="4883727" y="2155990"/>
              <a:chExt cx="663994" cy="1888728"/>
            </a:xfrm>
          </p:grpSpPr>
          <p:sp>
            <p:nvSpPr>
              <p:cNvPr id="56" name="Right Brace 55">
                <a:extLst>
                  <a:ext uri="{FF2B5EF4-FFF2-40B4-BE49-F238E27FC236}">
                    <a16:creationId xmlns:a16="http://schemas.microsoft.com/office/drawing/2014/main" id="{75C5BFF2-3B7B-4D3F-96A4-57E91625044D}"/>
                  </a:ext>
                </a:extLst>
              </p:cNvPr>
              <p:cNvSpPr/>
              <p:nvPr/>
            </p:nvSpPr>
            <p:spPr>
              <a:xfrm>
                <a:off x="4883727" y="2155990"/>
                <a:ext cx="238991" cy="188872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7" name="TextBox 56">
                <a:extLst>
                  <a:ext uri="{FF2B5EF4-FFF2-40B4-BE49-F238E27FC236}">
                    <a16:creationId xmlns:a16="http://schemas.microsoft.com/office/drawing/2014/main" id="{A46BB3D1-F798-470C-A93C-7B88C47B1E12}"/>
                  </a:ext>
                </a:extLst>
              </p:cNvPr>
              <p:cNvSpPr txBox="1"/>
              <p:nvPr/>
            </p:nvSpPr>
            <p:spPr>
              <a:xfrm>
                <a:off x="5212379" y="2397363"/>
                <a:ext cx="335342" cy="1477328"/>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b="1" dirty="0">
                    <a:latin typeface="+mn-lt"/>
                  </a:rPr>
                  <a:t>IMRAD</a:t>
                </a:r>
              </a:p>
            </p:txBody>
          </p:sp>
        </p:grpSp>
      </p:grpSp>
      <p:grpSp>
        <p:nvGrpSpPr>
          <p:cNvPr id="59" name="Group 58">
            <a:extLst>
              <a:ext uri="{FF2B5EF4-FFF2-40B4-BE49-F238E27FC236}">
                <a16:creationId xmlns:a16="http://schemas.microsoft.com/office/drawing/2014/main" id="{CFB9372F-D792-40C3-A816-698D713A3EFB}"/>
              </a:ext>
            </a:extLst>
          </p:cNvPr>
          <p:cNvGrpSpPr/>
          <p:nvPr/>
        </p:nvGrpSpPr>
        <p:grpSpPr>
          <a:xfrm>
            <a:off x="7479284" y="1501465"/>
            <a:ext cx="4391761" cy="3337665"/>
            <a:chOff x="6674558" y="1501465"/>
            <a:chExt cx="4391761" cy="3337665"/>
          </a:xfrm>
        </p:grpSpPr>
        <p:sp>
          <p:nvSpPr>
            <p:cNvPr id="24" name="TextBox 23">
              <a:extLst>
                <a:ext uri="{FF2B5EF4-FFF2-40B4-BE49-F238E27FC236}">
                  <a16:creationId xmlns:a16="http://schemas.microsoft.com/office/drawing/2014/main" id="{A9094954-022E-4A3D-B98B-D2A23EF95184}"/>
                </a:ext>
              </a:extLst>
            </p:cNvPr>
            <p:cNvSpPr txBox="1"/>
            <p:nvPr/>
          </p:nvSpPr>
          <p:spPr>
            <a:xfrm>
              <a:off x="10339453" y="2799433"/>
              <a:ext cx="726866" cy="646331"/>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b="1" dirty="0">
                  <a:latin typeface="+mn-lt"/>
                </a:rPr>
                <a:t>Main Body</a:t>
              </a:r>
            </a:p>
          </p:txBody>
        </p:sp>
        <p:grpSp>
          <p:nvGrpSpPr>
            <p:cNvPr id="50" name="Group 49">
              <a:extLst>
                <a:ext uri="{FF2B5EF4-FFF2-40B4-BE49-F238E27FC236}">
                  <a16:creationId xmlns:a16="http://schemas.microsoft.com/office/drawing/2014/main" id="{9F99505F-02AD-4189-95CC-4131689BDF2A}"/>
                </a:ext>
              </a:extLst>
            </p:cNvPr>
            <p:cNvGrpSpPr/>
            <p:nvPr/>
          </p:nvGrpSpPr>
          <p:grpSpPr>
            <a:xfrm>
              <a:off x="6674558" y="1501465"/>
              <a:ext cx="3560074" cy="3337665"/>
              <a:chOff x="7766017" y="1678681"/>
              <a:chExt cx="2244839" cy="2479217"/>
            </a:xfrm>
          </p:grpSpPr>
          <p:sp>
            <p:nvSpPr>
              <p:cNvPr id="22" name="TextBox 21">
                <a:extLst>
                  <a:ext uri="{FF2B5EF4-FFF2-40B4-BE49-F238E27FC236}">
                    <a16:creationId xmlns:a16="http://schemas.microsoft.com/office/drawing/2014/main" id="{B298D880-FAD1-4C1F-BAD1-FCC625FCA09B}"/>
                  </a:ext>
                </a:extLst>
              </p:cNvPr>
              <p:cNvSpPr txBox="1"/>
              <p:nvPr/>
            </p:nvSpPr>
            <p:spPr>
              <a:xfrm>
                <a:off x="8395007" y="1678681"/>
                <a:ext cx="982227" cy="297202"/>
              </a:xfrm>
              <a:prstGeom prst="rect">
                <a:avLst/>
              </a:prstGeom>
              <a:solidFill>
                <a:schemeClr val="accent1">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Title</a:t>
                </a:r>
              </a:p>
            </p:txBody>
          </p:sp>
          <p:sp>
            <p:nvSpPr>
              <p:cNvPr id="25" name="TextBox 24">
                <a:extLst>
                  <a:ext uri="{FF2B5EF4-FFF2-40B4-BE49-F238E27FC236}">
                    <a16:creationId xmlns:a16="http://schemas.microsoft.com/office/drawing/2014/main" id="{9CF54E0C-57DE-4A2E-8E66-039953A87DDF}"/>
                  </a:ext>
                </a:extLst>
              </p:cNvPr>
              <p:cNvSpPr txBox="1"/>
              <p:nvPr/>
            </p:nvSpPr>
            <p:spPr>
              <a:xfrm>
                <a:off x="7770652" y="3492230"/>
                <a:ext cx="2240204" cy="297202"/>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Conclusion</a:t>
                </a:r>
              </a:p>
            </p:txBody>
          </p:sp>
          <p:sp>
            <p:nvSpPr>
              <p:cNvPr id="26" name="TextBox 25">
                <a:extLst>
                  <a:ext uri="{FF2B5EF4-FFF2-40B4-BE49-F238E27FC236}">
                    <a16:creationId xmlns:a16="http://schemas.microsoft.com/office/drawing/2014/main" id="{9044D4F9-F902-49F8-AB30-2DD46BC53CFE}"/>
                  </a:ext>
                </a:extLst>
              </p:cNvPr>
              <p:cNvSpPr txBox="1"/>
              <p:nvPr/>
            </p:nvSpPr>
            <p:spPr>
              <a:xfrm>
                <a:off x="8463150" y="3860696"/>
                <a:ext cx="855209" cy="297202"/>
              </a:xfrm>
              <a:prstGeom prst="rect">
                <a:avLst/>
              </a:prstGeom>
              <a:solidFill>
                <a:schemeClr val="accent6">
                  <a:lumMod val="60000"/>
                  <a:lumOff val="40000"/>
                </a:schemeClr>
              </a:solidFill>
            </p:spPr>
            <p:txBody>
              <a:bodyPr wrap="none">
                <a:spAutoFit/>
              </a:bodyPr>
              <a:lstStyle/>
              <a:p>
                <a:pPr algn="ctr" eaLnBrk="1" fontAlgn="auto" hangingPunct="1">
                  <a:spcBef>
                    <a:spcPts val="0"/>
                  </a:spcBef>
                  <a:spcAft>
                    <a:spcPts val="0"/>
                  </a:spcAft>
                  <a:defRPr/>
                </a:pPr>
                <a:r>
                  <a:rPr lang="en-GB" sz="2000" b="1" dirty="0">
                    <a:latin typeface="+mn-lt"/>
                  </a:rPr>
                  <a:t>References</a:t>
                </a:r>
              </a:p>
            </p:txBody>
          </p:sp>
          <p:sp>
            <p:nvSpPr>
              <p:cNvPr id="28" name="TextBox 27">
                <a:extLst>
                  <a:ext uri="{FF2B5EF4-FFF2-40B4-BE49-F238E27FC236}">
                    <a16:creationId xmlns:a16="http://schemas.microsoft.com/office/drawing/2014/main" id="{5C5FE9DC-7AC9-494D-B722-1EDF888D48E2}"/>
                  </a:ext>
                </a:extLst>
              </p:cNvPr>
              <p:cNvSpPr txBox="1"/>
              <p:nvPr/>
            </p:nvSpPr>
            <p:spPr>
              <a:xfrm>
                <a:off x="7766017" y="2046229"/>
                <a:ext cx="2240205" cy="297202"/>
              </a:xfrm>
              <a:prstGeom prst="rect">
                <a:avLst/>
              </a:prstGeom>
              <a:solidFill>
                <a:schemeClr val="accent3">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Introduction</a:t>
                </a:r>
              </a:p>
            </p:txBody>
          </p:sp>
          <p:sp>
            <p:nvSpPr>
              <p:cNvPr id="40" name="TextBox 39">
                <a:extLst>
                  <a:ext uri="{FF2B5EF4-FFF2-40B4-BE49-F238E27FC236}">
                    <a16:creationId xmlns:a16="http://schemas.microsoft.com/office/drawing/2014/main" id="{E5E582FF-9527-4D80-8D8A-807AC273B7DA}"/>
                  </a:ext>
                </a:extLst>
              </p:cNvPr>
              <p:cNvSpPr txBox="1"/>
              <p:nvPr/>
            </p:nvSpPr>
            <p:spPr>
              <a:xfrm>
                <a:off x="7945065" y="2405957"/>
                <a:ext cx="1849907" cy="297202"/>
              </a:xfrm>
              <a:prstGeom prst="rect">
                <a:avLst/>
              </a:prstGeom>
              <a:solidFill>
                <a:schemeClr val="accent2">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Section 1</a:t>
                </a:r>
              </a:p>
            </p:txBody>
          </p:sp>
          <p:sp>
            <p:nvSpPr>
              <p:cNvPr id="41" name="TextBox 40">
                <a:extLst>
                  <a:ext uri="{FF2B5EF4-FFF2-40B4-BE49-F238E27FC236}">
                    <a16:creationId xmlns:a16="http://schemas.microsoft.com/office/drawing/2014/main" id="{311C07EB-7369-4DA3-8AB7-6C05BB511999}"/>
                  </a:ext>
                </a:extLst>
              </p:cNvPr>
              <p:cNvSpPr txBox="1"/>
              <p:nvPr/>
            </p:nvSpPr>
            <p:spPr>
              <a:xfrm>
                <a:off x="7945065" y="2770391"/>
                <a:ext cx="1849907" cy="297202"/>
              </a:xfrm>
              <a:prstGeom prst="rect">
                <a:avLst/>
              </a:prstGeom>
              <a:solidFill>
                <a:schemeClr val="accent6">
                  <a:lumMod val="60000"/>
                  <a:lumOff val="40000"/>
                </a:schemeClr>
              </a:solidFill>
            </p:spPr>
            <p:txBody>
              <a:bodyPr wrap="square">
                <a:spAutoFit/>
              </a:bodyPr>
              <a:lstStyle/>
              <a:p>
                <a:pPr algn="ctr" eaLnBrk="1" fontAlgn="auto" hangingPunct="1">
                  <a:spcBef>
                    <a:spcPts val="0"/>
                  </a:spcBef>
                  <a:spcAft>
                    <a:spcPts val="0"/>
                  </a:spcAft>
                  <a:defRPr/>
                </a:pPr>
                <a:r>
                  <a:rPr lang="en-GB" sz="2000" b="1" dirty="0">
                    <a:latin typeface="+mn-lt"/>
                  </a:rPr>
                  <a:t>Section 2</a:t>
                </a:r>
              </a:p>
            </p:txBody>
          </p:sp>
          <p:sp>
            <p:nvSpPr>
              <p:cNvPr id="42" name="TextBox 41">
                <a:extLst>
                  <a:ext uri="{FF2B5EF4-FFF2-40B4-BE49-F238E27FC236}">
                    <a16:creationId xmlns:a16="http://schemas.microsoft.com/office/drawing/2014/main" id="{A054F795-2BDC-4602-960D-18E67E2AF774}"/>
                  </a:ext>
                </a:extLst>
              </p:cNvPr>
              <p:cNvSpPr txBox="1"/>
              <p:nvPr/>
            </p:nvSpPr>
            <p:spPr>
              <a:xfrm>
                <a:off x="7958378" y="3122906"/>
                <a:ext cx="1849907" cy="297202"/>
              </a:xfrm>
              <a:prstGeom prst="rect">
                <a:avLst/>
              </a:prstGeom>
              <a:solidFill>
                <a:schemeClr val="accent4">
                  <a:lumMod val="40000"/>
                  <a:lumOff val="60000"/>
                </a:schemeClr>
              </a:solidFill>
            </p:spPr>
            <p:txBody>
              <a:bodyPr wrap="square">
                <a:spAutoFit/>
              </a:bodyPr>
              <a:lstStyle/>
              <a:p>
                <a:pPr algn="ctr" eaLnBrk="1" fontAlgn="auto" hangingPunct="1">
                  <a:spcBef>
                    <a:spcPts val="0"/>
                  </a:spcBef>
                  <a:spcAft>
                    <a:spcPts val="0"/>
                  </a:spcAft>
                  <a:defRPr/>
                </a:pPr>
                <a:r>
                  <a:rPr lang="en-GB" sz="2000" b="1" dirty="0">
                    <a:latin typeface="+mn-lt"/>
                  </a:rPr>
                  <a:t>Section 3</a:t>
                </a:r>
              </a:p>
            </p:txBody>
          </p:sp>
        </p:grpSp>
        <p:sp>
          <p:nvSpPr>
            <p:cNvPr id="58" name="Right Brace 57">
              <a:extLst>
                <a:ext uri="{FF2B5EF4-FFF2-40B4-BE49-F238E27FC236}">
                  <a16:creationId xmlns:a16="http://schemas.microsoft.com/office/drawing/2014/main" id="{7BB10C58-2AA4-40DC-BA32-9A330B55DC78}"/>
                </a:ext>
              </a:extLst>
            </p:cNvPr>
            <p:cNvSpPr/>
            <p:nvPr/>
          </p:nvSpPr>
          <p:spPr>
            <a:xfrm>
              <a:off x="9913376" y="2435004"/>
              <a:ext cx="313907" cy="143875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61137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P spid="5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essay structure">
            <a:extLst>
              <a:ext uri="{FF2B5EF4-FFF2-40B4-BE49-F238E27FC236}">
                <a16:creationId xmlns:a16="http://schemas.microsoft.com/office/drawing/2014/main" id="{06D3B0D3-86DB-477E-846D-F35449424B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02220" y="0"/>
            <a:ext cx="9241937" cy="6858000"/>
          </a:xfrm>
          <a:prstGeom prst="rect">
            <a:avLst/>
          </a:prstGeom>
          <a:noFill/>
          <a:ln>
            <a:noFill/>
          </a:ln>
        </p:spPr>
      </p:pic>
    </p:spTree>
    <p:extLst>
      <p:ext uri="{BB962C8B-B14F-4D97-AF65-F5344CB8AC3E}">
        <p14:creationId xmlns:p14="http://schemas.microsoft.com/office/powerpoint/2010/main" val="2143068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B654-B35F-47D7-85A5-8EFA429F0A7F}"/>
              </a:ext>
            </a:extLst>
          </p:cNvPr>
          <p:cNvSpPr>
            <a:spLocks noGrp="1"/>
          </p:cNvSpPr>
          <p:nvPr>
            <p:ph type="title"/>
          </p:nvPr>
        </p:nvSpPr>
        <p:spPr>
          <a:xfrm>
            <a:off x="203990" y="156781"/>
            <a:ext cx="11717934" cy="1061883"/>
          </a:xfrm>
        </p:spPr>
        <p:txBody>
          <a:bodyPr wrap="square" anchor="ctr">
            <a:normAutofit/>
          </a:bodyPr>
          <a:lstStyle/>
          <a:p>
            <a:pPr algn="ctr"/>
            <a:r>
              <a:rPr lang="en-GB" dirty="0"/>
              <a:t>INTRODUCTIONS</a:t>
            </a:r>
          </a:p>
        </p:txBody>
      </p:sp>
      <p:graphicFrame>
        <p:nvGraphicFramePr>
          <p:cNvPr id="3" name="Content Placeholder 2">
            <a:extLst>
              <a:ext uri="{FF2B5EF4-FFF2-40B4-BE49-F238E27FC236}">
                <a16:creationId xmlns:a16="http://schemas.microsoft.com/office/drawing/2014/main" id="{39046189-0E0E-43B6-9A1D-37350DE2DA46}"/>
              </a:ext>
            </a:extLst>
          </p:cNvPr>
          <p:cNvGraphicFramePr>
            <a:graphicFrameLocks noGrp="1"/>
          </p:cNvGraphicFramePr>
          <p:nvPr>
            <p:ph sz="half" idx="2"/>
            <p:extLst>
              <p:ext uri="{D42A27DB-BD31-4B8C-83A1-F6EECF244321}">
                <p14:modId xmlns:p14="http://schemas.microsoft.com/office/powerpoint/2010/main" val="3254181581"/>
              </p:ext>
            </p:extLst>
          </p:nvPr>
        </p:nvGraphicFramePr>
        <p:xfrm>
          <a:off x="270076" y="1218664"/>
          <a:ext cx="1165184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928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916E2-881E-4F0A-983C-9EED11D41B39}"/>
              </a:ext>
            </a:extLst>
          </p:cNvPr>
          <p:cNvSpPr txBox="1">
            <a:spLocks/>
          </p:cNvSpPr>
          <p:nvPr/>
        </p:nvSpPr>
        <p:spPr bwMode="auto">
          <a:xfrm>
            <a:off x="0" y="-287898"/>
            <a:ext cx="11717934"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mn-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r>
              <a:rPr lang="en-GB" dirty="0"/>
              <a:t>ACTIVITY: BREAKING DOWN AN INTRODUCTION</a:t>
            </a:r>
          </a:p>
        </p:txBody>
      </p:sp>
      <p:sp>
        <p:nvSpPr>
          <p:cNvPr id="6" name="TextBox 5">
            <a:extLst>
              <a:ext uri="{FF2B5EF4-FFF2-40B4-BE49-F238E27FC236}">
                <a16:creationId xmlns:a16="http://schemas.microsoft.com/office/drawing/2014/main" id="{3C9BBB5D-5D4C-468E-8736-7D6F72EF43DD}"/>
              </a:ext>
            </a:extLst>
          </p:cNvPr>
          <p:cNvSpPr txBox="1"/>
          <p:nvPr/>
        </p:nvSpPr>
        <p:spPr>
          <a:xfrm>
            <a:off x="0" y="670565"/>
            <a:ext cx="12122727" cy="4942122"/>
          </a:xfrm>
          <a:prstGeom prst="rect">
            <a:avLst/>
          </a:prstGeom>
          <a:noFill/>
        </p:spPr>
        <p:txBody>
          <a:bodyPr wrap="square">
            <a:spAutoFit/>
          </a:bodyPr>
          <a:lstStyle/>
          <a:p>
            <a:pPr marL="0" indent="0">
              <a:buNone/>
            </a:pPr>
            <a:r>
              <a:rPr lang="en-GB" sz="2400" b="1" dirty="0"/>
              <a:t>Read through this introduction and highlight: the general statement, the thesis statement and the route map. </a:t>
            </a:r>
          </a:p>
          <a:p>
            <a:pPr marL="0" indent="0">
              <a:buNone/>
            </a:pPr>
            <a:endParaRPr lang="en-GB" b="1" dirty="0"/>
          </a:p>
          <a:p>
            <a:pPr>
              <a:lnSpc>
                <a:spcPct val="107000"/>
              </a:lnSpc>
              <a:spcAft>
                <a:spcPts val="800"/>
              </a:spcAft>
            </a:pPr>
            <a:r>
              <a:rPr lang="en-GB" sz="2600" dirty="0">
                <a:effectLst/>
                <a:latin typeface="Calibri" panose="020F0502020204030204" pitchFamily="34" charset="0"/>
                <a:ea typeface="Calibri" panose="020F0502020204030204" pitchFamily="34" charset="0"/>
                <a:cs typeface="Times New Roman" panose="02020603050405020304" pitchFamily="18" charset="0"/>
              </a:rPr>
              <a:t>Artificial Intelligence (AI) is an area of computer science related to developing ‘smart’ computer systems which can perform tasks that would normally be performed by humans.  AI is used behind the scenes of many applications used by millions of people every day, such as social media applications, where it can, for example, learn about your preferences, so as to serve you content that matches your interests.  AI relies heavily on data.  This report will consider some of the ethical issues related to the data that drives AI.  If the data set used to train an AI system is biased in any way, the decisions made by the AI system will also be biased.  This topic will be explored by investigating the use of AI for decision-making within the criminal justice system.</a:t>
            </a:r>
          </a:p>
        </p:txBody>
      </p:sp>
    </p:spTree>
    <p:extLst>
      <p:ext uri="{BB962C8B-B14F-4D97-AF65-F5344CB8AC3E}">
        <p14:creationId xmlns:p14="http://schemas.microsoft.com/office/powerpoint/2010/main" val="2065841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GUID" val="2a0c444a-31b3-4f35-880d-0a626e3ab0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84CC297-1695-40D7-B5F5-9BEBC429DB88}" vid="{AC911A45-A79B-4295-81D3-AA4B162BFEE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4C72BE29F6A643A61E6474A70AB5EE" ma:contentTypeVersion="15" ma:contentTypeDescription="Create a new document." ma:contentTypeScope="" ma:versionID="9c683ece3a8f3b4034c9f7662cb65d76">
  <xsd:schema xmlns:xsd="http://www.w3.org/2001/XMLSchema" xmlns:xs="http://www.w3.org/2001/XMLSchema" xmlns:p="http://schemas.microsoft.com/office/2006/metadata/properties" xmlns:ns2="005398ce-b8b8-493a-80e9-e70348adb218" xmlns:ns3="d2a2728c-9584-42b4-83a3-a3d3f3ec9d38" targetNamespace="http://schemas.microsoft.com/office/2006/metadata/properties" ma:root="true" ma:fieldsID="965d682b2b3d8390b94c71a6d5150caa" ns2:_="" ns3:_="">
    <xsd:import namespace="005398ce-b8b8-493a-80e9-e70348adb218"/>
    <xsd:import namespace="d2a2728c-9584-42b4-83a3-a3d3f3ec9d3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Notes0"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5398ce-b8b8-493a-80e9-e70348adb2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Notes0" ma:index="19" nillable="true" ma:displayName="Notes" ma:internalName="Notes0">
      <xsd:simpleType>
        <xsd:restriction base="dms:Text">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a2728c-9584-42b4-83a3-a3d3f3ec9d3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s0 xmlns="005398ce-b8b8-493a-80e9-e70348adb218" xsi:nil="true"/>
  </documentManagement>
</p:properties>
</file>

<file path=customXml/itemProps1.xml><?xml version="1.0" encoding="utf-8"?>
<ds:datastoreItem xmlns:ds="http://schemas.openxmlformats.org/officeDocument/2006/customXml" ds:itemID="{A097C6E3-5260-45FF-B76D-1A29F74B43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5398ce-b8b8-493a-80e9-e70348adb218"/>
    <ds:schemaRef ds:uri="d2a2728c-9584-42b4-83a3-a3d3f3ec9d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A6E7C6-93AB-4B99-9B42-3E7FF0E152A9}">
  <ds:schemaRefs>
    <ds:schemaRef ds:uri="http://schemas.microsoft.com/sharepoint/v3/contenttype/forms"/>
  </ds:schemaRefs>
</ds:datastoreItem>
</file>

<file path=customXml/itemProps3.xml><?xml version="1.0" encoding="utf-8"?>
<ds:datastoreItem xmlns:ds="http://schemas.openxmlformats.org/officeDocument/2006/customXml" ds:itemID="{AACE63BE-E982-45DC-BE10-A503E2376A1F}">
  <ds:schemaRefs>
    <ds:schemaRef ds:uri="http://purl.org/dc/dcmitype/"/>
    <ds:schemaRef ds:uri="http://www.w3.org/XML/1998/namespace"/>
    <ds:schemaRef ds:uri="http://purl.org/dc/elements/1.1/"/>
    <ds:schemaRef ds:uri="d2a2728c-9584-42b4-83a3-a3d3f3ec9d38"/>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schemas.microsoft.com/office/infopath/2007/PartnerControls"/>
    <ds:schemaRef ds:uri="005398ce-b8b8-493a-80e9-e70348adb218"/>
  </ds:schemaRefs>
</ds:datastoreItem>
</file>

<file path=docProps/app.xml><?xml version="1.0" encoding="utf-8"?>
<Properties xmlns="http://schemas.openxmlformats.org/officeDocument/2006/extended-properties" xmlns:vt="http://schemas.openxmlformats.org/officeDocument/2006/docPropsVTypes">
  <Template>LD template</Template>
  <TotalTime>636</TotalTime>
  <Words>4192</Words>
  <Application>Microsoft Office PowerPoint</Application>
  <PresentationFormat>Widescreen</PresentationFormat>
  <Paragraphs>408</Paragraphs>
  <Slides>26</Slides>
  <Notes>25</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Avenir</vt:lpstr>
      <vt:lpstr>Calibri</vt:lpstr>
      <vt:lpstr>Calibri Light</vt:lpstr>
      <vt:lpstr>Merriweather</vt:lpstr>
      <vt:lpstr>Segoe UI</vt:lpstr>
      <vt:lpstr>Times New Roman</vt:lpstr>
      <vt:lpstr>Office Theme</vt:lpstr>
      <vt:lpstr>Custom Design</vt:lpstr>
      <vt:lpstr>Essay &amp; Report Writing</vt:lpstr>
      <vt:lpstr>PowerPoint Presentation</vt:lpstr>
      <vt:lpstr>Your graduate development and employability assignment</vt:lpstr>
      <vt:lpstr>Essays vs. Reports </vt:lpstr>
      <vt:lpstr>Essays vs Reports</vt:lpstr>
      <vt:lpstr>PowerPoint Presentation</vt:lpstr>
      <vt:lpstr>PowerPoint Presentation</vt:lpstr>
      <vt:lpstr>INTRODUCTIONS</vt:lpstr>
      <vt:lpstr>PowerPoint Presentation</vt:lpstr>
      <vt:lpstr>PowerPoint Presentation</vt:lpstr>
      <vt:lpstr>Introduction: Structure and Style </vt:lpstr>
      <vt:lpstr>CONCLUSIONS</vt:lpstr>
      <vt:lpstr>ACTIVITY: BREAKING DOWN A CONCLUSION</vt:lpstr>
      <vt:lpstr>ANSWERS: BREAKING DOWN A CONCLUSION</vt:lpstr>
      <vt:lpstr>Conclusion: Structure and Style </vt:lpstr>
      <vt:lpstr>BODY PARAGRAPHS </vt:lpstr>
      <vt:lpstr>BODY PARAGRAPHS: CLAIMS</vt:lpstr>
      <vt:lpstr>BODY PARAGRAPHS </vt:lpstr>
      <vt:lpstr>ACTIVITY: BREAKING DOWN PEEL CLAIMS</vt:lpstr>
      <vt:lpstr>ACTIVITY: BREAKING DOWN PEEL CLAIMS</vt:lpstr>
      <vt:lpstr>ABSTRACTS</vt:lpstr>
      <vt:lpstr>ABSTRACTS: THE MICROCOSM OF YOUR STORY</vt:lpstr>
      <vt:lpstr>TOP TIPS</vt:lpstr>
      <vt:lpstr>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Avril Buchanan</dc:creator>
  <cp:lastModifiedBy>Joseph Greenwood</cp:lastModifiedBy>
  <cp:revision>22</cp:revision>
  <dcterms:created xsi:type="dcterms:W3CDTF">2018-06-12T14:15:56Z</dcterms:created>
  <dcterms:modified xsi:type="dcterms:W3CDTF">2021-09-30T15:03:20Z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0x010100EC4C72BE29F6A643A61E6474A70AB5EE</vt:lpwstr>
  </property>
</Properties>
</file>