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2" r:id="rId3"/>
    <p:sldId id="297" r:id="rId4"/>
    <p:sldId id="298" r:id="rId5"/>
    <p:sldId id="300" r:id="rId6"/>
    <p:sldId id="302" r:id="rId7"/>
    <p:sldId id="303" r:id="rId8"/>
    <p:sldId id="304" r:id="rId9"/>
    <p:sldId id="299" r:id="rId10"/>
    <p:sldId id="306" r:id="rId11"/>
    <p:sldId id="305" r:id="rId12"/>
    <p:sldId id="308" r:id="rId13"/>
    <p:sldId id="309" r:id="rId14"/>
    <p:sldId id="311" r:id="rId15"/>
    <p:sldId id="312" r:id="rId16"/>
    <p:sldId id="310" r:id="rId17"/>
    <p:sldId id="307" r:id="rId18"/>
    <p:sldId id="313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9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32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4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78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40" y="987588"/>
            <a:ext cx="7772400" cy="1470025"/>
          </a:xfrm>
        </p:spPr>
        <p:txBody>
          <a:bodyPr/>
          <a:lstStyle/>
          <a:p>
            <a:r>
              <a:rPr lang="en-GB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540496"/>
            <a:ext cx="6400800" cy="1752600"/>
          </a:xfrm>
        </p:spPr>
        <p:txBody>
          <a:bodyPr/>
          <a:lstStyle/>
          <a:p>
            <a:r>
              <a:rPr lang="en-GB" dirty="0" smtClean="0"/>
              <a:t>Programming concepts:</a:t>
            </a:r>
          </a:p>
          <a:p>
            <a:r>
              <a:rPr lang="en-GB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1944216" cy="1409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7240010" cy="22767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Loops – how many loops?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/>
              <a:t>for(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=1;i&lt;=5;i++)  </a:t>
            </a:r>
            <a:r>
              <a:rPr lang="en-GB" sz="1800" dirty="0" smtClean="0">
                <a:solidFill>
                  <a:srgbClr val="00B050"/>
                </a:solidFill>
              </a:rPr>
              <a:t>//smaller than or equal to</a:t>
            </a:r>
          </a:p>
          <a:p>
            <a:pPr marL="0" indent="0">
              <a:buNone/>
            </a:pPr>
            <a:r>
              <a:rPr lang="en-GB" sz="1800" dirty="0"/>
              <a:t>{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</a:t>
            </a:r>
            <a:r>
              <a:rPr lang="en-GB" sz="1800" dirty="0" smtClean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smtClean="0"/>
              <a:t>x=10;x&lt;50;x=x+10)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 smtClean="0">
                <a:solidFill>
                  <a:srgbClr val="00B050"/>
                </a:solidFill>
              </a:rPr>
              <a:t>//do task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for(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smtClean="0"/>
              <a:t>c=10;c&gt;5;c--)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 smtClean="0">
                <a:solidFill>
                  <a:srgbClr val="00B050"/>
                </a:solidFill>
              </a:rPr>
              <a:t>//do task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2132856"/>
            <a:ext cx="201689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 times </a:t>
            </a:r>
            <a:r>
              <a:rPr lang="en-GB" dirty="0" err="1" smtClean="0"/>
              <a:t>i</a:t>
            </a:r>
            <a:r>
              <a:rPr lang="en-GB" dirty="0" smtClean="0"/>
              <a:t>=1,2,3,4,5  </a:t>
            </a:r>
          </a:p>
          <a:p>
            <a:r>
              <a:rPr lang="en-GB" dirty="0" smtClean="0"/>
              <a:t>ends when </a:t>
            </a:r>
            <a:r>
              <a:rPr lang="en-GB" dirty="0" err="1" smtClean="0"/>
              <a:t>i</a:t>
            </a:r>
            <a:r>
              <a:rPr lang="en-GB" dirty="0" smtClean="0"/>
              <a:t>=6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0151" y="3540691"/>
            <a:ext cx="22621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4 times x=10,20,30,40</a:t>
            </a:r>
          </a:p>
          <a:p>
            <a:r>
              <a:rPr lang="en-GB" dirty="0" smtClean="0"/>
              <a:t>ends when x=50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40151" y="5301208"/>
            <a:ext cx="21916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 times c=10,9,8,7,6  </a:t>
            </a:r>
          </a:p>
          <a:p>
            <a:r>
              <a:rPr lang="en-GB" dirty="0" smtClean="0"/>
              <a:t>ends when c=5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17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5 crosses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r>
              <a:rPr lang="en-GB" dirty="0" smtClean="0"/>
              <a:t>line(x-5,y,x+5,y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 smtClean="0"/>
              <a:t>line(x,y-5,x,y+5</a:t>
            </a:r>
            <a:r>
              <a:rPr lang="en-GB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981450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 smtClean="0">
                <a:solidFill>
                  <a:srgbClr val="00B050"/>
                </a:solidFill>
              </a:rPr>
              <a:t>PseudoCode</a:t>
            </a:r>
            <a:r>
              <a:rPr lang="en-GB" u="sng" dirty="0" smtClean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Draw a cross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90" y="189803"/>
            <a:ext cx="1728192" cy="197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18" y="1635223"/>
            <a:ext cx="684783" cy="106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0471" y="1840046"/>
            <a:ext cx="145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Draws a cross</a:t>
            </a:r>
          </a:p>
          <a:p>
            <a:r>
              <a:rPr lang="en-GB" dirty="0"/>
              <a:t>c</a:t>
            </a:r>
            <a:r>
              <a:rPr lang="en-GB" dirty="0" smtClean="0"/>
              <a:t>entre at </a:t>
            </a:r>
            <a:r>
              <a:rPr lang="en-GB" dirty="0" err="1" smtClean="0"/>
              <a:t>x,y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427452"/>
            <a:ext cx="341824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float x=10;</a:t>
            </a:r>
          </a:p>
          <a:p>
            <a:r>
              <a:rPr lang="en-GB" dirty="0"/>
              <a:t>float y=50;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/>
              <a:t>    line(x-5,y,x+5,y</a:t>
            </a:r>
            <a:r>
              <a:rPr lang="en-GB" dirty="0" smtClean="0"/>
              <a:t>);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Draw cross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    line(x,y-5,x,y+5);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rgbClr val="0070C0"/>
                </a:solidFill>
              </a:rPr>
              <a:t>    x=x+20</a:t>
            </a:r>
            <a:r>
              <a:rPr lang="en-GB" dirty="0" smtClean="0">
                <a:solidFill>
                  <a:srgbClr val="0070C0"/>
                </a:solidFill>
              </a:rPr>
              <a:t>;         </a:t>
            </a:r>
            <a:r>
              <a:rPr lang="en-GB" dirty="0" smtClean="0">
                <a:solidFill>
                  <a:srgbClr val="00B050"/>
                </a:solidFill>
              </a:rPr>
              <a:t>//move right a bit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6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You can put one loop inside another</a:t>
            </a:r>
          </a:p>
          <a:p>
            <a:r>
              <a:rPr lang="en-GB" dirty="0" smtClean="0"/>
              <a:t>Here I want to draw </a:t>
            </a:r>
            <a:r>
              <a:rPr lang="en-GB" b="1" dirty="0" smtClean="0"/>
              <a:t>5</a:t>
            </a:r>
            <a:r>
              <a:rPr lang="en-GB" dirty="0" smtClean="0"/>
              <a:t> lines of crosses</a:t>
            </a:r>
          </a:p>
          <a:p>
            <a:r>
              <a:rPr lang="en-GB" dirty="0" smtClean="0"/>
              <a:t>Increasing </a:t>
            </a:r>
            <a:r>
              <a:rPr lang="en-GB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 after each line</a:t>
            </a:r>
          </a:p>
          <a:p>
            <a:pPr lvl="1"/>
            <a:r>
              <a:rPr lang="en-GB" dirty="0" smtClean="0"/>
              <a:t> A </a:t>
            </a:r>
            <a:r>
              <a:rPr lang="en-GB" b="1" dirty="0" smtClean="0"/>
              <a:t>for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Each line of crosses consists of 5 crosses</a:t>
            </a:r>
          </a:p>
          <a:p>
            <a:pPr lvl="1"/>
            <a:r>
              <a:rPr lang="en-GB" dirty="0" smtClean="0"/>
              <a:t> Another </a:t>
            </a:r>
            <a:r>
              <a:rPr lang="en-GB" b="1" dirty="0" smtClean="0"/>
              <a:t>for</a:t>
            </a:r>
            <a:r>
              <a:rPr lang="en-GB" dirty="0" smtClean="0"/>
              <a:t> loop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916832"/>
            <a:ext cx="142875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581128"/>
            <a:ext cx="237392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 smtClean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Draw a </a:t>
            </a:r>
            <a:r>
              <a:rPr lang="en-GB" dirty="0" smtClean="0">
                <a:solidFill>
                  <a:srgbClr val="0070C0"/>
                </a:solidFill>
              </a:rPr>
              <a:t>line of crosses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   Move </a:t>
            </a:r>
            <a:r>
              <a:rPr lang="en-GB" dirty="0" smtClean="0"/>
              <a:t>down </a:t>
            </a:r>
            <a:r>
              <a:rPr lang="en-GB" dirty="0"/>
              <a:t>a </a:t>
            </a:r>
            <a:r>
              <a:rPr lang="en-GB" dirty="0" smtClean="0"/>
              <a:t>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3861048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Draw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cross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 smtClean="0">
                <a:solidFill>
                  <a:srgbClr val="0070C0"/>
                </a:solidFill>
              </a:rPr>
              <a:t> Move right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bit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}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Move down </a:t>
            </a:r>
            <a:r>
              <a:rPr lang="en-GB" dirty="0"/>
              <a:t>a </a:t>
            </a:r>
            <a:r>
              <a:rPr lang="en-GB" dirty="0" smtClean="0"/>
              <a:t>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419872" y="5445224"/>
            <a:ext cx="792088" cy="15156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7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For Loop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47864" y="1587500"/>
            <a:ext cx="5338936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</a:t>
            </a:r>
            <a:r>
              <a:rPr lang="en-GB" sz="2000" dirty="0" smtClean="0">
                <a:solidFill>
                  <a:srgbClr val="0070C0"/>
                </a:solidFill>
              </a:rPr>
              <a:t>);  </a:t>
            </a:r>
            <a:r>
              <a:rPr lang="en-GB" sz="2000" dirty="0" smtClean="0">
                <a:solidFill>
                  <a:srgbClr val="00B050"/>
                </a:solidFill>
              </a:rPr>
              <a:t>//draw cross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</a:t>
            </a:r>
            <a:r>
              <a:rPr lang="en-GB" sz="2000" dirty="0" smtClean="0">
                <a:solidFill>
                  <a:srgbClr val="0070C0"/>
                </a:solidFill>
              </a:rPr>
              <a:t>);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</a:t>
            </a:r>
            <a:r>
              <a:rPr lang="en-GB" sz="2000" dirty="0" smtClean="0">
                <a:solidFill>
                  <a:srgbClr val="0070C0"/>
                </a:solidFill>
              </a:rPr>
              <a:t>;  	</a:t>
            </a:r>
            <a:r>
              <a:rPr lang="en-GB" sz="2000" dirty="0" smtClean="0">
                <a:solidFill>
                  <a:srgbClr val="00B050"/>
                </a:solidFill>
              </a:rPr>
              <a:t>//move right a bit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</a:t>
            </a:r>
            <a:r>
              <a:rPr lang="en-GB" sz="2000" dirty="0" smtClean="0"/>
              <a:t>;		</a:t>
            </a:r>
            <a:r>
              <a:rPr lang="en-GB" sz="2000" dirty="0" smtClean="0">
                <a:solidFill>
                  <a:srgbClr val="00B050"/>
                </a:solidFill>
              </a:rPr>
              <a:t>//set x back to far left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</a:t>
            </a:r>
            <a:r>
              <a:rPr lang="en-GB" sz="2000" dirty="0" smtClean="0"/>
              <a:t>;	</a:t>
            </a:r>
            <a:r>
              <a:rPr lang="en-GB" sz="2000" dirty="0" smtClean="0">
                <a:solidFill>
                  <a:srgbClr val="00B050"/>
                </a:solidFill>
              </a:rPr>
              <a:t>//move down a bit</a:t>
            </a:r>
            <a:endParaRPr lang="en-GB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74307"/>
            <a:ext cx="1428750" cy="1590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587500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Draw </a:t>
            </a:r>
            <a:r>
              <a:rPr lang="en-GB" dirty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cross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 smtClean="0">
                <a:solidFill>
                  <a:srgbClr val="0070C0"/>
                </a:solidFill>
              </a:rPr>
              <a:t> Move right a bit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}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  Move down </a:t>
            </a:r>
            <a:r>
              <a:rPr lang="en-GB" dirty="0"/>
              <a:t>a </a:t>
            </a:r>
            <a:r>
              <a:rPr lang="en-GB" dirty="0" smtClean="0"/>
              <a:t>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2372330"/>
            <a:ext cx="187615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Must be different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counter variables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18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Tracing Nested 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4354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357437" y="1916832"/>
            <a:ext cx="857224" cy="857256"/>
            <a:chOff x="5857884" y="2643182"/>
            <a:chExt cx="857224" cy="857256"/>
          </a:xfrm>
        </p:grpSpPr>
        <p:sp>
          <p:nvSpPr>
            <p:cNvPr id="9" name="Cube 8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526" y="25894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371062" y="30952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4888" y="31132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3963" y="30928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4682" y="31108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74206" y="2926488"/>
            <a:ext cx="857224" cy="857256"/>
            <a:chOff x="5857884" y="2643182"/>
            <a:chExt cx="857224" cy="857256"/>
          </a:xfrm>
        </p:grpSpPr>
        <p:sp>
          <p:nvSpPr>
            <p:cNvPr id="27" name="Cube 26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3312" y="35145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523462" y="32476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7288" y="32656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26363" y="32452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7082" y="32632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0" y="3960676"/>
            <a:ext cx="404870" cy="6315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80" y="3960676"/>
            <a:ext cx="404870" cy="6315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50" y="3950133"/>
            <a:ext cx="404870" cy="6315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20" y="3950132"/>
            <a:ext cx="404870" cy="631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8" y="3950131"/>
            <a:ext cx="40487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Tracing Nested 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4354" cy="47879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x=10;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float y=10;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70C0"/>
                </a:solidFill>
              </a:rPr>
              <a:t>for(</a:t>
            </a:r>
            <a:r>
              <a:rPr lang="en-GB" sz="2000" dirty="0" err="1">
                <a:solidFill>
                  <a:srgbClr val="0070C0"/>
                </a:solidFill>
              </a:rPr>
              <a:t>int</a:t>
            </a:r>
            <a:r>
              <a:rPr lang="en-GB" sz="2000" dirty="0">
                <a:solidFill>
                  <a:srgbClr val="0070C0"/>
                </a:solidFill>
              </a:rPr>
              <a:t> j=0;j&lt;5;j++)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line(x-5,y,x+5,y);  </a:t>
            </a:r>
            <a:r>
              <a:rPr lang="en-GB" sz="2000" dirty="0">
                <a:solidFill>
                  <a:srgbClr val="00B050"/>
                </a:solidFill>
              </a:rPr>
              <a:t>//draw cross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line(x,y-5,x,y+5);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  x=x+20;  	</a:t>
            </a:r>
            <a:r>
              <a:rPr lang="en-GB" sz="2000" dirty="0">
                <a:solidFill>
                  <a:srgbClr val="00B050"/>
                </a:solidFill>
              </a:rPr>
              <a:t>//move right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x=10;		</a:t>
            </a:r>
            <a:r>
              <a:rPr lang="en-GB" sz="2000" dirty="0">
                <a:solidFill>
                  <a:srgbClr val="00B050"/>
                </a:solidFill>
              </a:rPr>
              <a:t>//set x back to far 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  y=y+20;	</a:t>
            </a:r>
            <a:r>
              <a:rPr lang="en-GB" sz="2000" dirty="0">
                <a:solidFill>
                  <a:srgbClr val="00B050"/>
                </a:solidFill>
              </a:rPr>
              <a:t>//move down a bit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}</a:t>
            </a:r>
          </a:p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357437" y="1916832"/>
            <a:ext cx="857224" cy="857256"/>
            <a:chOff x="5857884" y="2643182"/>
            <a:chExt cx="857224" cy="857256"/>
          </a:xfrm>
        </p:grpSpPr>
        <p:sp>
          <p:nvSpPr>
            <p:cNvPr id="9" name="Cube 8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72526" y="25894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371062" y="30952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4888" y="31132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3963" y="30928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4682" y="31108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74206" y="2926488"/>
            <a:ext cx="857224" cy="857256"/>
            <a:chOff x="5857884" y="2643182"/>
            <a:chExt cx="857224" cy="857256"/>
          </a:xfrm>
        </p:grpSpPr>
        <p:sp>
          <p:nvSpPr>
            <p:cNvPr id="27" name="Cube 26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30003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03312" y="351451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523462" y="3247650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37288" y="3265664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26363" y="3245277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7082" y="3263291"/>
            <a:ext cx="34015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38" y="4779552"/>
            <a:ext cx="404870" cy="6315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08" y="4779552"/>
            <a:ext cx="404870" cy="6315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78" y="4769009"/>
            <a:ext cx="404870" cy="6315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48" y="4769008"/>
            <a:ext cx="404870" cy="6315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46" y="4769007"/>
            <a:ext cx="404870" cy="6315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05" y="4152469"/>
            <a:ext cx="404870" cy="6315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75" y="4152469"/>
            <a:ext cx="404870" cy="6315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45" y="4141926"/>
            <a:ext cx="404870" cy="6315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15" y="4141925"/>
            <a:ext cx="404870" cy="6315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13" y="4141924"/>
            <a:ext cx="40487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6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Tidy up - 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Refactor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–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tidy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up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code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Use x and y as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counters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within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loops</a:t>
            </a:r>
            <a:endParaRPr lang="es-E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;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+20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; 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+20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es-ES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+5, </a:t>
            </a:r>
            <a:r>
              <a:rPr lang="es-ES" dirty="0" smtClean="0">
                <a:solidFill>
                  <a:srgbClr val="0070C0"/>
                </a:solidFill>
              </a:rPr>
              <a:t>y</a:t>
            </a: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);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  <a:endParaRPr lang="es-E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-5,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}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29988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same result, fewer variables,</a:t>
            </a:r>
          </a:p>
          <a:p>
            <a:r>
              <a:rPr lang="en-GB" dirty="0" smtClean="0"/>
              <a:t>easier to understand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05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: Run time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Infinite loop – goes forever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Why?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b="1" dirty="0" smtClean="0"/>
              <a:t>&gt;=</a:t>
            </a:r>
            <a:r>
              <a:rPr lang="en-GB" dirty="0" smtClean="0"/>
              <a:t>0;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r>
              <a:rPr lang="en-GB" dirty="0" err="1" smtClean="0"/>
              <a:t>i</a:t>
            </a:r>
            <a:r>
              <a:rPr lang="en-GB" dirty="0" smtClean="0"/>
              <a:t> is ALWAYS </a:t>
            </a:r>
            <a:r>
              <a:rPr lang="en-GB" dirty="0"/>
              <a:t>0 </a:t>
            </a:r>
            <a:r>
              <a:rPr lang="en-GB" dirty="0" smtClean="0"/>
              <a:t> or greater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 != 10</a:t>
            </a:r>
            <a:r>
              <a:rPr lang="en-GB" dirty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=i+3)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>
                <a:solidFill>
                  <a:srgbClr val="00B050"/>
                </a:solidFill>
              </a:rPr>
              <a:t> not equal to 10  </a:t>
            </a:r>
          </a:p>
          <a:p>
            <a:r>
              <a:rPr lang="en-GB" dirty="0" err="1" smtClean="0"/>
              <a:t>i</a:t>
            </a:r>
            <a:r>
              <a:rPr lang="en-GB" dirty="0" smtClean="0"/>
              <a:t> NEVER contains a 10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&lt; </a:t>
            </a:r>
            <a:r>
              <a:rPr lang="en-GB" dirty="0"/>
              <a:t>10; </a:t>
            </a:r>
            <a:r>
              <a:rPr lang="en-GB" dirty="0" err="1" smtClean="0"/>
              <a:t>i</a:t>
            </a:r>
            <a:r>
              <a:rPr lang="en-GB" dirty="0" smtClean="0"/>
              <a:t>++);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{   point( x+(</a:t>
            </a:r>
            <a:r>
              <a:rPr lang="en-GB" dirty="0" err="1" smtClean="0"/>
              <a:t>i</a:t>
            </a:r>
            <a:r>
              <a:rPr lang="en-GB" dirty="0" smtClean="0"/>
              <a:t>*10), 50);   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24387" y="5661248"/>
            <a:ext cx="19053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how many points?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22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Very similar to </a:t>
            </a:r>
            <a:r>
              <a:rPr lang="en-GB" b="1" dirty="0" smtClean="0"/>
              <a:t>for</a:t>
            </a:r>
            <a:r>
              <a:rPr lang="en-GB" dirty="0" smtClean="0"/>
              <a:t> </a:t>
            </a:r>
            <a:r>
              <a:rPr lang="en-GB" dirty="0"/>
              <a:t>loop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=5;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while(</a:t>
            </a:r>
            <a:r>
              <a:rPr lang="en-GB" dirty="0" err="1" smtClean="0"/>
              <a:t>i</a:t>
            </a:r>
            <a:r>
              <a:rPr lang="en-GB" dirty="0" smtClean="0"/>
              <a:t> !=10 )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>
                <a:solidFill>
                  <a:srgbClr val="00B050"/>
                </a:solidFill>
              </a:rPr>
              <a:t>//do task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If test expression isn’t true, skips straight to end</a:t>
            </a:r>
          </a:p>
          <a:p>
            <a:pPr marL="0" indent="0">
              <a:buNone/>
            </a:pPr>
            <a:r>
              <a:rPr lang="en-GB" dirty="0" smtClean="0"/>
              <a:t>Otherwise repeats tasks </a:t>
            </a:r>
            <a:r>
              <a:rPr lang="en-GB" b="1" dirty="0" smtClean="0"/>
              <a:t>while</a:t>
            </a:r>
            <a:r>
              <a:rPr lang="en-GB" dirty="0" smtClean="0"/>
              <a:t> expression is </a:t>
            </a:r>
            <a:r>
              <a:rPr lang="en-GB" b="1" dirty="0" smtClean="0"/>
              <a:t>true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91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vs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 smtClean="0"/>
              <a:t>Use For loop when you know how many times you want to perform a task</a:t>
            </a:r>
          </a:p>
          <a:p>
            <a:endParaRPr lang="en-GB" sz="2000" dirty="0"/>
          </a:p>
          <a:p>
            <a:r>
              <a:rPr lang="en-GB" sz="2000" dirty="0" smtClean="0"/>
              <a:t>Use while loop when you don’t know how many repetitions</a:t>
            </a:r>
          </a:p>
          <a:p>
            <a:r>
              <a:rPr lang="en-GB" sz="2000" dirty="0" smtClean="0"/>
              <a:t>While something is true</a:t>
            </a:r>
          </a:p>
          <a:p>
            <a:endParaRPr lang="en-GB" sz="2000" dirty="0"/>
          </a:p>
          <a:p>
            <a:r>
              <a:rPr lang="en-GB" sz="2000" dirty="0" smtClean="0"/>
              <a:t>Example want to draw crosses all across the screen (width is 100)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while (</a:t>
            </a:r>
            <a:r>
              <a:rPr lang="en-GB" sz="2000" dirty="0" err="1" smtClean="0">
                <a:solidFill>
                  <a:srgbClr val="0070C0"/>
                </a:solidFill>
              </a:rPr>
              <a:t>crossX</a:t>
            </a:r>
            <a:r>
              <a:rPr lang="en-GB" sz="2000" dirty="0" smtClean="0">
                <a:solidFill>
                  <a:srgbClr val="0070C0"/>
                </a:solidFill>
              </a:rPr>
              <a:t> &lt; 100)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smtClean="0">
                <a:solidFill>
                  <a:srgbClr val="0070C0"/>
                </a:solidFill>
              </a:rPr>
              <a:t>  </a:t>
            </a:r>
            <a:r>
              <a:rPr lang="en-GB" sz="2000" dirty="0" smtClean="0">
                <a:solidFill>
                  <a:srgbClr val="00B050"/>
                </a:solidFill>
              </a:rPr>
              <a:t>//draw cross at </a:t>
            </a:r>
            <a:r>
              <a:rPr lang="en-GB" sz="2000" dirty="0" err="1" smtClean="0">
                <a:solidFill>
                  <a:srgbClr val="00B050"/>
                </a:solidFill>
              </a:rPr>
              <a:t>crossX</a:t>
            </a:r>
            <a:endParaRPr lang="en-GB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 smtClean="0">
                <a:solidFill>
                  <a:srgbClr val="00B050"/>
                </a:solidFill>
              </a:rPr>
              <a:t> // move right a bit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99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674321" cy="47879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Repetition of commands</a:t>
            </a:r>
          </a:p>
          <a:p>
            <a:endParaRPr lang="en-GB" sz="2000" dirty="0" smtClean="0"/>
          </a:p>
          <a:p>
            <a:r>
              <a:rPr lang="en-GB" sz="2000" dirty="0" smtClean="0"/>
              <a:t>For Loop – determinate </a:t>
            </a:r>
            <a:r>
              <a:rPr lang="en-GB" sz="2000" dirty="0"/>
              <a:t>L</a:t>
            </a:r>
            <a:r>
              <a:rPr lang="en-GB" sz="2000" dirty="0" smtClean="0"/>
              <a:t>oop</a:t>
            </a:r>
          </a:p>
          <a:p>
            <a:pPr lvl="1"/>
            <a:r>
              <a:rPr lang="en-GB" sz="1600" dirty="0" smtClean="0"/>
              <a:t> Repeats </a:t>
            </a:r>
            <a:r>
              <a:rPr lang="en-GB" sz="1600" dirty="0"/>
              <a:t>a set of commands a specific number of times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Boolean test (expression) – true/false</a:t>
            </a:r>
          </a:p>
          <a:p>
            <a:r>
              <a:rPr lang="en-GB" sz="2000" dirty="0" smtClean="0"/>
              <a:t>Pseudocode – problem step written in English</a:t>
            </a:r>
          </a:p>
          <a:p>
            <a:pPr lvl="1"/>
            <a:r>
              <a:rPr lang="en-GB" sz="1600" dirty="0" smtClean="0"/>
              <a:t> Help to design/write code</a:t>
            </a:r>
          </a:p>
          <a:p>
            <a:pPr lvl="1"/>
            <a:r>
              <a:rPr lang="en-GB" sz="1600" dirty="0" smtClean="0"/>
              <a:t> Solve problems</a:t>
            </a:r>
          </a:p>
          <a:p>
            <a:pPr lvl="1"/>
            <a:endParaRPr lang="en-GB" sz="1600" dirty="0" smtClean="0"/>
          </a:p>
          <a:p>
            <a:r>
              <a:rPr lang="en-GB" sz="2000" dirty="0"/>
              <a:t>While loop – Indeterminate Loop</a:t>
            </a:r>
          </a:p>
          <a:p>
            <a:pPr lvl="1"/>
            <a:r>
              <a:rPr lang="en-GB" sz="1600" dirty="0"/>
              <a:t> Repeats while a test is true</a:t>
            </a:r>
          </a:p>
          <a:p>
            <a:pPr lvl="1"/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80112" y="5157192"/>
            <a:ext cx="21222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We’ll use </a:t>
            </a:r>
            <a:r>
              <a:rPr lang="en-GB" b="1" dirty="0" smtClean="0">
                <a:solidFill>
                  <a:srgbClr val="0070C0"/>
                </a:solidFill>
              </a:rPr>
              <a:t>while</a:t>
            </a:r>
            <a:r>
              <a:rPr lang="en-GB" dirty="0" smtClean="0"/>
              <a:t> a lot </a:t>
            </a:r>
          </a:p>
          <a:p>
            <a:r>
              <a:rPr lang="en-GB" dirty="0" smtClean="0"/>
              <a:t>later in the course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484784"/>
            <a:ext cx="2551868" cy="15511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Want to draw concentric circles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ellipse(50,50,size,size);</a:t>
            </a:r>
          </a:p>
          <a:p>
            <a:pPr marL="0" indent="0">
              <a:buNone/>
            </a:pPr>
            <a:r>
              <a:rPr lang="en-GB" dirty="0"/>
              <a:t>  size=size-5;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3" y="1587500"/>
            <a:ext cx="2332056" cy="25963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1113" y="4725144"/>
            <a:ext cx="3888432" cy="195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6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Note : for loop has no </a:t>
            </a:r>
            <a:r>
              <a:rPr lang="en-GB" sz="2600" b="1" dirty="0" smtClean="0">
                <a:solidFill>
                  <a:srgbClr val="0070C0"/>
                </a:solidFill>
              </a:rPr>
              <a:t>;</a:t>
            </a:r>
            <a:r>
              <a:rPr lang="en-GB" sz="26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uses the braces  </a:t>
            </a:r>
            <a:r>
              <a:rPr lang="en-GB" sz="2600" dirty="0" smtClean="0">
                <a:solidFill>
                  <a:srgbClr val="FF0000"/>
                </a:solidFill>
              </a:rPr>
              <a:t>{ }</a:t>
            </a:r>
          </a:p>
          <a:p>
            <a:pPr marL="0" indent="0">
              <a:buFont typeface="Arial" pitchFamily="34" charset="0"/>
              <a:buNone/>
            </a:pPr>
            <a:r>
              <a:rPr lang="en-GB" sz="2600" dirty="0" smtClean="0">
                <a:solidFill>
                  <a:srgbClr val="FF0000"/>
                </a:solidFill>
              </a:rPr>
              <a:t>commands inside are repeated</a:t>
            </a:r>
            <a:r>
              <a:rPr lang="en-GB" sz="26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endParaRPr lang="en-GB" sz="26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02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: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</a:t>
            </a:r>
            <a:r>
              <a:rPr lang="en-GB" dirty="0" smtClean="0"/>
              <a:t>( </a:t>
            </a: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=0 </a:t>
            </a:r>
            <a:r>
              <a:rPr lang="en-GB" dirty="0" smtClean="0"/>
              <a:t>;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&lt;10</a:t>
            </a:r>
            <a:r>
              <a:rPr lang="en-GB" dirty="0" smtClean="0"/>
              <a:t> ; </a:t>
            </a: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>
                <a:solidFill>
                  <a:srgbClr val="00B050"/>
                </a:solidFill>
              </a:rPr>
              <a:t>++ 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Always use a variable – typically a counter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For – 3 parts, divided by ‘</a:t>
            </a:r>
            <a:r>
              <a:rPr lang="en-GB" b="1" dirty="0" smtClean="0">
                <a:solidFill>
                  <a:srgbClr val="0070C0"/>
                </a:solidFill>
              </a:rPr>
              <a:t>;</a:t>
            </a:r>
            <a:r>
              <a:rPr lang="en-GB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 = 0   </a:t>
            </a:r>
            <a:r>
              <a:rPr lang="en-GB" dirty="0" smtClean="0"/>
              <a:t>	variable starting value(s)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	</a:t>
            </a:r>
            <a:r>
              <a:rPr lang="en-GB" b="1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/>
              <a:t>  is a counter with an initial value of </a:t>
            </a:r>
            <a:r>
              <a:rPr lang="en-GB" b="1" dirty="0" smtClean="0">
                <a:solidFill>
                  <a:srgbClr val="0070C0"/>
                </a:solidFill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&lt;10</a:t>
            </a:r>
            <a:r>
              <a:rPr lang="en-GB" dirty="0" smtClean="0"/>
              <a:t> 	end condition – keep going while </a:t>
            </a:r>
            <a:r>
              <a:rPr lang="en-GB" b="1" dirty="0" smtClean="0"/>
              <a:t>true</a:t>
            </a:r>
          </a:p>
          <a:p>
            <a:pPr marL="857250" lvl="2" indent="-457200"/>
            <a:r>
              <a:rPr lang="en-GB" dirty="0" smtClean="0"/>
              <a:t>If value in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i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less than </a:t>
            </a:r>
            <a:r>
              <a:rPr lang="en-GB" b="1" dirty="0" smtClean="0">
                <a:solidFill>
                  <a:srgbClr val="0070C0"/>
                </a:solidFill>
              </a:rPr>
              <a:t>10</a:t>
            </a:r>
            <a:r>
              <a:rPr lang="en-GB" dirty="0" smtClean="0"/>
              <a:t> keep going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00B050"/>
                </a:solidFill>
              </a:rPr>
              <a:t>i</a:t>
            </a:r>
            <a:r>
              <a:rPr lang="en-GB" dirty="0" smtClean="0">
                <a:solidFill>
                  <a:srgbClr val="00B050"/>
                </a:solidFill>
              </a:rPr>
              <a:t>++ </a:t>
            </a:r>
            <a:r>
              <a:rPr lang="en-GB" dirty="0" smtClean="0"/>
              <a:t>		Do this each time around the loop</a:t>
            </a:r>
          </a:p>
          <a:p>
            <a:pPr marL="857250" lvl="2" indent="-457200"/>
            <a:r>
              <a:rPr lang="en-GB" dirty="0" smtClean="0"/>
              <a:t>Add 1 to value in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/>
              <a:t>	(increment)</a:t>
            </a:r>
          </a:p>
          <a:p>
            <a:pPr marL="857250" lvl="2" indent="-457200"/>
            <a:r>
              <a:rPr lang="en-GB" dirty="0" smtClean="0"/>
              <a:t>could also be written </a:t>
            </a:r>
            <a:r>
              <a:rPr lang="en-GB" dirty="0" err="1" smtClean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=i+1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rff.com/flowchart_structure_fo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1656184" cy="34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1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r>
              <a:rPr lang="en-GB" baseline="30000" dirty="0" smtClean="0"/>
              <a:t>st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50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42210" y="2050529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14528" y="2052491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193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r>
              <a:rPr lang="en-GB" baseline="30000" dirty="0" smtClean="0"/>
              <a:t>nd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06039" y="2024954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35000" y="2027830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66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</a:t>
            </a:r>
            <a:r>
              <a:rPr lang="en-GB" baseline="30000" dirty="0" smtClean="0"/>
              <a:t>rd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18952" y="1999968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14528" y="2058011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35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71044" y="3820500"/>
            <a:ext cx="1250384" cy="1089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63888" y="3074888"/>
            <a:ext cx="749716" cy="1794272"/>
            <a:chOff x="3563888" y="3074888"/>
            <a:chExt cx="749716" cy="1794272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flipV="1">
              <a:off x="4313604" y="3299296"/>
              <a:ext cx="0" cy="12098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3563888" y="4581128"/>
              <a:ext cx="720080" cy="2880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3779912" y="3074888"/>
              <a:ext cx="455799" cy="2244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5762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10</a:t>
            </a:r>
            <a:r>
              <a:rPr lang="en-GB" baseline="30000" dirty="0" smtClean="0"/>
              <a:t>th</a:t>
            </a:r>
            <a:r>
              <a:rPr lang="en-GB" dirty="0" smtClean="0"/>
              <a:t>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drawing concentric circles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int</a:t>
            </a:r>
            <a:r>
              <a:rPr lang="en-GB" dirty="0"/>
              <a:t> size=50;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&lt;10; </a:t>
            </a:r>
            <a:r>
              <a:rPr lang="en-GB" dirty="0" err="1" smtClean="0"/>
              <a:t>i</a:t>
            </a:r>
            <a:r>
              <a:rPr lang="en-GB" dirty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ellipse(50,50,size,size);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size=size-5;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//finished loop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5796136" y="3501008"/>
            <a:ext cx="1800200" cy="172819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7553" y="1686998"/>
            <a:ext cx="976007" cy="1286949"/>
            <a:chOff x="7477553" y="1686998"/>
            <a:chExt cx="976007" cy="1286949"/>
          </a:xfrm>
        </p:grpSpPr>
        <p:sp>
          <p:nvSpPr>
            <p:cNvPr id="8" name="Cube 7"/>
            <p:cNvSpPr/>
            <p:nvPr/>
          </p:nvSpPr>
          <p:spPr>
            <a:xfrm>
              <a:off x="759633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7553" y="260461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size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4528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37393" y="1686998"/>
            <a:ext cx="976007" cy="1211784"/>
            <a:chOff x="6037393" y="1686998"/>
            <a:chExt cx="976007" cy="1211784"/>
          </a:xfrm>
        </p:grpSpPr>
        <p:sp>
          <p:nvSpPr>
            <p:cNvPr id="7" name="Cube 6"/>
            <p:cNvSpPr/>
            <p:nvPr/>
          </p:nvSpPr>
          <p:spPr>
            <a:xfrm>
              <a:off x="6156176" y="1686998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393" y="252945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i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5567" y="20278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</a:t>
              </a:r>
              <a:endParaRPr lang="en-GB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57920" y="129496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=i+1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278922" y="2023543"/>
            <a:ext cx="4187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87322" y="1257305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size=size-5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782358" y="202783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 bwMode="auto">
          <a:xfrm>
            <a:off x="5942248" y="3671653"/>
            <a:ext cx="1507976" cy="138690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071044" y="3820500"/>
            <a:ext cx="1250384" cy="1089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9421" y="3906395"/>
            <a:ext cx="993629" cy="917417"/>
            <a:chOff x="5948536" y="3653408"/>
            <a:chExt cx="1800200" cy="1728192"/>
          </a:xfrm>
        </p:grpSpPr>
        <p:sp>
          <p:nvSpPr>
            <p:cNvPr id="23" name="Oval 22"/>
            <p:cNvSpPr/>
            <p:nvPr/>
          </p:nvSpPr>
          <p:spPr bwMode="auto">
            <a:xfrm>
              <a:off x="5948536" y="3653408"/>
              <a:ext cx="1800200" cy="172819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094648" y="3824053"/>
              <a:ext cx="1507976" cy="138690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223444" y="3972900"/>
              <a:ext cx="1250384" cy="108920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47974" y="4131214"/>
            <a:ext cx="496522" cy="482485"/>
            <a:chOff x="5948536" y="3653408"/>
            <a:chExt cx="1800200" cy="1728192"/>
          </a:xfrm>
        </p:grpSpPr>
        <p:sp>
          <p:nvSpPr>
            <p:cNvPr id="27" name="Oval 26"/>
            <p:cNvSpPr/>
            <p:nvPr/>
          </p:nvSpPr>
          <p:spPr bwMode="auto">
            <a:xfrm>
              <a:off x="5948536" y="3653408"/>
              <a:ext cx="1800200" cy="172819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094648" y="3824053"/>
              <a:ext cx="1507976" cy="138690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223444" y="3972900"/>
              <a:ext cx="1250384" cy="108920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30" name="Oval 29"/>
          <p:cNvSpPr/>
          <p:nvPr/>
        </p:nvSpPr>
        <p:spPr bwMode="auto">
          <a:xfrm flipV="1">
            <a:off x="6610016" y="4306383"/>
            <a:ext cx="172437" cy="15137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123" y="4859868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is 10, loop complete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2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3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GB" dirty="0" err="1"/>
              <a:t>int</a:t>
            </a:r>
            <a:r>
              <a:rPr lang="en-GB" dirty="0"/>
              <a:t> size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for(</a:t>
            </a:r>
            <a:r>
              <a:rPr lang="en-GB" dirty="0">
                <a:solidFill>
                  <a:srgbClr val="0070C0"/>
                </a:solidFill>
              </a:rPr>
              <a:t>size=50</a:t>
            </a:r>
            <a:r>
              <a:rPr lang="en-GB" dirty="0"/>
              <a:t>; </a:t>
            </a:r>
            <a:r>
              <a:rPr lang="en-GB" dirty="0">
                <a:solidFill>
                  <a:srgbClr val="FF0000"/>
                </a:solidFill>
              </a:rPr>
              <a:t>size&gt;0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size=size-5</a:t>
            </a:r>
            <a:r>
              <a:rPr lang="en-GB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ellipse(50,50,size,size);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rgbClr val="FF0000"/>
                </a:solidFill>
              </a:rPr>
              <a:t>What would this do?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Same result, </a:t>
            </a: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 size</a:t>
            </a:r>
            <a:r>
              <a:rPr lang="en-GB" dirty="0" smtClean="0"/>
              <a:t> is our counter- start value is </a:t>
            </a:r>
            <a:r>
              <a:rPr lang="en-GB" b="1" dirty="0" smtClean="0">
                <a:solidFill>
                  <a:srgbClr val="0070C0"/>
                </a:solidFill>
              </a:rPr>
              <a:t>50</a:t>
            </a:r>
          </a:p>
          <a:p>
            <a:pPr lvl="1"/>
            <a:r>
              <a:rPr lang="en-GB" dirty="0" smtClean="0"/>
              <a:t> keep going while </a:t>
            </a:r>
            <a:r>
              <a:rPr lang="en-GB" dirty="0" smtClean="0">
                <a:solidFill>
                  <a:srgbClr val="FF0000"/>
                </a:solidFill>
              </a:rPr>
              <a:t>size </a:t>
            </a:r>
            <a:r>
              <a:rPr lang="en-GB" dirty="0" smtClean="0"/>
              <a:t>bigger than 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GB" dirty="0" smtClean="0"/>
              <a:t> Each time take </a:t>
            </a:r>
            <a:r>
              <a:rPr lang="en-GB" b="1" dirty="0" smtClean="0">
                <a:solidFill>
                  <a:srgbClr val="00B050"/>
                </a:solidFill>
              </a:rPr>
              <a:t>5</a:t>
            </a:r>
            <a:r>
              <a:rPr lang="en-GB" dirty="0" smtClean="0"/>
              <a:t> away from </a:t>
            </a:r>
            <a:r>
              <a:rPr lang="en-GB" b="1" dirty="0" smtClean="0">
                <a:solidFill>
                  <a:srgbClr val="00B050"/>
                </a:solidFill>
              </a:rPr>
              <a:t>size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18725"/>
            <a:ext cx="2332056" cy="25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1</Template>
  <TotalTime>2372</TotalTime>
  <Words>1094</Words>
  <Application>Microsoft Office PowerPoint</Application>
  <PresentationFormat>On-screen Show (4:3)</PresentationFormat>
  <Paragraphs>323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Gill Sans</vt:lpstr>
      <vt:lpstr>ヒラギノ角ゴ ProN W3</vt:lpstr>
      <vt:lpstr>ヒラギノ角ゴ ProN W6</vt:lpstr>
      <vt:lpstr>Default - Title Slide</vt:lpstr>
      <vt:lpstr>Programming</vt:lpstr>
      <vt:lpstr>Learning Objectives</vt:lpstr>
      <vt:lpstr>Example</vt:lpstr>
      <vt:lpstr>For Loop : syntax</vt:lpstr>
      <vt:lpstr>Example 1st Loop</vt:lpstr>
      <vt:lpstr>Example 2nd Loop</vt:lpstr>
      <vt:lpstr>Example 3rd Loop</vt:lpstr>
      <vt:lpstr>Example 10th Loop</vt:lpstr>
      <vt:lpstr>Another example</vt:lpstr>
      <vt:lpstr>For Loops – how many loops?</vt:lpstr>
      <vt:lpstr>Draw 5 crosses</vt:lpstr>
      <vt:lpstr>Nested For Loop</vt:lpstr>
      <vt:lpstr>Nested For Loop 2</vt:lpstr>
      <vt:lpstr>Tracing Nested For Loops</vt:lpstr>
      <vt:lpstr>Tracing Nested For Loops</vt:lpstr>
      <vt:lpstr>Tidy up - Refactor</vt:lpstr>
      <vt:lpstr>For Loop : Run time errors</vt:lpstr>
      <vt:lpstr>While Loops</vt:lpstr>
      <vt:lpstr>While vs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201</cp:revision>
  <dcterms:created xsi:type="dcterms:W3CDTF">2014-07-04T10:55:05Z</dcterms:created>
  <dcterms:modified xsi:type="dcterms:W3CDTF">2021-06-30T13:14:54Z</dcterms:modified>
</cp:coreProperties>
</file>