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256" r:id="rId2"/>
    <p:sldId id="289" r:id="rId3"/>
    <p:sldId id="288" r:id="rId4"/>
    <p:sldId id="273" r:id="rId5"/>
    <p:sldId id="282" r:id="rId6"/>
    <p:sldId id="283" r:id="rId7"/>
    <p:sldId id="271" r:id="rId8"/>
    <p:sldId id="285" r:id="rId9"/>
    <p:sldId id="275" r:id="rId10"/>
    <p:sldId id="276" r:id="rId11"/>
    <p:sldId id="272" r:id="rId12"/>
    <p:sldId id="274" r:id="rId13"/>
    <p:sldId id="281" r:id="rId14"/>
    <p:sldId id="259" r:id="rId15"/>
    <p:sldId id="260" r:id="rId16"/>
    <p:sldId id="280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5" autoAdjust="0"/>
    <p:restoredTop sz="87882" autoAdjust="0"/>
  </p:normalViewPr>
  <p:slideViewPr>
    <p:cSldViewPr>
      <p:cViewPr varScale="1">
        <p:scale>
          <a:sx n="92" d="100"/>
          <a:sy n="92" d="100"/>
        </p:scale>
        <p:origin x="9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0CE6-2F5D-4272-9A3D-D5AE09A1154D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22D0-5EDE-48FE-93F4-248421864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Can’t learn to program through reading a book or listening to lectures.  Skill : Requires regular</a:t>
            </a:r>
            <a:r>
              <a:rPr lang="en-GB" baseline="0" dirty="0" smtClean="0"/>
              <a:t> practice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9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 together – walk through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6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r>
              <a:rPr lang="en-GB" baseline="0" dirty="0" smtClean="0"/>
              <a:t> in lab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4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1800"/>
            </a:lvl1pPr>
            <a:lvl2pPr algn="l">
              <a:defRPr sz="1500"/>
            </a:lvl2pPr>
            <a:lvl3pPr algn="l">
              <a:defRPr sz="1350"/>
            </a:lvl3pPr>
            <a:lvl4pPr algn="l">
              <a:defRPr sz="1200"/>
            </a:lvl4pPr>
            <a:lvl5pPr algn="l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58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12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66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28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28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>
                <a:sym typeface="Arial Black" panose="020B0A04020102020204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Programming 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 smtClean="0"/>
              <a:t>Introduction to </a:t>
            </a:r>
            <a:r>
              <a:rPr lang="en-GB" sz="3600" b="1" dirty="0" smtClean="0"/>
              <a:t>Java</a:t>
            </a:r>
            <a:r>
              <a:rPr lang="en-GB" sz="3600" dirty="0" smtClean="0"/>
              <a:t> programming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5264"/>
            <a:ext cx="1136391" cy="8239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in programs</a:t>
            </a:r>
            <a:endParaRPr lang="en-US" dirty="0"/>
          </a:p>
        </p:txBody>
      </p:sp>
      <p:pic>
        <p:nvPicPr>
          <p:cNvPr id="4" name="Content Placeholder 3" descr="face finished.bmp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45866" y="1500174"/>
            <a:ext cx="4046990" cy="394505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0" y="1500174"/>
            <a:ext cx="3500430" cy="4625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7584" y="1196752"/>
            <a:ext cx="3857652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 smtClean="0">
                <a:solidFill>
                  <a:srgbClr val="0070C0"/>
                </a:solidFill>
              </a:rPr>
              <a:t>point(50,20);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 smtClean="0">
                <a:solidFill>
                  <a:srgbClr val="0070C0"/>
                </a:solidFill>
              </a:rPr>
              <a:t>e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llipse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(50,20,10,10);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 smtClean="0"/>
              <a:t>Point drawn over by ellipse – not visible.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GB" sz="24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400" dirty="0" smtClean="0"/>
              <a:t>Expression</a:t>
            </a:r>
            <a:r>
              <a:rPr lang="en-GB" sz="2400" dirty="0"/>
              <a:t>, forces the maths before performing the command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148064" y="3591076"/>
            <a:ext cx="1512168" cy="5760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48064" y="4725144"/>
            <a:ext cx="1800200" cy="5760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91680" y="1700808"/>
            <a:ext cx="288032" cy="2880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97422" y="2183976"/>
            <a:ext cx="288032" cy="2880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Used to store values : numbers, words etc</a:t>
            </a:r>
          </a:p>
          <a:p>
            <a:r>
              <a:rPr lang="en-GB" dirty="0" smtClean="0"/>
              <a:t>Called </a:t>
            </a:r>
            <a:r>
              <a:rPr lang="en-GB" b="1" dirty="0" smtClean="0"/>
              <a:t>variable</a:t>
            </a:r>
            <a:r>
              <a:rPr lang="en-GB" dirty="0" smtClean="0"/>
              <a:t> because the value stored can change within the program</a:t>
            </a:r>
          </a:p>
          <a:p>
            <a:r>
              <a:rPr lang="en-GB" dirty="0" smtClean="0"/>
              <a:t>Many types but use: </a:t>
            </a:r>
            <a:r>
              <a:rPr lang="en-GB" b="1" dirty="0" smtClean="0">
                <a:solidFill>
                  <a:srgbClr val="0070C0"/>
                </a:solidFill>
              </a:rPr>
              <a:t>float</a:t>
            </a:r>
            <a:r>
              <a:rPr lang="en-GB" dirty="0"/>
              <a:t> </a:t>
            </a:r>
            <a:r>
              <a:rPr lang="en-GB" dirty="0" smtClean="0"/>
              <a:t>&amp; </a:t>
            </a:r>
            <a:r>
              <a:rPr lang="en-GB" b="1" dirty="0" err="1" smtClean="0">
                <a:solidFill>
                  <a:srgbClr val="0070C0"/>
                </a:solidFill>
              </a:rPr>
              <a:t>int</a:t>
            </a:r>
            <a:r>
              <a:rPr lang="en-GB" dirty="0"/>
              <a:t> </a:t>
            </a:r>
            <a:r>
              <a:rPr lang="en-GB" dirty="0" smtClean="0"/>
              <a:t>for now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float</a:t>
            </a:r>
            <a:r>
              <a:rPr lang="en-GB" dirty="0" smtClean="0"/>
              <a:t>ing point number  e.g. 10.5, 5.0, 1.765 </a:t>
            </a:r>
          </a:p>
          <a:p>
            <a:r>
              <a:rPr lang="en-GB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/>
              <a:t> whole numbers </a:t>
            </a:r>
            <a:r>
              <a:rPr lang="en-GB" dirty="0" err="1" smtClean="0"/>
              <a:t>e.g</a:t>
            </a:r>
            <a:r>
              <a:rPr lang="en-GB" dirty="0" smtClean="0"/>
              <a:t> 5, 10, -56, 100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int</a:t>
            </a:r>
            <a:r>
              <a:rPr lang="en-GB" dirty="0" smtClean="0">
                <a:solidFill>
                  <a:srgbClr val="0070C0"/>
                </a:solidFill>
              </a:rPr>
              <a:t> x=10;  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//stores 10 in variable x</a:t>
            </a:r>
          </a:p>
          <a:p>
            <a:pPr>
              <a:buNone/>
            </a:pPr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0070C0"/>
                </a:solidFill>
              </a:rPr>
              <a:t>point(</a:t>
            </a:r>
            <a:r>
              <a:rPr lang="en-GB" b="1" dirty="0" smtClean="0">
                <a:solidFill>
                  <a:srgbClr val="0070C0"/>
                </a:solidFill>
              </a:rPr>
              <a:t>x</a:t>
            </a:r>
            <a:r>
              <a:rPr lang="en-GB" dirty="0" smtClean="0">
                <a:solidFill>
                  <a:srgbClr val="0070C0"/>
                </a:solidFill>
              </a:rPr>
              <a:t>,50);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8926" y="607220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FF0000"/>
                </a:solidFill>
              </a:rPr>
              <a:t>Where would point appear?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3586900"/>
            <a:ext cx="320241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Assign value 10 to box (variable)</a:t>
            </a:r>
          </a:p>
          <a:p>
            <a:r>
              <a:rPr lang="en-GB" dirty="0" smtClean="0"/>
              <a:t> called x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4403093"/>
            <a:ext cx="22910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Using value stored in </a:t>
            </a:r>
            <a:r>
              <a:rPr lang="en-GB" b="1" dirty="0" smtClean="0"/>
              <a:t>x</a:t>
            </a:r>
            <a:endParaRPr lang="en-GB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Variables &amp;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picture a box in memory big enough to hold an integer number</a:t>
            </a:r>
          </a:p>
          <a:p>
            <a:r>
              <a:rPr lang="en-GB" dirty="0" smtClean="0"/>
              <a:t>An assignment,  e.g. </a:t>
            </a:r>
            <a:r>
              <a:rPr lang="en-GB" dirty="0" smtClean="0">
                <a:solidFill>
                  <a:srgbClr val="0070C0"/>
                </a:solidFill>
              </a:rPr>
              <a:t>x</a:t>
            </a:r>
            <a:r>
              <a:rPr lang="en-GB" dirty="0" smtClean="0"/>
              <a:t> = </a:t>
            </a:r>
            <a:r>
              <a:rPr lang="en-GB" dirty="0" smtClean="0">
                <a:solidFill>
                  <a:srgbClr val="0070C0"/>
                </a:solidFill>
              </a:rPr>
              <a:t>y</a:t>
            </a:r>
            <a:r>
              <a:rPr lang="en-GB" dirty="0" smtClean="0"/>
              <a:t> + 30     means x assigned value in y + 30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sz="2400" dirty="0" err="1" smtClean="0">
                <a:solidFill>
                  <a:srgbClr val="0070C0"/>
                </a:solidFill>
              </a:rPr>
              <a:t>int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dirty="0" err="1" smtClean="0">
                <a:solidFill>
                  <a:srgbClr val="0070C0"/>
                </a:solidFill>
              </a:rPr>
              <a:t>x,y</a:t>
            </a:r>
            <a:r>
              <a:rPr lang="en-GB" sz="2400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x = 10;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x = x - 5;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x = x + 1;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y = 5;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x = x+3*y;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Expressions can use round brackets, and any arithmetic operators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/</a:t>
            </a:r>
            <a:r>
              <a:rPr lang="en-US" dirty="0" smtClean="0"/>
              <a:t> Division operator </a:t>
            </a:r>
            <a:r>
              <a:rPr lang="en-US" dirty="0" smtClean="0">
                <a:solidFill>
                  <a:srgbClr val="0070C0"/>
                </a:solidFill>
              </a:rPr>
              <a:t>%</a:t>
            </a:r>
            <a:r>
              <a:rPr lang="en-US" dirty="0" smtClean="0"/>
              <a:t> Remainder operator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(5+3+1)%2 </a:t>
            </a:r>
            <a:r>
              <a:rPr lang="en-GB" dirty="0" smtClean="0"/>
              <a:t>equals 1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857884" y="2643182"/>
            <a:ext cx="857224" cy="857256"/>
            <a:chOff x="5857884" y="2643182"/>
            <a:chExt cx="857224" cy="857256"/>
          </a:xfrm>
        </p:grpSpPr>
        <p:sp>
          <p:nvSpPr>
            <p:cNvPr id="4" name="Cube 3"/>
            <p:cNvSpPr/>
            <p:nvPr/>
          </p:nvSpPr>
          <p:spPr>
            <a:xfrm>
              <a:off x="5857884" y="2643182"/>
              <a:ext cx="857224" cy="857256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00760" y="3000372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x</a:t>
              </a:r>
              <a:endParaRPr lang="en-US" sz="2400" dirty="0"/>
            </a:p>
          </p:txBody>
        </p:sp>
      </p:grpSp>
      <p:sp>
        <p:nvSpPr>
          <p:cNvPr id="6" name="Cube 5"/>
          <p:cNvSpPr/>
          <p:nvPr/>
        </p:nvSpPr>
        <p:spPr>
          <a:xfrm>
            <a:off x="7286644" y="2643182"/>
            <a:ext cx="857224" cy="85725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29520" y="3000372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64591" y="3061927"/>
            <a:ext cx="141615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/>
              <a:t>x contains 5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545098" y="3505041"/>
            <a:ext cx="141615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/>
              <a:t>x contains 6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540289" y="3973850"/>
            <a:ext cx="14209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/>
              <a:t>y contains 5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0289" y="4373960"/>
            <a:ext cx="1546001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 smtClean="0"/>
              <a:t>x contains 21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(walk through)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1560" y="1587500"/>
            <a:ext cx="8075240" cy="4787900"/>
          </a:xfrm>
        </p:spPr>
        <p:txBody>
          <a:bodyPr>
            <a:normAutofit/>
          </a:bodyPr>
          <a:lstStyle/>
          <a:p>
            <a:r>
              <a:rPr lang="en-GB" dirty="0" smtClean="0"/>
              <a:t>Write a program to assign 3 integer values to 3 variables and find the average (mean) where A=10</a:t>
            </a:r>
            <a:r>
              <a:rPr lang="en-GB" dirty="0"/>
              <a:t>,</a:t>
            </a:r>
            <a:r>
              <a:rPr lang="en-GB" dirty="0" smtClean="0"/>
              <a:t> B=15, C=25.</a:t>
            </a:r>
          </a:p>
          <a:p>
            <a:endParaRPr lang="en-GB" dirty="0"/>
          </a:p>
          <a:p>
            <a:pPr>
              <a:buNone/>
            </a:pPr>
            <a:r>
              <a:rPr lang="en-GB" smtClean="0">
                <a:solidFill>
                  <a:srgbClr val="0070C0"/>
                </a:solidFill>
              </a:rPr>
              <a:t>int A,B,C;</a:t>
            </a:r>
          </a:p>
          <a:p>
            <a:pPr>
              <a:buNone/>
            </a:pPr>
            <a:r>
              <a:rPr lang="en-GB" smtClean="0">
                <a:solidFill>
                  <a:srgbClr val="0070C0"/>
                </a:solidFill>
              </a:rPr>
              <a:t>float Ave;</a:t>
            </a:r>
          </a:p>
          <a:p>
            <a:pPr>
              <a:buNone/>
            </a:pPr>
            <a:r>
              <a:rPr lang="en-GB" smtClean="0">
                <a:solidFill>
                  <a:srgbClr val="0070C0"/>
                </a:solidFill>
              </a:rPr>
              <a:t>A=10;</a:t>
            </a:r>
          </a:p>
          <a:p>
            <a:pPr>
              <a:buNone/>
            </a:pPr>
            <a:r>
              <a:rPr lang="en-GB" smtClean="0">
                <a:solidFill>
                  <a:srgbClr val="0070C0"/>
                </a:solidFill>
              </a:rPr>
              <a:t>B=15;</a:t>
            </a:r>
          </a:p>
          <a:p>
            <a:pPr>
              <a:buNone/>
            </a:pPr>
            <a:r>
              <a:rPr lang="en-GB" smtClean="0">
                <a:solidFill>
                  <a:srgbClr val="0070C0"/>
                </a:solidFill>
              </a:rPr>
              <a:t>C=25;</a:t>
            </a:r>
          </a:p>
          <a:p>
            <a:pPr>
              <a:buNone/>
            </a:pPr>
            <a:r>
              <a:rPr lang="en-GB" smtClean="0">
                <a:solidFill>
                  <a:srgbClr val="0070C0"/>
                </a:solidFill>
              </a:rPr>
              <a:t>Ave = (A+B+C)/3;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6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3568" y="1587500"/>
            <a:ext cx="8003232" cy="4787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int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x,y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size(500,500);   </a:t>
            </a:r>
            <a:r>
              <a:rPr lang="en-US" dirty="0" smtClean="0">
                <a:solidFill>
                  <a:srgbClr val="00B050"/>
                </a:solidFill>
              </a:rPr>
              <a:t>//set size of drawing window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background(0);  </a:t>
            </a:r>
            <a:r>
              <a:rPr lang="en-US" dirty="0" smtClean="0">
                <a:solidFill>
                  <a:srgbClr val="00B050"/>
                </a:solidFill>
              </a:rPr>
              <a:t>//set background </a:t>
            </a:r>
            <a:r>
              <a:rPr lang="en-US" dirty="0" err="1" smtClean="0">
                <a:solidFill>
                  <a:srgbClr val="00B050"/>
                </a:solidFill>
              </a:rPr>
              <a:t>colour</a:t>
            </a:r>
            <a:r>
              <a:rPr lang="en-US" dirty="0" smtClean="0">
                <a:solidFill>
                  <a:srgbClr val="00B050"/>
                </a:solidFill>
              </a:rPr>
              <a:t> - black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stroke(255,255,255);  </a:t>
            </a:r>
            <a:r>
              <a:rPr lang="en-US" dirty="0" smtClean="0">
                <a:solidFill>
                  <a:srgbClr val="00B050"/>
                </a:solidFill>
              </a:rPr>
              <a:t>//set outline </a:t>
            </a:r>
            <a:r>
              <a:rPr lang="en-US" dirty="0" err="1" smtClean="0">
                <a:solidFill>
                  <a:srgbClr val="00B050"/>
                </a:solidFill>
              </a:rPr>
              <a:t>colour</a:t>
            </a:r>
            <a:r>
              <a:rPr lang="en-US" dirty="0" smtClean="0">
                <a:solidFill>
                  <a:srgbClr val="00B050"/>
                </a:solidFill>
              </a:rPr>
              <a:t> R,G,B [0-255]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x=50;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y=20;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line(x ,y , x+20, y); </a:t>
            </a:r>
            <a:r>
              <a:rPr lang="en-US" dirty="0" smtClean="0">
                <a:solidFill>
                  <a:srgbClr val="00B050"/>
                </a:solidFill>
              </a:rPr>
              <a:t>//line draws from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pair parameters, to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pair of parameters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line(x ,y , x, y+20);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What does code above do (draw result)?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508104" y="4262954"/>
            <a:ext cx="2664296" cy="2112338"/>
            <a:chOff x="5508104" y="4262954"/>
            <a:chExt cx="2664296" cy="2112338"/>
          </a:xfrm>
        </p:grpSpPr>
        <p:pic>
          <p:nvPicPr>
            <p:cNvPr id="4" name="Picture 3" descr="http://www.make-my-own-house.com/images/paper.jp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45045"/>
            <a:stretch/>
          </p:blipFill>
          <p:spPr bwMode="auto">
            <a:xfrm>
              <a:off x="5508104" y="4262954"/>
              <a:ext cx="2664296" cy="21123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6444208" y="4581020"/>
              <a:ext cx="360040" cy="0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6435824" y="4581020"/>
              <a:ext cx="8384" cy="288032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 a square (edge 50)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x,y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size(500,500);</a:t>
            </a:r>
          </a:p>
          <a:p>
            <a:pPr marL="0" indent="0">
              <a:buNone/>
            </a:pPr>
            <a:r>
              <a:rPr lang="en-GB" dirty="0" smtClean="0"/>
              <a:t>  x=50;</a:t>
            </a:r>
          </a:p>
          <a:p>
            <a:pPr marL="0" indent="0">
              <a:buNone/>
            </a:pPr>
            <a:r>
              <a:rPr lang="en-GB" dirty="0" smtClean="0"/>
              <a:t>  y=20;</a:t>
            </a:r>
          </a:p>
          <a:p>
            <a:pPr marL="0" indent="0">
              <a:buNone/>
            </a:pPr>
            <a:r>
              <a:rPr lang="en-GB" dirty="0" smtClean="0"/>
              <a:t>  line(x ,y , x+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/>
              <a:t>, y);</a:t>
            </a:r>
          </a:p>
          <a:p>
            <a:pPr marL="0" indent="0">
              <a:buNone/>
            </a:pPr>
            <a:r>
              <a:rPr lang="en-GB" dirty="0" smtClean="0"/>
              <a:t>  line(x ,y , x, y+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line(x+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/>
              <a:t> ,y , x+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/>
              <a:t>, y+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r>
              <a:rPr lang="en-GB" dirty="0" smtClean="0"/>
              <a:t>  line(x ,y+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/>
              <a:t> , x+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/>
              <a:t>, y+</a:t>
            </a:r>
            <a:r>
              <a:rPr lang="en-GB" dirty="0" smtClean="0">
                <a:solidFill>
                  <a:srgbClr val="FF0000"/>
                </a:solidFill>
              </a:rPr>
              <a:t>50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How can we alter our code to easily draw squares of different edge size?</a:t>
            </a:r>
          </a:p>
          <a:p>
            <a:r>
              <a:rPr lang="en-GB" dirty="0" smtClean="0"/>
              <a:t>Use another variable?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3438" y="1714488"/>
            <a:ext cx="34569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= 25;</a:t>
            </a:r>
          </a:p>
          <a:p>
            <a:endParaRPr lang="en-US" dirty="0" smtClean="0"/>
          </a:p>
          <a:p>
            <a:r>
              <a:rPr lang="en-US" dirty="0" smtClean="0"/>
              <a:t>  size(500,500);</a:t>
            </a:r>
          </a:p>
          <a:p>
            <a:r>
              <a:rPr lang="en-US" dirty="0" smtClean="0"/>
              <a:t>  x=50;</a:t>
            </a:r>
          </a:p>
          <a:p>
            <a:r>
              <a:rPr lang="en-US" dirty="0" smtClean="0"/>
              <a:t>  y=20;</a:t>
            </a:r>
          </a:p>
          <a:p>
            <a:r>
              <a:rPr lang="en-US" dirty="0" smtClean="0"/>
              <a:t>  line(x ,y , x+</a:t>
            </a:r>
            <a:r>
              <a:rPr lang="en-US" dirty="0">
                <a:solidFill>
                  <a:srgbClr val="FF0000"/>
                </a:solidFill>
              </a:rPr>
              <a:t> edge</a:t>
            </a:r>
            <a:r>
              <a:rPr lang="en-US" dirty="0" smtClean="0"/>
              <a:t>, y);</a:t>
            </a:r>
          </a:p>
          <a:p>
            <a:r>
              <a:rPr lang="en-US" dirty="0" smtClean="0"/>
              <a:t>  line(x ,y , x, </a:t>
            </a:r>
            <a:r>
              <a:rPr lang="en-US" dirty="0" err="1" smtClean="0"/>
              <a:t>y+</a:t>
            </a:r>
            <a:r>
              <a:rPr lang="en-US" dirty="0" err="1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line(</a:t>
            </a:r>
            <a:r>
              <a:rPr lang="en-US" dirty="0" err="1" smtClean="0"/>
              <a:t>x+</a:t>
            </a:r>
            <a:r>
              <a:rPr lang="en-US" dirty="0" err="1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,y , </a:t>
            </a:r>
            <a:r>
              <a:rPr lang="en-US" dirty="0" err="1" smtClean="0"/>
              <a:t>x+</a:t>
            </a:r>
            <a:r>
              <a:rPr lang="en-US" dirty="0" err="1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, y+</a:t>
            </a:r>
            <a:r>
              <a:rPr lang="en-US" dirty="0">
                <a:solidFill>
                  <a:srgbClr val="FF0000"/>
                </a:solidFill>
              </a:rPr>
              <a:t> edge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line(x ,</a:t>
            </a:r>
            <a:r>
              <a:rPr lang="en-US" dirty="0" err="1" smtClean="0"/>
              <a:t>y+</a:t>
            </a:r>
            <a:r>
              <a:rPr lang="en-US" dirty="0" err="1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 , </a:t>
            </a:r>
            <a:r>
              <a:rPr lang="en-US" dirty="0" err="1" smtClean="0"/>
              <a:t>x+</a:t>
            </a:r>
            <a:r>
              <a:rPr lang="en-US" dirty="0" err="1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, </a:t>
            </a:r>
            <a:r>
              <a:rPr lang="en-US" dirty="0" err="1" smtClean="0"/>
              <a:t>y+</a:t>
            </a:r>
            <a:r>
              <a:rPr lang="en-US" dirty="0" err="1" smtClean="0">
                <a:solidFill>
                  <a:srgbClr val="FF0000"/>
                </a:solidFill>
              </a:rPr>
              <a:t>edge</a:t>
            </a:r>
            <a:r>
              <a:rPr lang="en-US" dirty="0" smtClean="0"/>
              <a:t>);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What we’ve learnt so far</a:t>
            </a:r>
          </a:p>
          <a:p>
            <a:r>
              <a:rPr lang="en-GB" dirty="0" smtClean="0"/>
              <a:t>Sequence – program executes from top to bottom</a:t>
            </a:r>
          </a:p>
          <a:p>
            <a:r>
              <a:rPr lang="en-GB" dirty="0" smtClean="0"/>
              <a:t>Each line of program performs a command, ends in </a:t>
            </a:r>
            <a:r>
              <a:rPr lang="en-GB" sz="2400" b="1" dirty="0" smtClean="0">
                <a:solidFill>
                  <a:srgbClr val="0070C0"/>
                </a:solidFill>
              </a:rPr>
              <a:t>;</a:t>
            </a:r>
            <a:r>
              <a:rPr lang="en-GB" dirty="0" smtClean="0"/>
              <a:t> </a:t>
            </a:r>
          </a:p>
          <a:p>
            <a:r>
              <a:rPr lang="en-GB" dirty="0" smtClean="0"/>
              <a:t>Simple graphics commands:</a:t>
            </a:r>
          </a:p>
          <a:p>
            <a:pPr lvl="1"/>
            <a:r>
              <a:rPr lang="en-GB" dirty="0" smtClean="0"/>
              <a:t> Ellipse, point, line, size, stroke, background</a:t>
            </a:r>
          </a:p>
          <a:p>
            <a:pPr lvl="1" indent="0">
              <a:buNone/>
            </a:pPr>
            <a:r>
              <a:rPr lang="en-GB" dirty="0" smtClean="0"/>
              <a:t>Parameters – values (separated by </a:t>
            </a:r>
            <a:r>
              <a:rPr lang="en-GB" sz="2400" b="1" dirty="0" smtClean="0">
                <a:solidFill>
                  <a:srgbClr val="0070C0"/>
                </a:solidFill>
              </a:rPr>
              <a:t>,</a:t>
            </a:r>
            <a:r>
              <a:rPr lang="en-GB" dirty="0" smtClean="0"/>
              <a:t>) passed to commands</a:t>
            </a:r>
          </a:p>
          <a:p>
            <a:r>
              <a:rPr lang="en-GB" dirty="0" smtClean="0"/>
              <a:t>Variables store data</a:t>
            </a:r>
          </a:p>
          <a:p>
            <a:pPr lvl="1"/>
            <a:r>
              <a:rPr lang="en-GB" dirty="0" smtClean="0"/>
              <a:t>Met two types</a:t>
            </a:r>
            <a:endParaRPr lang="en-GB" dirty="0"/>
          </a:p>
          <a:p>
            <a:pPr lvl="1"/>
            <a:r>
              <a:rPr lang="en-GB" b="1" dirty="0" smtClean="0">
                <a:solidFill>
                  <a:srgbClr val="0070C0"/>
                </a:solidFill>
              </a:rPr>
              <a:t>float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rgbClr val="0070C0"/>
                </a:solidFill>
              </a:rPr>
              <a:t>int</a:t>
            </a:r>
            <a:endParaRPr lang="en-GB" b="1" dirty="0" smtClean="0">
              <a:solidFill>
                <a:srgbClr val="0070C0"/>
              </a:solidFill>
            </a:endParaRPr>
          </a:p>
          <a:p>
            <a:r>
              <a:rPr lang="en-GB" dirty="0" smtClean="0"/>
              <a:t>Arithmetic operators and expressions</a:t>
            </a:r>
          </a:p>
          <a:p>
            <a:pPr lvl="1"/>
            <a:r>
              <a:rPr lang="en-GB" dirty="0" smtClean="0"/>
              <a:t>E.g. 	x=50/(100 + y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pPr lvl="1" indent="0">
              <a:buNone/>
            </a:pPr>
            <a:r>
              <a:rPr lang="en-GB" sz="2000" dirty="0" smtClean="0">
                <a:solidFill>
                  <a:srgbClr val="FF0000"/>
                </a:solidFill>
              </a:rPr>
              <a:t>Covering loops in the lab, which rely </a:t>
            </a:r>
            <a:r>
              <a:rPr lang="en-GB" sz="2000" smtClean="0">
                <a:solidFill>
                  <a:srgbClr val="FF0000"/>
                </a:solidFill>
              </a:rPr>
              <a:t>on variables!</a:t>
            </a:r>
            <a:endParaRPr lang="en-GB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Unit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2540000"/>
            <a:ext cx="4010025" cy="3835400"/>
          </a:xfrm>
        </p:spPr>
        <p:txBody>
          <a:bodyPr/>
          <a:lstStyle/>
          <a:p>
            <a:r>
              <a:rPr lang="en-GB" dirty="0" smtClean="0"/>
              <a:t>Programming 1 : 15 credits,   Programming 2 : 15 credits</a:t>
            </a:r>
          </a:p>
          <a:p>
            <a:r>
              <a:rPr lang="en-GB" dirty="0" smtClean="0"/>
              <a:t>6 weeks + Assessment week</a:t>
            </a:r>
          </a:p>
          <a:p>
            <a:endParaRPr lang="en-GB" dirty="0"/>
          </a:p>
          <a:p>
            <a:r>
              <a:rPr lang="en-GB" dirty="0" smtClean="0"/>
              <a:t>Assessment : </a:t>
            </a:r>
            <a:r>
              <a:rPr lang="en-GB" dirty="0" smtClean="0"/>
              <a:t>lab </a:t>
            </a:r>
            <a:r>
              <a:rPr lang="en-GB" dirty="0"/>
              <a:t>e</a:t>
            </a:r>
            <a:r>
              <a:rPr lang="en-GB" dirty="0" smtClean="0"/>
              <a:t>xercises (5)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Assessment 2 : Game in Java Processing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07616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30795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512600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12476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8283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 weeks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 week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 weeks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 week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6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Programming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Programming</a:t>
                      </a:r>
                      <a:r>
                        <a:rPr lang="en-GB" baseline="0" dirty="0" smtClean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assignment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093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4947" y="2780928"/>
            <a:ext cx="225305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Graphical applications</a:t>
            </a:r>
          </a:p>
          <a:p>
            <a:r>
              <a:rPr lang="en-GB" dirty="0" smtClean="0"/>
              <a:t>Problem Solving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879" y="3721778"/>
            <a:ext cx="292932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Console : textual applications</a:t>
            </a:r>
          </a:p>
          <a:p>
            <a:r>
              <a:rPr lang="en-GB" dirty="0" smtClean="0"/>
              <a:t>Best practice</a:t>
            </a:r>
            <a:endParaRPr lang="en-US" dirty="0"/>
          </a:p>
        </p:txBody>
      </p:sp>
      <p:pic>
        <p:nvPicPr>
          <p:cNvPr id="7" name="Picture 4" descr="https://encrypted-tbn2.gstatic.com/images?q=tbn:ANd9GcS8_eSuyO5Zd8OUj2xIobGD4DhQogy6OTqlnyWHh8HIRpCIpIX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563" y="3613707"/>
            <a:ext cx="843231" cy="84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09" y="2692097"/>
            <a:ext cx="1136391" cy="8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79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Programming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GB" dirty="0"/>
          </a:p>
          <a:p>
            <a:pPr lvl="1" indent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Syntax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0070C0"/>
                </a:solidFill>
              </a:rPr>
              <a:t>sequence</a:t>
            </a:r>
            <a:r>
              <a:rPr lang="en-GB" dirty="0" smtClean="0"/>
              <a:t> of commands</a:t>
            </a:r>
          </a:p>
          <a:p>
            <a:pPr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Variables</a:t>
            </a:r>
            <a:r>
              <a:rPr lang="en-GB" dirty="0" smtClean="0"/>
              <a:t> – storing data</a:t>
            </a:r>
          </a:p>
          <a:p>
            <a:pPr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Loops</a:t>
            </a:r>
            <a:r>
              <a:rPr lang="en-GB" dirty="0" smtClean="0"/>
              <a:t> - Repetition of code block</a:t>
            </a:r>
          </a:p>
          <a:p>
            <a:pPr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Procedures</a:t>
            </a:r>
            <a:r>
              <a:rPr lang="en-GB" dirty="0" smtClean="0"/>
              <a:t> – custom command, structure</a:t>
            </a:r>
          </a:p>
          <a:p>
            <a:pPr lvl="1" indent="0">
              <a:buNone/>
            </a:pPr>
            <a:r>
              <a:rPr lang="en-GB" dirty="0" smtClean="0"/>
              <a:t>Top Down Design – problem decomposition</a:t>
            </a:r>
          </a:p>
          <a:p>
            <a:pPr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If </a:t>
            </a:r>
            <a:r>
              <a:rPr lang="en-GB" dirty="0" smtClean="0"/>
              <a:t>Statements – conditional branching</a:t>
            </a:r>
          </a:p>
          <a:p>
            <a:pPr lvl="1" indent="0">
              <a:buNone/>
            </a:pPr>
            <a:r>
              <a:rPr lang="en-GB" b="1" dirty="0">
                <a:solidFill>
                  <a:srgbClr val="0070C0"/>
                </a:solidFill>
              </a:rPr>
              <a:t>Class</a:t>
            </a:r>
            <a:r>
              <a:rPr lang="en-GB" dirty="0" smtClean="0"/>
              <a:t>es and </a:t>
            </a:r>
            <a:r>
              <a:rPr lang="en-GB" b="1" dirty="0">
                <a:solidFill>
                  <a:srgbClr val="0070C0"/>
                </a:solidFill>
              </a:rPr>
              <a:t>Objects</a:t>
            </a:r>
          </a:p>
          <a:p>
            <a:pPr lvl="2" indent="0">
              <a:buNone/>
            </a:pPr>
            <a:r>
              <a:rPr lang="en-GB" b="1" dirty="0">
                <a:solidFill>
                  <a:srgbClr val="0070C0"/>
                </a:solidFill>
              </a:rPr>
              <a:t>Member</a:t>
            </a:r>
            <a:r>
              <a:rPr lang="en-GB" dirty="0" smtClean="0"/>
              <a:t> variables – data in the class</a:t>
            </a:r>
          </a:p>
          <a:p>
            <a:pPr lvl="2" indent="0">
              <a:buNone/>
            </a:pPr>
            <a:r>
              <a:rPr lang="en-GB" b="1" dirty="0">
                <a:solidFill>
                  <a:srgbClr val="0070C0"/>
                </a:solidFill>
              </a:rPr>
              <a:t>Method</a:t>
            </a:r>
            <a:r>
              <a:rPr lang="en-GB" dirty="0" smtClean="0"/>
              <a:t>s – actions,  procedures</a:t>
            </a:r>
          </a:p>
          <a:p>
            <a:pPr lvl="1" indent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Collection (</a:t>
            </a:r>
            <a:r>
              <a:rPr lang="en-GB" b="1" dirty="0" err="1" smtClean="0">
                <a:solidFill>
                  <a:srgbClr val="0070C0"/>
                </a:solidFill>
              </a:rPr>
              <a:t>ArrayList</a:t>
            </a:r>
            <a:r>
              <a:rPr lang="en-GB" b="1" dirty="0" smtClean="0">
                <a:solidFill>
                  <a:srgbClr val="0070C0"/>
                </a:solidFill>
              </a:rPr>
              <a:t>) of objects</a:t>
            </a:r>
            <a:endParaRPr lang="en-GB" b="1" dirty="0">
              <a:solidFill>
                <a:srgbClr val="0070C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Each topic is incremental – earlier concepts underpin the later concepts.</a:t>
            </a:r>
          </a:p>
          <a:p>
            <a:r>
              <a:rPr lang="en-GB" dirty="0" smtClean="0"/>
              <a:t>Learn </a:t>
            </a:r>
            <a:r>
              <a:rPr lang="en-GB" b="1" dirty="0" smtClean="0"/>
              <a:t>programming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FF0000"/>
                </a:solidFill>
              </a:rPr>
              <a:t>problem solving </a:t>
            </a:r>
            <a:r>
              <a:rPr lang="en-GB" dirty="0" smtClean="0"/>
              <a:t>through </a:t>
            </a:r>
            <a:r>
              <a:rPr lang="en-GB" b="1" dirty="0" smtClean="0"/>
              <a:t>Practice, Practice, Practice</a:t>
            </a:r>
            <a:r>
              <a:rPr lang="en-GB" dirty="0" smtClean="0"/>
              <a:t>!!!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14947" y="2780928"/>
            <a:ext cx="225305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Graphical applications</a:t>
            </a:r>
          </a:p>
          <a:p>
            <a:r>
              <a:rPr lang="en-GB" dirty="0" smtClean="0"/>
              <a:t>Problem Solving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09" y="2692097"/>
            <a:ext cx="1136391" cy="8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85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Program</a:t>
            </a:r>
            <a:endParaRPr lang="en-US" dirty="0"/>
          </a:p>
        </p:txBody>
      </p:sp>
      <p:pic>
        <p:nvPicPr>
          <p:cNvPr id="4" name="Content Placeholder 3" descr="ideFirst.bmp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53941" y="1772816"/>
            <a:ext cx="4232859" cy="4353347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57298"/>
            <a:ext cx="3829048" cy="4768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Development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Environment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/>
              <a:t>Sketch - program</a:t>
            </a:r>
            <a:endParaRPr kumimoji="0" lang="en-GB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baseline="0" dirty="0" smtClean="0"/>
              <a:t>Menu – save</a:t>
            </a:r>
            <a:r>
              <a:rPr lang="en-GB" sz="3200" dirty="0" smtClean="0"/>
              <a:t> load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Comment – ignored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computer, </a:t>
            </a:r>
            <a:r>
              <a:rPr kumimoji="0" lang="en-GB" sz="3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at start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200" dirty="0" smtClean="0"/>
              <a:t>1 command </a:t>
            </a:r>
            <a:r>
              <a:rPr lang="en-GB" sz="3200" b="1" dirty="0" smtClean="0">
                <a:solidFill>
                  <a:srgbClr val="0070C0"/>
                </a:solidFill>
              </a:rPr>
              <a:t>;</a:t>
            </a:r>
            <a:r>
              <a:rPr lang="en-GB" sz="3200" dirty="0" smtClean="0"/>
              <a:t> at 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 a point on the screen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3200" dirty="0" smtClean="0">
                <a:solidFill>
                  <a:srgbClr val="FF0000"/>
                </a:solidFill>
              </a:rPr>
              <a:t>Where?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214422"/>
            <a:ext cx="5699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play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7818" y="1214422"/>
            <a:ext cx="5902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stop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Computer Scientists</a:t>
            </a:r>
            <a:br>
              <a:rPr lang="en-GB" dirty="0" smtClean="0"/>
            </a:br>
            <a:r>
              <a:rPr lang="en-GB" dirty="0" smtClean="0"/>
              <a:t>can’t read maps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84" y="1477975"/>
            <a:ext cx="5979036" cy="47879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30" name="Picture 6" descr="C:\Users\99900733\AppData\Local\Microsoft\Windows\Temporary Internet Files\Content.IE5\QBCXCPEX\MP90042240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1289026" cy="18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99900733\AppData\Local\Microsoft\Windows\Temporary Internet Files\Content.IE5\3A9P803A\MC900432537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013176"/>
            <a:ext cx="250495" cy="2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rot="5400000">
            <a:off x="35687" y="3893347"/>
            <a:ext cx="4786346" cy="1588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28860" y="6286520"/>
            <a:ext cx="5830368" cy="1588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3108" y="62865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57950" y="62865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X-axis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7048" y="156705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X=100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714480" y="60722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Y=0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571604" y="11429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Y-axis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>
            <a:endCxn id="1032" idx="1"/>
          </p:cNvCxnSpPr>
          <p:nvPr/>
        </p:nvCxnSpPr>
        <p:spPr>
          <a:xfrm flipV="1">
            <a:off x="2500298" y="5138424"/>
            <a:ext cx="3007806" cy="50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5107785" y="5750735"/>
            <a:ext cx="107157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86446" y="4714884"/>
            <a:ext cx="8640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(50,25)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7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omputer Coordinates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75656" y="2060848"/>
            <a:ext cx="0" cy="3240360"/>
          </a:xfrm>
          <a:prstGeom prst="straightConnector1">
            <a:avLst/>
          </a:prstGeom>
          <a:ln w="28575" cmpd="sng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5656" y="2060848"/>
            <a:ext cx="5544616" cy="0"/>
          </a:xfrm>
          <a:prstGeom prst="straightConnector1">
            <a:avLst/>
          </a:prstGeom>
          <a:ln w="28575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5928" y="15567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X=0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14847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X-axis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8224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X=100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81280" y="50274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Y=100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1988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Y=0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33569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Y-axis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475656" y="2924944"/>
            <a:ext cx="266429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39952" y="2060848"/>
            <a:ext cx="0" cy="8640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1960" y="26369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(50,25)</a:t>
            </a:r>
            <a:endParaRPr lang="en-GB" dirty="0"/>
          </a:p>
        </p:txBody>
      </p:sp>
      <p:sp>
        <p:nvSpPr>
          <p:cNvPr id="24" name="Multiply 23"/>
          <p:cNvSpPr/>
          <p:nvPr/>
        </p:nvSpPr>
        <p:spPr>
          <a:xfrm>
            <a:off x="3995936" y="2824360"/>
            <a:ext cx="288032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99900733\AppData\Local\Microsoft\Windows\Temporary Internet Files\Content.IE5\QBCXCPEX\MC90043156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150249"/>
            <a:ext cx="782817" cy="78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28" y="4118127"/>
            <a:ext cx="1124712" cy="13716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51920" y="2958926"/>
            <a:ext cx="2538708" cy="911414"/>
            <a:chOff x="3851920" y="2958926"/>
            <a:chExt cx="2538708" cy="911414"/>
          </a:xfrm>
        </p:grpSpPr>
        <p:sp>
          <p:nvSpPr>
            <p:cNvPr id="5" name="TextBox 4"/>
            <p:cNvSpPr txBox="1"/>
            <p:nvPr/>
          </p:nvSpPr>
          <p:spPr>
            <a:xfrm>
              <a:off x="3851920" y="3501008"/>
              <a:ext cx="2538708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dirty="0" smtClean="0"/>
                <a:t>always (x across, y down)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896036" y="2970239"/>
              <a:ext cx="758670" cy="57141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4463988" y="2958926"/>
              <a:ext cx="271643" cy="6140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85555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Graphics (2D)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4131238"/>
            <a:ext cx="8124825" cy="2244162"/>
          </a:xfrm>
        </p:spPr>
        <p:txBody>
          <a:bodyPr>
            <a:normAutofit/>
          </a:bodyPr>
          <a:lstStyle/>
          <a:p>
            <a:r>
              <a:rPr lang="en-GB" dirty="0" smtClean="0"/>
              <a:t>Involves drawing on the screen</a:t>
            </a:r>
          </a:p>
          <a:p>
            <a:r>
              <a:rPr lang="en-GB" dirty="0" smtClean="0"/>
              <a:t>Draw a point at position 50 (X axis), 50 (Y axis)</a:t>
            </a:r>
          </a:p>
          <a:p>
            <a:pPr>
              <a:buNone/>
            </a:pPr>
            <a:r>
              <a:rPr lang="en-GB" dirty="0" smtClean="0"/>
              <a:t>Where would the following be: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point(50,10);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point(10,50);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point(0,0);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7422" y="1643050"/>
            <a:ext cx="4071966" cy="20717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(50,50)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14287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origin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465241" y="2678107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0298" y="1500174"/>
            <a:ext cx="335758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86182" y="1142984"/>
            <a:ext cx="19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X axis : increasing 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28" y="2214554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Y axis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14744" y="257174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14744" y="185736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43174" y="2571744"/>
            <a:ext cx="71438" cy="61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71736" y="26431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(10,50)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6182" y="164305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(50,10)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278605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increasing 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57422" y="164305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20963" y="16430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(0,0)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drawing commands need information</a:t>
            </a:r>
          </a:p>
          <a:p>
            <a:r>
              <a:rPr lang="en-GB" dirty="0" smtClean="0"/>
              <a:t>Arguments (parameters) : information the command needs to work</a:t>
            </a:r>
          </a:p>
          <a:p>
            <a:r>
              <a:rPr lang="en-GB" dirty="0" smtClean="0"/>
              <a:t>What arguments did point need?</a:t>
            </a:r>
          </a:p>
          <a:p>
            <a:endParaRPr lang="en-GB" dirty="0" smtClean="0"/>
          </a:p>
          <a:p>
            <a:pPr lvl="0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new command 	</a:t>
            </a:r>
            <a:r>
              <a:rPr lang="en-GB" dirty="0" smtClean="0">
                <a:solidFill>
                  <a:srgbClr val="0070C0"/>
                </a:solidFill>
              </a:rPr>
              <a:t>line(</a:t>
            </a:r>
            <a:r>
              <a:rPr lang="en-GB" dirty="0" err="1" smtClean="0">
                <a:solidFill>
                  <a:srgbClr val="0070C0"/>
                </a:solidFill>
              </a:rPr>
              <a:t>startX,startY,endX,endY</a:t>
            </a:r>
            <a:r>
              <a:rPr lang="en-GB" dirty="0" smtClean="0">
                <a:solidFill>
                  <a:srgbClr val="0070C0"/>
                </a:solidFill>
              </a:rPr>
              <a:t>)	      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4 arguments (2 pairs </a:t>
            </a:r>
            <a:r>
              <a:rPr lang="en-GB" dirty="0" err="1" smtClean="0">
                <a:solidFill>
                  <a:schemeClr val="accent3">
                    <a:lumMod val="50000"/>
                  </a:schemeClr>
                </a:solidFill>
              </a:rPr>
              <a:t>coords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dirty="0" smtClean="0"/>
              <a:t>How would we draw a line along the left hand edge of the screen (origin, 50 pixels long?)</a:t>
            </a:r>
          </a:p>
          <a:p>
            <a:pPr marL="400050" lvl="2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l</a:t>
            </a:r>
            <a:r>
              <a:rPr lang="en-GB" sz="1800" dirty="0" smtClean="0">
                <a:solidFill>
                  <a:srgbClr val="0070C0"/>
                </a:solidFill>
              </a:rPr>
              <a:t>ine(0,0,0,50);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411760" y="3818628"/>
            <a:ext cx="5643602" cy="2571768"/>
            <a:chOff x="1704220" y="3649014"/>
            <a:chExt cx="5643602" cy="2571768"/>
          </a:xfrm>
        </p:grpSpPr>
        <p:sp>
          <p:nvSpPr>
            <p:cNvPr id="9" name="Rectangle 8"/>
            <p:cNvSpPr/>
            <p:nvPr/>
          </p:nvSpPr>
          <p:spPr>
            <a:xfrm>
              <a:off x="3275856" y="4149080"/>
              <a:ext cx="4071966" cy="20717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/>
            <p:cNvCxnSpPr>
              <a:stCxn id="21" idx="0"/>
              <a:endCxn id="17" idx="4"/>
            </p:cNvCxnSpPr>
            <p:nvPr/>
          </p:nvCxnSpPr>
          <p:spPr bwMode="auto">
            <a:xfrm>
              <a:off x="3280303" y="4149080"/>
              <a:ext cx="5010" cy="109776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490038" y="393476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origin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2383675" y="5184137"/>
              <a:ext cx="150019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63888" y="4016758"/>
              <a:ext cx="335758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704616" y="3649014"/>
              <a:ext cx="1998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 axis : increasing 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47162" y="4720584"/>
              <a:ext cx="7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Y axis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249594" y="5184931"/>
              <a:ext cx="71438" cy="619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04220" y="5292088"/>
              <a:ext cx="1303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increasing 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244584" y="4149080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83067" y="5000265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y=50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27025" y="2583765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x, y  </a:t>
            </a:r>
            <a:r>
              <a:rPr lang="en-GB" dirty="0" smtClean="0"/>
              <a:t>pixel 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616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Drawing a face</a:t>
            </a:r>
            <a:endParaRPr lang="en-US" dirty="0"/>
          </a:p>
        </p:txBody>
      </p:sp>
      <p:pic>
        <p:nvPicPr>
          <p:cNvPr id="4" name="Content Placeholder 3" descr="second face.bmp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6819" y="1349115"/>
            <a:ext cx="4211314" cy="416811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401977"/>
            <a:ext cx="4286248" cy="5143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 smtClean="0">
                <a:solidFill>
                  <a:srgbClr val="0070C0"/>
                </a:solidFill>
              </a:rPr>
              <a:t>ellipse(x, y, width, height)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/>
              <a:t>Draws a circle, centre 20,20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/>
              <a:t>diameter 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point(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/>
              <a:t>Draws a point at centre of circle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 smtClean="0">
                <a:solidFill>
                  <a:srgbClr val="0070C0"/>
                </a:solidFill>
              </a:rPr>
              <a:t>line(</a:t>
            </a:r>
            <a:r>
              <a:rPr lang="en-GB" sz="2400" dirty="0" err="1" smtClean="0">
                <a:solidFill>
                  <a:srgbClr val="0070C0"/>
                </a:solidFill>
              </a:rPr>
              <a:t>startX,startY,endX,endY</a:t>
            </a:r>
            <a:r>
              <a:rPr lang="en-GB" sz="2400" dirty="0" smtClean="0">
                <a:solidFill>
                  <a:srgbClr val="0070C0"/>
                </a:solidFill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Draws a line from 20,50 to 50,50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400" dirty="0" smtClean="0"/>
              <a:t>Commands performed in order top to bottom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ellip</a:t>
            </a:r>
            <a:r>
              <a:rPr lang="en-GB" sz="2400" dirty="0" smtClean="0"/>
              <a:t>se, then point, then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Add commands to draw other eye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 to add a nose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126ebab-866e-4dd2-b50f-52b96ddb08ec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ProgrammingAwayDay</Template>
  <TotalTime>4705</TotalTime>
  <Words>989</Words>
  <Application>Microsoft Office PowerPoint</Application>
  <PresentationFormat>On-screen Show (4:3)</PresentationFormat>
  <Paragraphs>214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Gill Sans</vt:lpstr>
      <vt:lpstr>ヒラギノ角ゴ ProN W3</vt:lpstr>
      <vt:lpstr>ヒラギノ角ゴ ProN W6</vt:lpstr>
      <vt:lpstr>Default - Title Slide</vt:lpstr>
      <vt:lpstr>Programming 1</vt:lpstr>
      <vt:lpstr>Important Unit Information</vt:lpstr>
      <vt:lpstr>Programming 1</vt:lpstr>
      <vt:lpstr>First Program</vt:lpstr>
      <vt:lpstr>Computer Scientists can’t read maps </vt:lpstr>
      <vt:lpstr>Computer Coordinates</vt:lpstr>
      <vt:lpstr>Graphics (2D)</vt:lpstr>
      <vt:lpstr>Command arguments</vt:lpstr>
      <vt:lpstr>Drawing a face</vt:lpstr>
      <vt:lpstr>Order in programs</vt:lpstr>
      <vt:lpstr>Variables</vt:lpstr>
      <vt:lpstr>Variables &amp; Expressions</vt:lpstr>
      <vt:lpstr>Exercise (walk through)</vt:lpstr>
      <vt:lpstr>Exercise</vt:lpstr>
      <vt:lpstr>Draw a square (edge 50)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202</cp:revision>
  <dcterms:created xsi:type="dcterms:W3CDTF">2014-07-04T10:55:05Z</dcterms:created>
  <dcterms:modified xsi:type="dcterms:W3CDTF">2021-09-10T10:25:55Z</dcterms:modified>
</cp:coreProperties>
</file>