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0" r:id="rId1"/>
  </p:sldMasterIdLst>
  <p:notesMasterIdLst>
    <p:notesMasterId r:id="rId10"/>
  </p:notesMasterIdLst>
  <p:handoutMasterIdLst>
    <p:handoutMasterId r:id="rId11"/>
  </p:handoutMasterIdLst>
  <p:sldIdLst>
    <p:sldId id="289" r:id="rId2"/>
    <p:sldId id="329" r:id="rId3"/>
    <p:sldId id="262" r:id="rId4"/>
    <p:sldId id="323" r:id="rId5"/>
    <p:sldId id="324" r:id="rId6"/>
    <p:sldId id="325" r:id="rId7"/>
    <p:sldId id="326" r:id="rId8"/>
    <p:sldId id="327" r:id="rId9"/>
  </p:sldIdLst>
  <p:sldSz cx="9144000" cy="6858000" type="screen4x3"/>
  <p:notesSz cx="6858000" cy="9180513"/>
  <p:custDataLst>
    <p:tags r:id="rId1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FF00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1" autoAdjust="0"/>
    <p:restoredTop sz="92559" autoAdjust="0"/>
  </p:normalViewPr>
  <p:slideViewPr>
    <p:cSldViewPr>
      <p:cViewPr varScale="1">
        <p:scale>
          <a:sx n="105" d="100"/>
          <a:sy n="105" d="100"/>
        </p:scale>
        <p:origin x="72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08" y="2364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2700" y="-7938"/>
            <a:ext cx="29924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-7938"/>
            <a:ext cx="2992437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2700" y="8734425"/>
            <a:ext cx="29924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734425"/>
            <a:ext cx="2992437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882650">
              <a:defRPr sz="1000" i="1"/>
            </a:lvl1pPr>
          </a:lstStyle>
          <a:p>
            <a:pPr>
              <a:defRPr/>
            </a:pPr>
            <a:fld id="{A9C8D40F-20F4-4B30-A56F-BD539D2B8B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46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2700" y="-9525"/>
            <a:ext cx="29924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-9525"/>
            <a:ext cx="2992437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3950" y="676275"/>
            <a:ext cx="4610100" cy="345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5825" y="4364038"/>
            <a:ext cx="5086350" cy="414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2700" y="8734425"/>
            <a:ext cx="29924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734425"/>
            <a:ext cx="2992437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882650">
              <a:defRPr sz="1000" i="1"/>
            </a:lvl1pPr>
          </a:lstStyle>
          <a:p>
            <a:pPr>
              <a:defRPr/>
            </a:pPr>
            <a:fld id="{EC0E6415-603F-436B-9D1B-D3A647DC2D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953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49263"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898525"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46200"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795463"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826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8265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8265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8265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E840C32-EC98-4236-AFBD-AF79ED62EC62}" type="slidenum">
              <a:rPr lang="en-US" altLang="en-US" smtClean="0"/>
              <a:pPr/>
              <a:t>3</a:t>
            </a:fld>
            <a:endParaRPr lang="en-US" altLang="en-US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676275"/>
            <a:ext cx="4606925" cy="3454400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7150" indent="-57150" eaLnBrk="1" hangingPunct="1">
              <a:buFontTx/>
              <a:buChar char="•"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6048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209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8124825" cy="4787900"/>
          </a:xfrm>
        </p:spPr>
        <p:txBody>
          <a:bodyPr/>
          <a:lstStyle>
            <a:lvl1pPr algn="l">
              <a:defRPr sz="2400">
                <a:solidFill>
                  <a:schemeClr val="accent4">
                    <a:lumMod val="65000"/>
                    <a:lumOff val="35000"/>
                  </a:schemeClr>
                </a:solidFill>
              </a:defRPr>
            </a:lvl1pPr>
            <a:lvl2pPr algn="l">
              <a:defRPr sz="2000">
                <a:solidFill>
                  <a:schemeClr val="accent4">
                    <a:lumMod val="65000"/>
                    <a:lumOff val="35000"/>
                  </a:schemeClr>
                </a:solidFill>
              </a:defRPr>
            </a:lvl2pPr>
            <a:lvl3pPr algn="l">
              <a:defRPr sz="1800">
                <a:solidFill>
                  <a:schemeClr val="accent4">
                    <a:lumMod val="65000"/>
                    <a:lumOff val="35000"/>
                  </a:schemeClr>
                </a:solidFill>
              </a:defRPr>
            </a:lvl3pPr>
            <a:lvl4pPr algn="l">
              <a:defRPr sz="1600">
                <a:solidFill>
                  <a:schemeClr val="accent4">
                    <a:lumMod val="65000"/>
                    <a:lumOff val="35000"/>
                  </a:schemeClr>
                </a:solidFill>
              </a:defRPr>
            </a:lvl4pPr>
            <a:lvl5pPr algn="l">
              <a:defRPr sz="1600">
                <a:solidFill>
                  <a:schemeClr val="accent4">
                    <a:lumMod val="65000"/>
                    <a:lumOff val="3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5140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35113"/>
            <a:ext cx="4040188" cy="4591050"/>
          </a:xfrm>
        </p:spPr>
        <p:txBody>
          <a:bodyPr/>
          <a:lstStyle>
            <a:lvl1pPr>
              <a:defRPr sz="1800">
                <a:solidFill>
                  <a:schemeClr val="accent4">
                    <a:lumMod val="65000"/>
                    <a:lumOff val="35000"/>
                  </a:schemeClr>
                </a:solidFill>
              </a:defRPr>
            </a:lvl1pPr>
            <a:lvl2pPr>
              <a:defRPr sz="1500">
                <a:solidFill>
                  <a:schemeClr val="accent4">
                    <a:lumMod val="65000"/>
                    <a:lumOff val="35000"/>
                  </a:schemeClr>
                </a:solidFill>
              </a:defRPr>
            </a:lvl2pPr>
            <a:lvl3pPr>
              <a:defRPr sz="1350">
                <a:solidFill>
                  <a:schemeClr val="accent4">
                    <a:lumMod val="65000"/>
                    <a:lumOff val="35000"/>
                  </a:schemeClr>
                </a:solidFill>
              </a:defRPr>
            </a:lvl3pPr>
            <a:lvl4pPr>
              <a:defRPr sz="1200">
                <a:solidFill>
                  <a:schemeClr val="accent4">
                    <a:lumMod val="65000"/>
                    <a:lumOff val="35000"/>
                  </a:schemeClr>
                </a:solidFill>
              </a:defRPr>
            </a:lvl4pPr>
            <a:lvl5pPr>
              <a:defRPr sz="1200">
                <a:solidFill>
                  <a:schemeClr val="accent4">
                    <a:lumMod val="65000"/>
                    <a:lumOff val="3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35113"/>
            <a:ext cx="4041775" cy="4591050"/>
          </a:xfrm>
        </p:spPr>
        <p:txBody>
          <a:bodyPr/>
          <a:lstStyle>
            <a:lvl1pPr>
              <a:defRPr sz="1800">
                <a:solidFill>
                  <a:schemeClr val="accent4">
                    <a:lumMod val="65000"/>
                    <a:lumOff val="35000"/>
                  </a:schemeClr>
                </a:solidFill>
              </a:defRPr>
            </a:lvl1pPr>
            <a:lvl2pPr>
              <a:defRPr sz="1500">
                <a:solidFill>
                  <a:schemeClr val="accent4">
                    <a:lumMod val="65000"/>
                    <a:lumOff val="35000"/>
                  </a:schemeClr>
                </a:solidFill>
              </a:defRPr>
            </a:lvl2pPr>
            <a:lvl3pPr>
              <a:defRPr sz="1350">
                <a:solidFill>
                  <a:schemeClr val="accent4">
                    <a:lumMod val="65000"/>
                    <a:lumOff val="35000"/>
                  </a:schemeClr>
                </a:solidFill>
              </a:defRPr>
            </a:lvl3pPr>
            <a:lvl4pPr>
              <a:defRPr sz="1200">
                <a:solidFill>
                  <a:schemeClr val="accent4">
                    <a:lumMod val="65000"/>
                    <a:lumOff val="35000"/>
                  </a:schemeClr>
                </a:solidFill>
              </a:defRPr>
            </a:lvl4pPr>
            <a:lvl5pPr>
              <a:defRPr sz="1200">
                <a:solidFill>
                  <a:schemeClr val="accent4">
                    <a:lumMod val="65000"/>
                    <a:lumOff val="3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724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0045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3815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A19DA4-6F48-46DE-A2A3-FAE1AA7A3AE1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7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58413"/>
            <a:ext cx="7772400" cy="165861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A19DA4-6F48-46DE-A2A3-FAE1AA7A3AE1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79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7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Arial Black" panose="020B0A04020102020204" pitchFamily="34" charset="0"/>
              </a:rPr>
              <a:t>Click to edit Master title style</a:t>
            </a:r>
            <a:endParaRPr lang="en-US" altLang="en-US" dirty="0" smtClean="0">
              <a:sym typeface="Arial Black" panose="020B0A04020102020204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altLang="en-US" dirty="0" smtClean="0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altLang="en-US" dirty="0" smtClean="0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altLang="en-US" dirty="0" smtClean="0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altLang="en-US" dirty="0" smtClean="0">
                <a:sym typeface="Calibri" panose="020F0502020204030204" pitchFamily="34" charset="0"/>
              </a:rPr>
              <a:t>Fifth level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442326" y="6467475"/>
            <a:ext cx="244475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878787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29" name="Group 4"/>
          <p:cNvGrpSpPr>
            <a:grpSpLocks/>
          </p:cNvGrpSpPr>
          <p:nvPr/>
        </p:nvGrpSpPr>
        <p:grpSpPr bwMode="auto">
          <a:xfrm>
            <a:off x="1" y="2"/>
            <a:ext cx="468313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 algn="ctr">
                <a:defRPr/>
              </a:pPr>
              <a:r>
                <a:rPr lang="en-US" sz="21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Programming </a:t>
              </a:r>
              <a:endParaRPr lang="en-US" sz="21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charset="0"/>
                <a:sym typeface="Arial Black" charset="0"/>
              </a:endParaRPr>
            </a:p>
          </p:txBody>
        </p:sp>
        <p:pic>
          <p:nvPicPr>
            <p:cNvPr id="1031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pic>
        <p:nvPicPr>
          <p:cNvPr id="10246" name="Picture 6" descr="http://png-1.findicons.com/files/icons/1636/file_icons_vs_3/128/java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385" y="5894363"/>
            <a:ext cx="525083" cy="70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318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8" r:id="rId6"/>
    <p:sldLayoutId id="2147483689" r:id="rId7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F81BD"/>
          </a:solidFill>
          <a:latin typeface="+mj-lt"/>
          <a:ea typeface="+mj-ea"/>
          <a:cs typeface="+mj-cs"/>
          <a:sym typeface="Arial Black" panose="020B0A040201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9pPr>
    </p:titleStyle>
    <p:bodyStyle>
      <a:lvl1pPr marL="257175" indent="-257175" algn="ctr" rtl="0" eaLnBrk="1" fontAlgn="base" hangingPunct="1">
        <a:spcBef>
          <a:spcPts val="600"/>
        </a:spcBef>
        <a:spcAft>
          <a:spcPct val="0"/>
        </a:spcAft>
        <a:buChar char="•"/>
        <a:defRPr sz="24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314325" indent="28575" algn="ctr" rtl="0" eaLnBrk="1" fontAlgn="base" hangingPunct="1">
        <a:spcBef>
          <a:spcPts val="525"/>
        </a:spcBef>
        <a:spcAft>
          <a:spcPct val="0"/>
        </a:spcAft>
        <a:buChar char="–"/>
        <a:defRPr sz="21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657225" indent="28575" algn="ctr" rtl="0" eaLnBrk="1" fontAlgn="base" hangingPunct="1">
        <a:spcBef>
          <a:spcPts val="450"/>
        </a:spcBef>
        <a:spcAft>
          <a:spcPct val="0"/>
        </a:spcAft>
        <a:buChar char="•"/>
        <a:defRPr sz="18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000125" indent="28575" algn="ctr" rtl="0" eaLnBrk="1" fontAlgn="base" hangingPunct="1">
        <a:spcBef>
          <a:spcPts val="375"/>
        </a:spcBef>
        <a:spcAft>
          <a:spcPct val="0"/>
        </a:spcAft>
        <a:buChar char="–"/>
        <a:defRPr sz="15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1343025" indent="28575" algn="ctr" rtl="0" eaLnBrk="1" fontAlgn="base" hangingPunct="1">
        <a:spcBef>
          <a:spcPts val="375"/>
        </a:spcBef>
        <a:spcAft>
          <a:spcPct val="0"/>
        </a:spcAft>
        <a:buChar char="»"/>
        <a:defRPr sz="15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16859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6pPr>
      <a:lvl7pPr marL="20288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7pPr>
      <a:lvl8pPr marL="23717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8pPr>
      <a:lvl9pPr marL="27146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Functions &amp; If Statements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GB" dirty="0" smtClean="0"/>
              <a:t>ustom commands that </a:t>
            </a:r>
            <a:r>
              <a:rPr lang="en-GB" i="1" dirty="0" smtClean="0"/>
              <a:t>return</a:t>
            </a:r>
            <a:r>
              <a:rPr lang="en-GB" dirty="0" smtClean="0"/>
              <a:t> information</a:t>
            </a:r>
          </a:p>
          <a:p>
            <a:r>
              <a:rPr lang="en-GB" dirty="0" smtClean="0"/>
              <a:t>Conditional branching – do different things dependent on a question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764704"/>
            <a:ext cx="1944216" cy="140974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en-GB" dirty="0" smtClean="0"/>
              <a:t>Conditionals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09587" y="1127124"/>
            <a:ext cx="8124825" cy="4787900"/>
          </a:xfrm>
        </p:spPr>
        <p:txBody>
          <a:bodyPr/>
          <a:lstStyle/>
          <a:p>
            <a:pPr lvl="1">
              <a:buNone/>
            </a:pPr>
            <a:r>
              <a:rPr lang="en-GB" b="1" dirty="0">
                <a:solidFill>
                  <a:srgbClr val="0070C0"/>
                </a:solidFill>
              </a:rPr>
              <a:t>if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b="1" dirty="0">
                <a:solidFill>
                  <a:srgbClr val="0070C0"/>
                </a:solidFill>
              </a:rPr>
              <a:t>(</a:t>
            </a:r>
            <a:r>
              <a:rPr lang="en-GB" dirty="0" err="1">
                <a:solidFill>
                  <a:srgbClr val="FF0000"/>
                </a:solidFill>
              </a:rPr>
              <a:t>test_expression</a:t>
            </a:r>
            <a:r>
              <a:rPr lang="en-GB" dirty="0">
                <a:solidFill>
                  <a:srgbClr val="FF0000"/>
                </a:solidFill>
              </a:rPr>
              <a:t> is true</a:t>
            </a:r>
            <a:r>
              <a:rPr lang="en-GB" b="1" dirty="0">
                <a:solidFill>
                  <a:srgbClr val="0070C0"/>
                </a:solidFill>
              </a:rPr>
              <a:t>)</a:t>
            </a:r>
          </a:p>
          <a:p>
            <a:pPr lvl="1">
              <a:buNone/>
            </a:pPr>
            <a:r>
              <a:rPr lang="en-GB" dirty="0">
                <a:solidFill>
                  <a:srgbClr val="0070C0"/>
                </a:solidFill>
              </a:rPr>
              <a:t>   {  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 these commands </a:t>
            </a:r>
            <a:r>
              <a:rPr lang="en-GB" dirty="0">
                <a:solidFill>
                  <a:srgbClr val="0070C0"/>
                </a:solidFill>
              </a:rPr>
              <a:t>}</a:t>
            </a:r>
          </a:p>
          <a:p>
            <a:pPr lvl="1">
              <a:buNone/>
            </a:pPr>
            <a:r>
              <a:rPr lang="en-GB" b="1" dirty="0">
                <a:solidFill>
                  <a:srgbClr val="0070C0"/>
                </a:solidFill>
              </a:rPr>
              <a:t>else if (</a:t>
            </a:r>
            <a:r>
              <a:rPr lang="en-GB" dirty="0">
                <a:solidFill>
                  <a:srgbClr val="FF0000"/>
                </a:solidFill>
              </a:rPr>
              <a:t>2</a:t>
            </a:r>
            <a:r>
              <a:rPr lang="en-GB" baseline="30000" dirty="0">
                <a:solidFill>
                  <a:srgbClr val="FF0000"/>
                </a:solidFill>
              </a:rPr>
              <a:t>nd</a:t>
            </a:r>
            <a:r>
              <a:rPr lang="en-GB" dirty="0">
                <a:solidFill>
                  <a:srgbClr val="FF0000"/>
                </a:solidFill>
              </a:rPr>
              <a:t>_test expression is true</a:t>
            </a:r>
            <a:r>
              <a:rPr lang="en-GB" b="1" dirty="0">
                <a:solidFill>
                  <a:srgbClr val="0070C0"/>
                </a:solidFill>
              </a:rPr>
              <a:t>)</a:t>
            </a:r>
          </a:p>
          <a:p>
            <a:pPr lvl="1">
              <a:buNone/>
            </a:pPr>
            <a:r>
              <a:rPr lang="en-GB" dirty="0">
                <a:solidFill>
                  <a:srgbClr val="0070C0"/>
                </a:solidFill>
              </a:rPr>
              <a:t>  { 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 these commands instead </a:t>
            </a:r>
            <a:r>
              <a:rPr lang="en-GB" dirty="0">
                <a:solidFill>
                  <a:srgbClr val="0070C0"/>
                </a:solidFill>
              </a:rPr>
              <a:t>}</a:t>
            </a:r>
          </a:p>
          <a:p>
            <a:pPr lvl="1">
              <a:buNone/>
            </a:pPr>
            <a:r>
              <a:rPr lang="en-GB" b="1" dirty="0">
                <a:solidFill>
                  <a:srgbClr val="0070C0"/>
                </a:solidFill>
              </a:rPr>
              <a:t>else</a:t>
            </a:r>
          </a:p>
          <a:p>
            <a:pPr lvl="1">
              <a:buNone/>
            </a:pPr>
            <a:r>
              <a:rPr lang="en-GB" dirty="0">
                <a:solidFill>
                  <a:srgbClr val="0070C0"/>
                </a:solidFill>
              </a:rPr>
              <a:t>  { 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 these other commands instead </a:t>
            </a:r>
            <a:r>
              <a:rPr lang="en-GB" dirty="0" smtClean="0">
                <a:solidFill>
                  <a:srgbClr val="0070C0"/>
                </a:solidFill>
              </a:rPr>
              <a:t>}</a:t>
            </a:r>
          </a:p>
          <a:p>
            <a:r>
              <a:rPr lang="en-GB" dirty="0"/>
              <a:t>Example</a:t>
            </a:r>
          </a:p>
          <a:p>
            <a:pPr lvl="1">
              <a:buNone/>
            </a:pPr>
            <a:r>
              <a:rPr lang="en-GB" dirty="0"/>
              <a:t>    if ( </a:t>
            </a:r>
            <a:r>
              <a:rPr lang="en-GB" dirty="0">
                <a:solidFill>
                  <a:srgbClr val="FF0000"/>
                </a:solidFill>
              </a:rPr>
              <a:t>x &lt;= 0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/>
              <a:t>)</a:t>
            </a:r>
          </a:p>
          <a:p>
            <a:pPr lvl="1">
              <a:buNone/>
            </a:pPr>
            <a:r>
              <a:rPr lang="en-GB" dirty="0"/>
              <a:t>      {  x = </a:t>
            </a:r>
            <a:r>
              <a:rPr lang="en-GB" dirty="0" smtClean="0"/>
              <a:t>10; </a:t>
            </a:r>
            <a:r>
              <a:rPr lang="en-GB" dirty="0"/>
              <a:t>}  </a:t>
            </a:r>
            <a:r>
              <a:rPr lang="en-GB" dirty="0">
                <a:solidFill>
                  <a:srgbClr val="00B050"/>
                </a:solidFill>
              </a:rPr>
              <a:t>// actions 1</a:t>
            </a:r>
            <a:r>
              <a:rPr lang="en-GB" dirty="0" smtClean="0">
                <a:solidFill>
                  <a:srgbClr val="00B050"/>
                </a:solidFill>
              </a:rPr>
              <a:t>.</a:t>
            </a:r>
            <a:endParaRPr lang="en-GB" dirty="0"/>
          </a:p>
          <a:p>
            <a:pPr lvl="1">
              <a:buNone/>
            </a:pPr>
            <a:r>
              <a:rPr lang="en-GB" dirty="0"/>
              <a:t>    else if ( </a:t>
            </a:r>
            <a:r>
              <a:rPr lang="en-GB" dirty="0">
                <a:solidFill>
                  <a:srgbClr val="FF0000"/>
                </a:solidFill>
              </a:rPr>
              <a:t>x </a:t>
            </a:r>
            <a:r>
              <a:rPr lang="en-GB" dirty="0" smtClean="0">
                <a:solidFill>
                  <a:srgbClr val="FF0000"/>
                </a:solidFill>
              </a:rPr>
              <a:t>&gt;= 200 </a:t>
            </a:r>
            <a:r>
              <a:rPr lang="en-GB" dirty="0"/>
              <a:t>)</a:t>
            </a:r>
          </a:p>
          <a:p>
            <a:pPr lvl="1">
              <a:buNone/>
            </a:pPr>
            <a:r>
              <a:rPr lang="en-GB" dirty="0"/>
              <a:t>      {  x = </a:t>
            </a:r>
            <a:r>
              <a:rPr lang="en-GB" dirty="0" smtClean="0"/>
              <a:t>190; </a:t>
            </a:r>
            <a:r>
              <a:rPr lang="en-GB" dirty="0"/>
              <a:t>}   </a:t>
            </a:r>
            <a:r>
              <a:rPr lang="en-GB" dirty="0">
                <a:solidFill>
                  <a:srgbClr val="00B050"/>
                </a:solidFill>
              </a:rPr>
              <a:t>// actions 2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GB" dirty="0"/>
          </a:p>
          <a:p>
            <a:pPr lvl="1">
              <a:buNone/>
            </a:pPr>
            <a:r>
              <a:rPr lang="en-GB" dirty="0"/>
              <a:t>    else</a:t>
            </a:r>
          </a:p>
          <a:p>
            <a:pPr lvl="1">
              <a:buNone/>
            </a:pPr>
            <a:r>
              <a:rPr lang="en-GB" dirty="0"/>
              <a:t>      {   </a:t>
            </a:r>
            <a:r>
              <a:rPr lang="en-GB" dirty="0" smtClean="0"/>
              <a:t>x </a:t>
            </a:r>
            <a:r>
              <a:rPr lang="en-GB" dirty="0"/>
              <a:t>= </a:t>
            </a:r>
            <a:r>
              <a:rPr lang="en-GB" dirty="0" smtClean="0"/>
              <a:t>x + </a:t>
            </a:r>
            <a:r>
              <a:rPr lang="en-GB" dirty="0" err="1" smtClean="0"/>
              <a:t>speedX</a:t>
            </a:r>
            <a:r>
              <a:rPr lang="en-GB" dirty="0" smtClean="0"/>
              <a:t>;}</a:t>
            </a:r>
            <a:r>
              <a:rPr lang="en-GB" dirty="0"/>
              <a:t>	</a:t>
            </a:r>
            <a:r>
              <a:rPr lang="en-GB" dirty="0">
                <a:solidFill>
                  <a:srgbClr val="00B050"/>
                </a:solidFill>
              </a:rPr>
              <a:t>//actions 3.</a:t>
            </a:r>
          </a:p>
          <a:p>
            <a:pPr lvl="1">
              <a:buNone/>
            </a:pPr>
            <a:r>
              <a:rPr lang="en-GB" dirty="0"/>
              <a:t>        </a:t>
            </a:r>
            <a:r>
              <a:rPr lang="en-GB" dirty="0" smtClean="0"/>
              <a:t> </a:t>
            </a:r>
            <a:endParaRPr lang="en-GB" dirty="0"/>
          </a:p>
          <a:p>
            <a:pPr lvl="1">
              <a:buNone/>
            </a:pPr>
            <a:endParaRPr lang="en-GB" dirty="0" smtClean="0">
              <a:solidFill>
                <a:srgbClr val="0070C0"/>
              </a:solidFill>
            </a:endParaRP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000496" y="3672962"/>
            <a:ext cx="194745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What will happen?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751457" y="3407792"/>
            <a:ext cx="714380" cy="757300"/>
            <a:chOff x="7143768" y="3857628"/>
            <a:chExt cx="714380" cy="757300"/>
          </a:xfrm>
        </p:grpSpPr>
        <p:sp>
          <p:nvSpPr>
            <p:cNvPr id="6" name="Cube 5"/>
            <p:cNvSpPr/>
            <p:nvPr/>
          </p:nvSpPr>
          <p:spPr>
            <a:xfrm>
              <a:off x="7215206" y="3857628"/>
              <a:ext cx="642942" cy="714380"/>
            </a:xfrm>
            <a:prstGeom prst="cube">
              <a:avLst/>
            </a:prstGeom>
            <a:solidFill>
              <a:schemeClr val="accent1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43768" y="4214818"/>
              <a:ext cx="2952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 smtClean="0"/>
                <a:t>x</a:t>
              </a:r>
              <a:endParaRPr lang="en-US" sz="2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86644" y="4000504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210</a:t>
              </a:r>
              <a:endParaRPr lang="en-US" b="1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894333" y="5029154"/>
            <a:ext cx="642942" cy="757300"/>
            <a:chOff x="7215206" y="4929198"/>
            <a:chExt cx="642942" cy="757300"/>
          </a:xfrm>
        </p:grpSpPr>
        <p:sp>
          <p:nvSpPr>
            <p:cNvPr id="10" name="Cube 9"/>
            <p:cNvSpPr/>
            <p:nvPr/>
          </p:nvSpPr>
          <p:spPr>
            <a:xfrm>
              <a:off x="7215206" y="4929198"/>
              <a:ext cx="642942" cy="714380"/>
            </a:xfrm>
            <a:prstGeom prst="cube">
              <a:avLst/>
            </a:prstGeom>
            <a:solidFill>
              <a:schemeClr val="accent1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86644" y="5072074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smtClean="0"/>
                <a:t>500</a:t>
              </a:r>
              <a:endParaRPr lang="en-US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215206" y="5286388"/>
              <a:ext cx="2952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 smtClean="0"/>
                <a:t>x</a:t>
              </a:r>
              <a:endParaRPr lang="en-US" sz="20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024496" y="4437885"/>
            <a:ext cx="2103461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X&gt;=200, so actions </a:t>
            </a:r>
            <a:r>
              <a:rPr lang="en-GB" dirty="0" smtClean="0"/>
              <a:t>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024488" y="5987449"/>
            <a:ext cx="2551981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X &gt; 500, so actions 3, </a:t>
            </a:r>
          </a:p>
          <a:p>
            <a:r>
              <a:rPr lang="en-GB" dirty="0" smtClean="0"/>
              <a:t>other conditions not true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252681" y="3548896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Ex.1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8173912" y="5017012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Ex.2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00682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 anchor="b"/>
          <a:lstStyle/>
          <a:p>
            <a:pPr eaLnBrk="1" hangingPunct="1">
              <a:defRPr/>
            </a:pPr>
            <a:r>
              <a:rPr lang="en-US" dirty="0" smtClean="0"/>
              <a:t>Procedures &amp; Functions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half" idx="2"/>
          </p:nvPr>
        </p:nvSpPr>
        <p:spPr>
          <a:noFill/>
        </p:spPr>
        <p:txBody>
          <a:bodyPr lIns="92075" tIns="46038" rIns="92075" bIns="46038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>
                <a:solidFill>
                  <a:schemeClr val="accent2"/>
                </a:solidFill>
              </a:rPr>
              <a:t>Procedure(s</a:t>
            </a:r>
            <a:r>
              <a:rPr lang="en-US" altLang="en-US" sz="2800" dirty="0" smtClean="0">
                <a:solidFill>
                  <a:schemeClr val="accent2"/>
                </a:solidFill>
              </a:rPr>
              <a:t>)</a:t>
            </a:r>
            <a:r>
              <a:rPr lang="en-US" altLang="en-US" sz="2800" dirty="0" smtClean="0"/>
              <a:t> : block of code that performs a task, e.g. draw an eye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Code runs when called as a command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Used to “package” a commonly used sequence of instructions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>
                <a:solidFill>
                  <a:schemeClr val="accent2"/>
                </a:solidFill>
              </a:rPr>
              <a:t>Functions</a:t>
            </a:r>
            <a:r>
              <a:rPr lang="en-US" altLang="en-US" sz="2800" dirty="0" smtClean="0"/>
              <a:t> work in same way, but also return some information</a:t>
            </a:r>
          </a:p>
          <a:p>
            <a:pPr lvl="0">
              <a:lnSpc>
                <a:spcPct val="90000"/>
              </a:lnSpc>
            </a:pPr>
            <a:r>
              <a:rPr lang="en-US" altLang="en-US" sz="2800" dirty="0" smtClean="0"/>
              <a:t>E.g.   get(</a:t>
            </a:r>
            <a:r>
              <a:rPr lang="en-US" altLang="en-US" sz="2800" dirty="0" err="1" smtClean="0"/>
              <a:t>x,y</a:t>
            </a:r>
            <a:r>
              <a:rPr lang="en-US" altLang="en-US" sz="2800" dirty="0" smtClean="0"/>
              <a:t>)  	</a:t>
            </a:r>
            <a:r>
              <a:rPr lang="en-US" altLang="en-US" sz="2800" dirty="0" smtClean="0">
                <a:solidFill>
                  <a:schemeClr val="accent2"/>
                </a:solidFill>
                <a:latin typeface="monaco"/>
              </a:rPr>
              <a:t>color</a:t>
            </a:r>
            <a:r>
              <a:rPr lang="en-US" altLang="en-US" sz="28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altLang="en-US" sz="2800" dirty="0" err="1" smtClean="0">
                <a:solidFill>
                  <a:srgbClr val="000000"/>
                </a:solidFill>
                <a:latin typeface="monaco"/>
              </a:rPr>
              <a:t>pixelColour</a:t>
            </a:r>
            <a:r>
              <a:rPr lang="en-US" altLang="en-US" sz="28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altLang="en-US" sz="2800" dirty="0">
                <a:solidFill>
                  <a:srgbClr val="000000"/>
                </a:solidFill>
                <a:latin typeface="monaco"/>
              </a:rPr>
              <a:t>= get(25, 25);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endParaRPr lang="en-US" altLang="en-US" sz="6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987824" y="6298485"/>
            <a:ext cx="3884397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b="1" dirty="0" smtClean="0"/>
              <a:t>get</a:t>
            </a:r>
            <a:r>
              <a:rPr lang="en-GB" dirty="0" smtClean="0"/>
              <a:t> returns the colour of the pixel at </a:t>
            </a:r>
            <a:r>
              <a:rPr lang="en-GB" dirty="0" err="1" smtClean="0"/>
              <a:t>x,y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1560" y="1268760"/>
            <a:ext cx="7200800" cy="4787900"/>
          </a:xfrm>
        </p:spPr>
        <p:txBody>
          <a:bodyPr/>
          <a:lstStyle/>
          <a:p>
            <a:r>
              <a:rPr lang="en-GB" dirty="0" smtClean="0"/>
              <a:t>Procedures – preceded by </a:t>
            </a:r>
            <a:r>
              <a:rPr lang="en-GB" b="1" dirty="0" smtClean="0">
                <a:solidFill>
                  <a:srgbClr val="00B0F0"/>
                </a:solidFill>
              </a:rPr>
              <a:t>void</a:t>
            </a:r>
          </a:p>
          <a:p>
            <a:r>
              <a:rPr lang="en-GB" dirty="0" smtClean="0"/>
              <a:t>Procedures return no information</a:t>
            </a:r>
          </a:p>
          <a:p>
            <a:pPr marL="57150" lvl="1" indent="0">
              <a:buNone/>
            </a:pPr>
            <a:r>
              <a:rPr lang="en-GB" dirty="0" smtClean="0"/>
              <a:t>	</a:t>
            </a:r>
            <a:r>
              <a:rPr lang="en-GB" dirty="0" smtClean="0">
                <a:solidFill>
                  <a:srgbClr val="0070C0"/>
                </a:solidFill>
              </a:rPr>
              <a:t>void</a:t>
            </a:r>
            <a:r>
              <a:rPr lang="en-GB" dirty="0" smtClean="0"/>
              <a:t> circle(</a:t>
            </a:r>
            <a:r>
              <a:rPr lang="en-GB" dirty="0" err="1" smtClean="0"/>
              <a:t>int</a:t>
            </a:r>
            <a:r>
              <a:rPr lang="en-GB" dirty="0" smtClean="0"/>
              <a:t> x, </a:t>
            </a:r>
            <a:r>
              <a:rPr lang="en-GB" dirty="0" err="1" smtClean="0"/>
              <a:t>int</a:t>
            </a:r>
            <a:r>
              <a:rPr lang="en-GB" dirty="0" smtClean="0"/>
              <a:t> y, </a:t>
            </a:r>
            <a:r>
              <a:rPr lang="en-GB" dirty="0" err="1" smtClean="0"/>
              <a:t>int</a:t>
            </a:r>
            <a:r>
              <a:rPr lang="en-GB" dirty="0" smtClean="0"/>
              <a:t> size)</a:t>
            </a:r>
          </a:p>
          <a:p>
            <a:endParaRPr lang="en-GB" dirty="0"/>
          </a:p>
          <a:p>
            <a:r>
              <a:rPr lang="en-GB" dirty="0" smtClean="0"/>
              <a:t>Functions preceded by return </a:t>
            </a:r>
            <a:r>
              <a:rPr lang="en-GB" b="1" dirty="0" smtClean="0"/>
              <a:t>type</a:t>
            </a:r>
          </a:p>
          <a:p>
            <a:r>
              <a:rPr lang="en-GB" dirty="0" smtClean="0"/>
              <a:t>Functions return information so have a TYPE (not void)</a:t>
            </a:r>
          </a:p>
          <a:p>
            <a:pPr marL="57150" lvl="1" indent="0"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monaco"/>
              </a:rPr>
              <a:t>	</a:t>
            </a:r>
            <a:r>
              <a:rPr lang="en-US" altLang="en-US" dirty="0" smtClean="0">
                <a:solidFill>
                  <a:srgbClr val="0070C0"/>
                </a:solidFill>
                <a:latin typeface="monaco"/>
              </a:rPr>
              <a:t>color</a:t>
            </a:r>
            <a:r>
              <a:rPr lang="en-US" altLang="en-US" dirty="0" smtClean="0">
                <a:solidFill>
                  <a:srgbClr val="000000"/>
                </a:solidFill>
                <a:latin typeface="monaco"/>
              </a:rPr>
              <a:t> get(</a:t>
            </a:r>
            <a:r>
              <a:rPr lang="en-US" altLang="en-US" dirty="0" err="1" smtClean="0">
                <a:solidFill>
                  <a:srgbClr val="000000"/>
                </a:solidFill>
                <a:latin typeface="monaco"/>
              </a:rPr>
              <a:t>int</a:t>
            </a:r>
            <a:r>
              <a:rPr lang="en-US" altLang="en-US" dirty="0" smtClean="0">
                <a:solidFill>
                  <a:srgbClr val="000000"/>
                </a:solidFill>
                <a:latin typeface="monaco"/>
              </a:rPr>
              <a:t> x, </a:t>
            </a:r>
            <a:r>
              <a:rPr lang="en-US" altLang="en-US" dirty="0" err="1" smtClean="0">
                <a:solidFill>
                  <a:srgbClr val="000000"/>
                </a:solidFill>
                <a:latin typeface="monaco"/>
              </a:rPr>
              <a:t>int</a:t>
            </a:r>
            <a:r>
              <a:rPr lang="en-US" altLang="en-US" dirty="0" smtClean="0">
                <a:solidFill>
                  <a:srgbClr val="000000"/>
                </a:solidFill>
                <a:latin typeface="monaco"/>
              </a:rPr>
              <a:t> y)</a:t>
            </a:r>
          </a:p>
          <a:p>
            <a:endParaRPr lang="en-US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57150" lvl="1" indent="0">
              <a:buNone/>
            </a:pPr>
            <a:endParaRPr lang="en-US" dirty="0">
              <a:solidFill>
                <a:srgbClr val="000000"/>
              </a:solidFill>
              <a:latin typeface="monaco"/>
            </a:endParaRPr>
          </a:p>
          <a:p>
            <a:pPr marL="57150" lvl="1" indent="0">
              <a:buNone/>
            </a:pPr>
            <a:endParaRPr lang="en-US" dirty="0" smtClean="0">
              <a:solidFill>
                <a:srgbClr val="000000"/>
              </a:solidFill>
              <a:latin typeface="monaco"/>
            </a:endParaRPr>
          </a:p>
          <a:p>
            <a:pPr marL="342900" indent="-342900"/>
            <a:endParaRPr lang="en-US" dirty="0">
              <a:solidFill>
                <a:schemeClr val="accent4">
                  <a:lumMod val="50000"/>
                  <a:lumOff val="50000"/>
                </a:schemeClr>
              </a:solidFill>
              <a:latin typeface="monaco"/>
            </a:endParaRPr>
          </a:p>
          <a:p>
            <a:pPr marL="5715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69188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Function call must be on right hand side of an assignment</a:t>
            </a:r>
          </a:p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Catch the returned 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value</a:t>
            </a:r>
            <a:endParaRPr lang="en-US" dirty="0" smtClean="0">
              <a:solidFill>
                <a:srgbClr val="000000"/>
              </a:solidFill>
              <a:latin typeface="monaco"/>
            </a:endParaRPr>
          </a:p>
          <a:p>
            <a:pPr marL="57150" lvl="1" indent="0">
              <a:buNone/>
            </a:pPr>
            <a:endParaRPr lang="en-US" dirty="0">
              <a:solidFill>
                <a:srgbClr val="000000"/>
              </a:solidFill>
              <a:latin typeface="monaco"/>
            </a:endParaRPr>
          </a:p>
          <a:p>
            <a:pPr marL="57150" lvl="1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monaco"/>
              </a:rPr>
              <a:t>boolean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collision(</a:t>
            </a:r>
            <a:r>
              <a:rPr lang="en-US" dirty="0" err="1">
                <a:solidFill>
                  <a:srgbClr val="0070C0"/>
                </a:solidFill>
                <a:latin typeface="monaco"/>
              </a:rPr>
              <a:t>int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 x, </a:t>
            </a:r>
            <a:r>
              <a:rPr lang="en-US" dirty="0" err="1">
                <a:solidFill>
                  <a:srgbClr val="0070C0"/>
                </a:solidFill>
                <a:latin typeface="monaco"/>
              </a:rPr>
              <a:t>int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 y)</a:t>
            </a:r>
          </a:p>
          <a:p>
            <a:pPr marL="57150" lvl="1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	 </a:t>
            </a:r>
          </a:p>
          <a:p>
            <a:pPr marL="57150" lvl="1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float 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max(float num1, float num2)</a:t>
            </a:r>
          </a:p>
          <a:p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0" lvl="1" indent="0">
              <a:spcBef>
                <a:spcPts val="600"/>
              </a:spcBef>
              <a:buNone/>
            </a:pPr>
            <a:r>
              <a:rPr lang="en-US" altLang="en-US" dirty="0">
                <a:solidFill>
                  <a:srgbClr val="0070C0"/>
                </a:solidFill>
                <a:latin typeface="monaco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monaco"/>
              </a:rPr>
              <a:t> get(</a:t>
            </a:r>
            <a:r>
              <a:rPr lang="en-US" altLang="en-US" dirty="0" err="1">
                <a:solidFill>
                  <a:srgbClr val="000000"/>
                </a:solidFill>
                <a:latin typeface="monaco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monaco"/>
              </a:rPr>
              <a:t> x, </a:t>
            </a:r>
            <a:r>
              <a:rPr lang="en-US" altLang="en-US" dirty="0" err="1">
                <a:solidFill>
                  <a:srgbClr val="000000"/>
                </a:solidFill>
                <a:latin typeface="monaco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monaco"/>
              </a:rPr>
              <a:t> y)</a:t>
            </a:r>
          </a:p>
          <a:p>
            <a:pPr marL="0" indent="0">
              <a:buNone/>
            </a:pPr>
            <a:r>
              <a:rPr lang="en-GB" dirty="0" smtClean="0"/>
              <a:t>How could we use get to compare the colour of two pixels at 10,10  and 100,100?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932040" y="2564904"/>
            <a:ext cx="231986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57150" lvl="1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 if (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collision(100,50)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pPr marL="57150" lvl="1"/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dirty="0" smtClean="0">
                <a:solidFill>
                  <a:srgbClr val="00B050"/>
                </a:solidFill>
                <a:latin typeface="monaco"/>
              </a:rPr>
              <a:t>//</a:t>
            </a:r>
            <a:r>
              <a:rPr lang="en-US" dirty="0">
                <a:solidFill>
                  <a:srgbClr val="00B050"/>
                </a:solidFill>
                <a:latin typeface="monaco"/>
              </a:rPr>
              <a:t>draw </a:t>
            </a:r>
            <a:r>
              <a:rPr lang="en-US" dirty="0" smtClean="0">
                <a:solidFill>
                  <a:srgbClr val="00B050"/>
                </a:solidFill>
                <a:latin typeface="monaco"/>
              </a:rPr>
              <a:t>explosion</a:t>
            </a:r>
            <a:endParaRPr lang="en-US" dirty="0">
              <a:solidFill>
                <a:srgbClr val="00B050"/>
              </a:solidFill>
              <a:latin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32040" y="3501008"/>
            <a:ext cx="260840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57150" lvl="1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float big = </a:t>
            </a:r>
            <a:r>
              <a:rPr lang="en-US" dirty="0" smtClean="0">
                <a:solidFill>
                  <a:srgbClr val="0070C0"/>
                </a:solidFill>
                <a:latin typeface="monaco"/>
              </a:rPr>
              <a:t>max(20,50)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;</a:t>
            </a:r>
            <a:endParaRPr lang="en-US" dirty="0">
              <a:solidFill>
                <a:srgbClr val="00B050"/>
              </a:solidFill>
              <a:latin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5661188"/>
            <a:ext cx="2746329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GB" dirty="0" err="1"/>
              <a:t>color</a:t>
            </a:r>
            <a:r>
              <a:rPr lang="en-GB" dirty="0"/>
              <a:t> pixel1 = get(10,10);</a:t>
            </a:r>
          </a:p>
          <a:p>
            <a:pPr marL="0" indent="0">
              <a:buNone/>
            </a:pPr>
            <a:r>
              <a:rPr lang="en-GB" dirty="0" err="1"/>
              <a:t>color</a:t>
            </a:r>
            <a:r>
              <a:rPr lang="en-GB" dirty="0"/>
              <a:t> pixel2 = get(100,100);</a:t>
            </a:r>
          </a:p>
          <a:p>
            <a:pPr marL="0" indent="0">
              <a:buNone/>
            </a:pPr>
            <a:r>
              <a:rPr lang="en-GB" dirty="0"/>
              <a:t>if (pixel1 == pixel2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r>
              <a:rPr lang="en-GB" dirty="0" smtClean="0"/>
              <a:t>  </a:t>
            </a:r>
            <a:r>
              <a:rPr lang="en-GB" dirty="0" smtClean="0">
                <a:solidFill>
                  <a:srgbClr val="00B050"/>
                </a:solidFill>
              </a:rPr>
              <a:t>//detected same </a:t>
            </a:r>
            <a:r>
              <a:rPr lang="en-GB" dirty="0" err="1" smtClean="0">
                <a:solidFill>
                  <a:srgbClr val="00B050"/>
                </a:solidFill>
              </a:rPr>
              <a:t>color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28038" y="5661188"/>
            <a:ext cx="310867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GB" dirty="0" smtClean="0"/>
              <a:t>if ( get(10,10</a:t>
            </a:r>
            <a:r>
              <a:rPr lang="en-GB" dirty="0"/>
              <a:t>)</a:t>
            </a:r>
            <a:r>
              <a:rPr lang="en-GB" dirty="0" smtClean="0"/>
              <a:t> </a:t>
            </a:r>
            <a:r>
              <a:rPr lang="en-GB" dirty="0"/>
              <a:t>== </a:t>
            </a:r>
            <a:r>
              <a:rPr lang="en-GB" dirty="0" smtClean="0"/>
              <a:t>get(100,100) )</a:t>
            </a:r>
            <a:endParaRPr lang="en-GB" dirty="0"/>
          </a:p>
          <a:p>
            <a:r>
              <a:rPr lang="en-GB" dirty="0" smtClean="0"/>
              <a:t> </a:t>
            </a:r>
            <a:r>
              <a:rPr lang="en-GB" dirty="0">
                <a:solidFill>
                  <a:srgbClr val="00B050"/>
                </a:solidFill>
              </a:rPr>
              <a:t>//detected same </a:t>
            </a:r>
            <a:r>
              <a:rPr lang="en-GB" dirty="0" err="1">
                <a:solidFill>
                  <a:srgbClr val="00B050"/>
                </a:solidFill>
              </a:rPr>
              <a:t>color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869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 operation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int</a:t>
            </a:r>
            <a:r>
              <a:rPr lang="en-GB" dirty="0" smtClean="0"/>
              <a:t> max(</a:t>
            </a:r>
            <a:r>
              <a:rPr lang="en-GB" dirty="0" err="1" smtClean="0"/>
              <a:t>int</a:t>
            </a:r>
            <a:r>
              <a:rPr lang="en-GB" dirty="0" smtClean="0"/>
              <a:t> num1, </a:t>
            </a:r>
            <a:r>
              <a:rPr lang="en-GB" dirty="0" err="1" smtClean="0"/>
              <a:t>int</a:t>
            </a:r>
            <a:r>
              <a:rPr lang="en-GB" dirty="0" smtClean="0"/>
              <a:t> num2)</a:t>
            </a:r>
          </a:p>
          <a:p>
            <a:pPr marL="0" indent="0">
              <a:buNone/>
            </a:pPr>
            <a:r>
              <a:rPr lang="en-GB" dirty="0" smtClean="0"/>
              <a:t>{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if (num1&gt;=num2)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</a:t>
            </a:r>
            <a:r>
              <a:rPr lang="en-GB" dirty="0" smtClean="0">
                <a:solidFill>
                  <a:srgbClr val="FF0000"/>
                </a:solidFill>
              </a:rPr>
              <a:t>return</a:t>
            </a:r>
            <a:r>
              <a:rPr lang="en-GB" dirty="0" smtClean="0"/>
              <a:t> num1;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else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</a:t>
            </a:r>
            <a:r>
              <a:rPr lang="en-GB" dirty="0" smtClean="0">
                <a:solidFill>
                  <a:srgbClr val="FF0000"/>
                </a:solidFill>
              </a:rPr>
              <a:t>return</a:t>
            </a:r>
            <a:r>
              <a:rPr lang="en-GB" dirty="0" smtClean="0"/>
              <a:t> num2;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10366" y="2132856"/>
            <a:ext cx="257923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Function ends as soon as</a:t>
            </a:r>
          </a:p>
          <a:p>
            <a:r>
              <a:rPr lang="en-GB" dirty="0" smtClean="0"/>
              <a:t> it hits a </a:t>
            </a:r>
            <a:r>
              <a:rPr lang="en-GB" dirty="0" smtClean="0">
                <a:solidFill>
                  <a:srgbClr val="FF0000"/>
                </a:solidFill>
              </a:rPr>
              <a:t>return</a:t>
            </a:r>
            <a:r>
              <a:rPr lang="en-GB" dirty="0" smtClean="0"/>
              <a:t> statement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3789040"/>
            <a:ext cx="2088232" cy="23083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err="1"/>
              <a:t>i</a:t>
            </a:r>
            <a:r>
              <a:rPr lang="en-GB" dirty="0" err="1" smtClean="0"/>
              <a:t>nt</a:t>
            </a:r>
            <a:r>
              <a:rPr lang="en-GB" dirty="0" smtClean="0"/>
              <a:t>  x=5;</a:t>
            </a:r>
          </a:p>
          <a:p>
            <a:endParaRPr lang="en-GB" dirty="0"/>
          </a:p>
          <a:p>
            <a:r>
              <a:rPr lang="en-GB" dirty="0" smtClean="0"/>
              <a:t>void draw()</a:t>
            </a:r>
          </a:p>
          <a:p>
            <a:r>
              <a:rPr lang="en-GB" dirty="0" smtClean="0"/>
              <a:t>{</a:t>
            </a:r>
          </a:p>
          <a:p>
            <a:r>
              <a:rPr lang="en-GB" dirty="0" smtClean="0"/>
              <a:t>  </a:t>
            </a:r>
            <a:r>
              <a:rPr lang="en-GB" dirty="0" err="1" smtClean="0"/>
              <a:t>int</a:t>
            </a:r>
            <a:r>
              <a:rPr lang="en-GB" dirty="0" smtClean="0"/>
              <a:t> big = </a:t>
            </a:r>
            <a:r>
              <a:rPr lang="en-GB" dirty="0" smtClean="0">
                <a:solidFill>
                  <a:srgbClr val="0070C0"/>
                </a:solidFill>
              </a:rPr>
              <a:t>max</a:t>
            </a:r>
            <a:r>
              <a:rPr lang="en-GB" dirty="0" smtClean="0"/>
              <a:t>(20,x);</a:t>
            </a:r>
          </a:p>
          <a:p>
            <a:r>
              <a:rPr lang="en-GB" dirty="0"/>
              <a:t> </a:t>
            </a:r>
            <a:r>
              <a:rPr lang="en-GB" dirty="0" smtClean="0"/>
              <a:t> x=x+10;</a:t>
            </a:r>
          </a:p>
          <a:p>
            <a:r>
              <a:rPr lang="en-GB" dirty="0" smtClean="0"/>
              <a:t>..</a:t>
            </a:r>
          </a:p>
          <a:p>
            <a:r>
              <a:rPr lang="en-GB" dirty="0" smtClean="0"/>
              <a:t> }</a:t>
            </a:r>
            <a:endParaRPr lang="en-GB" dirty="0"/>
          </a:p>
        </p:txBody>
      </p:sp>
      <p:sp>
        <p:nvSpPr>
          <p:cNvPr id="6" name="Cube 5"/>
          <p:cNvSpPr/>
          <p:nvPr/>
        </p:nvSpPr>
        <p:spPr>
          <a:xfrm>
            <a:off x="3275856" y="1230310"/>
            <a:ext cx="642942" cy="714380"/>
          </a:xfrm>
          <a:prstGeom prst="cub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" name="Cube 6"/>
          <p:cNvSpPr/>
          <p:nvPr/>
        </p:nvSpPr>
        <p:spPr>
          <a:xfrm>
            <a:off x="2195736" y="1230310"/>
            <a:ext cx="642942" cy="714380"/>
          </a:xfrm>
          <a:prstGeom prst="cub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 bwMode="auto">
          <a:xfrm rot="1926418">
            <a:off x="2851791" y="4158233"/>
            <a:ext cx="2403909" cy="360040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49756" y="39435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20</a:t>
            </a:r>
            <a:endParaRPr lang="en-GB" b="1" dirty="0"/>
          </a:p>
        </p:txBody>
      </p:sp>
      <p:sp>
        <p:nvSpPr>
          <p:cNvPr id="10" name="Cube 9"/>
          <p:cNvSpPr/>
          <p:nvPr/>
        </p:nvSpPr>
        <p:spPr>
          <a:xfrm>
            <a:off x="7545516" y="4428318"/>
            <a:ext cx="642942" cy="714380"/>
          </a:xfrm>
          <a:prstGeom prst="cub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ube 10"/>
          <p:cNvSpPr/>
          <p:nvPr/>
        </p:nvSpPr>
        <p:spPr>
          <a:xfrm>
            <a:off x="6923669" y="3246562"/>
            <a:ext cx="642942" cy="714380"/>
          </a:xfrm>
          <a:prstGeom prst="cub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47109" y="36406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x</a:t>
            </a:r>
            <a:endParaRPr lang="en-GB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126711" y="475853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big</a:t>
            </a:r>
            <a:endParaRPr lang="en-GB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601223" y="460084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20</a:t>
            </a:r>
            <a:endParaRPr lang="en-GB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543804" y="5472916"/>
            <a:ext cx="2646365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Calls function </a:t>
            </a:r>
            <a:r>
              <a:rPr lang="en-GB" b="1" dirty="0" smtClean="0"/>
              <a:t>max</a:t>
            </a:r>
            <a:r>
              <a:rPr lang="en-GB" dirty="0" smtClean="0"/>
              <a:t> passing</a:t>
            </a:r>
          </a:p>
          <a:p>
            <a:r>
              <a:rPr lang="en-GB" dirty="0" smtClean="0"/>
              <a:t> </a:t>
            </a:r>
            <a:r>
              <a:rPr lang="en-GB" b="1" dirty="0" smtClean="0"/>
              <a:t>20</a:t>
            </a:r>
            <a:r>
              <a:rPr lang="en-GB" dirty="0" smtClean="0"/>
              <a:t> to num1, </a:t>
            </a:r>
            <a:r>
              <a:rPr lang="en-GB" b="1" dirty="0" smtClean="0"/>
              <a:t>5</a:t>
            </a:r>
            <a:r>
              <a:rPr lang="en-GB" dirty="0" smtClean="0"/>
              <a:t> to </a:t>
            </a:r>
            <a:r>
              <a:rPr lang="en-GB" dirty="0" err="1" smtClean="0"/>
              <a:t>num</a:t>
            </a:r>
            <a:r>
              <a:rPr lang="en-GB" dirty="0" smtClean="0"/>
              <a:t>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79766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 animBg="1"/>
      <p:bldP spid="13" grpId="0"/>
      <p:bldP spid="14" grpId="0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Writing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Write a function to calculate area of a rectangle</a:t>
            </a:r>
          </a:p>
          <a:p>
            <a:endParaRPr lang="en-GB" dirty="0"/>
          </a:p>
          <a:p>
            <a:r>
              <a:rPr lang="en-GB" dirty="0" smtClean="0"/>
              <a:t>What information (parameters) would it require?</a:t>
            </a:r>
          </a:p>
          <a:p>
            <a:endParaRPr lang="en-GB" dirty="0"/>
          </a:p>
          <a:p>
            <a:r>
              <a:rPr lang="en-GB" dirty="0" smtClean="0"/>
              <a:t>What return type would it be?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b="1" dirty="0" smtClean="0">
                <a:solidFill>
                  <a:srgbClr val="00B0F0"/>
                </a:solidFill>
              </a:rPr>
              <a:t>float</a:t>
            </a:r>
            <a:r>
              <a:rPr lang="en-GB" dirty="0" smtClean="0"/>
              <a:t> </a:t>
            </a:r>
            <a:r>
              <a:rPr lang="en-GB" dirty="0" err="1" smtClean="0"/>
              <a:t>areaRectangle</a:t>
            </a:r>
            <a:r>
              <a:rPr lang="en-GB" dirty="0" smtClean="0"/>
              <a:t>(</a:t>
            </a:r>
            <a:r>
              <a:rPr lang="en-GB" dirty="0" smtClean="0">
                <a:solidFill>
                  <a:srgbClr val="00B0F0"/>
                </a:solidFill>
              </a:rPr>
              <a:t>float</a:t>
            </a:r>
            <a:r>
              <a:rPr lang="en-GB" dirty="0" smtClean="0"/>
              <a:t> width, </a:t>
            </a:r>
            <a:r>
              <a:rPr lang="en-GB" dirty="0" smtClean="0">
                <a:solidFill>
                  <a:srgbClr val="00B0F0"/>
                </a:solidFill>
              </a:rPr>
              <a:t>float</a:t>
            </a:r>
            <a:r>
              <a:rPr lang="en-GB" dirty="0" smtClean="0"/>
              <a:t> height)</a:t>
            </a:r>
          </a:p>
          <a:p>
            <a:endParaRPr lang="en-GB" dirty="0"/>
          </a:p>
          <a:p>
            <a:r>
              <a:rPr lang="en-GB" dirty="0" smtClean="0"/>
              <a:t>Write the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37547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 : </a:t>
            </a:r>
            <a:r>
              <a:rPr lang="en-GB" dirty="0" err="1" smtClean="0"/>
              <a:t>areaRectangle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rgbClr val="00B0F0"/>
                </a:solidFill>
              </a:rPr>
              <a:t>float</a:t>
            </a:r>
            <a:r>
              <a:rPr lang="en-GB" dirty="0"/>
              <a:t> </a:t>
            </a:r>
            <a:r>
              <a:rPr lang="en-GB" dirty="0" err="1"/>
              <a:t>areaRectangle</a:t>
            </a:r>
            <a:r>
              <a:rPr lang="en-GB" dirty="0"/>
              <a:t>(</a:t>
            </a:r>
            <a:r>
              <a:rPr lang="en-GB" dirty="0">
                <a:solidFill>
                  <a:srgbClr val="00B0F0"/>
                </a:solidFill>
              </a:rPr>
              <a:t>float</a:t>
            </a:r>
            <a:r>
              <a:rPr lang="en-GB" dirty="0"/>
              <a:t> width, </a:t>
            </a:r>
            <a:r>
              <a:rPr lang="en-GB" dirty="0">
                <a:solidFill>
                  <a:srgbClr val="00B0F0"/>
                </a:solidFill>
              </a:rPr>
              <a:t>float</a:t>
            </a:r>
            <a:r>
              <a:rPr lang="en-GB" dirty="0"/>
              <a:t> height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r>
              <a:rPr lang="en-GB" dirty="0" smtClean="0"/>
              <a:t>{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dirty="0" smtClean="0">
                <a:solidFill>
                  <a:srgbClr val="00B0F0"/>
                </a:solidFill>
              </a:rPr>
              <a:t>float</a:t>
            </a:r>
            <a:r>
              <a:rPr lang="en-GB" dirty="0" smtClean="0"/>
              <a:t> result; </a:t>
            </a:r>
            <a:r>
              <a:rPr lang="en-GB" dirty="0" smtClean="0">
                <a:solidFill>
                  <a:srgbClr val="00B050"/>
                </a:solidFill>
              </a:rPr>
              <a:t>//local variable for the answer</a:t>
            </a:r>
            <a:endParaRPr lang="en-GB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GB" dirty="0" smtClean="0"/>
              <a:t>	result = width * height;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b="1" dirty="0" smtClean="0"/>
              <a:t>return</a:t>
            </a:r>
            <a:r>
              <a:rPr lang="en-GB" dirty="0" smtClean="0"/>
              <a:t> result;   </a:t>
            </a:r>
            <a:r>
              <a:rPr lang="en-GB" dirty="0" smtClean="0">
                <a:solidFill>
                  <a:srgbClr val="00B050"/>
                </a:solidFill>
              </a:rPr>
              <a:t>//send result back</a:t>
            </a:r>
          </a:p>
          <a:p>
            <a:pPr marL="0" indent="0">
              <a:buNone/>
            </a:pPr>
            <a:r>
              <a:rPr lang="en-GB" dirty="0" smtClean="0"/>
              <a:t>}</a:t>
            </a:r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/>
              <a:t>v</a:t>
            </a:r>
            <a:r>
              <a:rPr lang="en-GB" dirty="0" smtClean="0"/>
              <a:t>oid setup()</a:t>
            </a:r>
          </a:p>
          <a:p>
            <a:pPr marL="0" indent="0">
              <a:buNone/>
            </a:pPr>
            <a:r>
              <a:rPr lang="en-GB" dirty="0" smtClean="0"/>
              <a:t>{</a:t>
            </a:r>
          </a:p>
          <a:p>
            <a:pPr marL="0" indent="0">
              <a:buNone/>
            </a:pPr>
            <a:r>
              <a:rPr lang="en-GB"/>
              <a:t> </a:t>
            </a:r>
            <a:r>
              <a:rPr lang="en-GB" smtClean="0"/>
              <a:t>  </a:t>
            </a:r>
            <a:r>
              <a:rPr lang="en-GB" smtClean="0"/>
              <a:t>float </a:t>
            </a:r>
            <a:r>
              <a:rPr lang="en-GB" dirty="0" smtClean="0"/>
              <a:t>area = </a:t>
            </a:r>
            <a:r>
              <a:rPr lang="en-GB" dirty="0" err="1" smtClean="0"/>
              <a:t>areaRectangle</a:t>
            </a:r>
            <a:r>
              <a:rPr lang="en-GB" dirty="0" smtClean="0"/>
              <a:t>(100,75); </a:t>
            </a:r>
            <a:r>
              <a:rPr lang="en-GB" dirty="0" smtClean="0">
                <a:solidFill>
                  <a:srgbClr val="00B050"/>
                </a:solidFill>
              </a:rPr>
              <a:t>//using function</a:t>
            </a:r>
            <a:endParaRPr lang="en-GB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GB" dirty="0" smtClean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53314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bdee3914-2599-4eca-96e0-cbae519c6805"/>
</p:tagLst>
</file>

<file path=ppt/theme/theme1.xml><?xml version="1.0" encoding="utf-8"?>
<a:theme xmlns:a="http://schemas.openxmlformats.org/drawingml/2006/main" name="Default - 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Arial Black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9887</TotalTime>
  <Words>527</Words>
  <Application>Microsoft Office PowerPoint</Application>
  <PresentationFormat>On-screen Show (4:3)</PresentationFormat>
  <Paragraphs>117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Arial Black</vt:lpstr>
      <vt:lpstr>Calibri</vt:lpstr>
      <vt:lpstr>Gill Sans</vt:lpstr>
      <vt:lpstr>monaco</vt:lpstr>
      <vt:lpstr>Times New Roman</vt:lpstr>
      <vt:lpstr>ヒラギノ角ゴ ProN W3</vt:lpstr>
      <vt:lpstr>ヒラギノ角ゴ ProN W6</vt:lpstr>
      <vt:lpstr>Default - Title Slide</vt:lpstr>
      <vt:lpstr>Functions &amp; If Statements</vt:lpstr>
      <vt:lpstr>Conditionals</vt:lpstr>
      <vt:lpstr>Procedures &amp; Functions</vt:lpstr>
      <vt:lpstr>Functions</vt:lpstr>
      <vt:lpstr>Using functions</vt:lpstr>
      <vt:lpstr>Function operation</vt:lpstr>
      <vt:lpstr>Writing Functions</vt:lpstr>
      <vt:lpstr>Solution : areaRectangle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5 Spreadsheet Databases</dc:title>
  <dc:creator>Dr. James T. Perry</dc:creator>
  <cp:lastModifiedBy>David McLean</cp:lastModifiedBy>
  <cp:revision>224</cp:revision>
  <cp:lastPrinted>1996-11-03T19:01:40Z</cp:lastPrinted>
  <dcterms:created xsi:type="dcterms:W3CDTF">1996-09-15T14:55:10Z</dcterms:created>
  <dcterms:modified xsi:type="dcterms:W3CDTF">2021-09-29T11:01:34Z</dcterms:modified>
</cp:coreProperties>
</file>