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1"/>
    <p:sldMasterId id="2147483688" r:id="rId2"/>
  </p:sldMasterIdLst>
  <p:notesMasterIdLst>
    <p:notesMasterId r:id="rId18"/>
  </p:notesMasterIdLst>
  <p:handoutMasterIdLst>
    <p:handoutMasterId r:id="rId19"/>
  </p:handoutMasterIdLst>
  <p:sldIdLst>
    <p:sldId id="289" r:id="rId3"/>
    <p:sldId id="265" r:id="rId4"/>
    <p:sldId id="308" r:id="rId5"/>
    <p:sldId id="309" r:id="rId6"/>
    <p:sldId id="317" r:id="rId7"/>
    <p:sldId id="310" r:id="rId8"/>
    <p:sldId id="303" r:id="rId9"/>
    <p:sldId id="318" r:id="rId10"/>
    <p:sldId id="316" r:id="rId11"/>
    <p:sldId id="304" r:id="rId12"/>
    <p:sldId id="305" r:id="rId13"/>
    <p:sldId id="306" r:id="rId14"/>
    <p:sldId id="319" r:id="rId15"/>
    <p:sldId id="320" r:id="rId16"/>
    <p:sldId id="321" r:id="rId17"/>
  </p:sldIdLst>
  <p:sldSz cx="9144000" cy="6858000" type="screen4x3"/>
  <p:notesSz cx="6858000" cy="9180513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2B055-6EF3-DE9E-9E59-1DB6FD848C50}" v="1" dt="2021-10-19T15:50:44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1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114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236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nain Ahmed" userId="S::21308666@stu.mmu.ac.uk::a77a86e8-2de5-49c5-b2f0-ea95297b1827" providerId="AD" clId="Web-{AB42B055-6EF3-DE9E-9E59-1DB6FD848C50}"/>
    <pc:docChg chg="modSld">
      <pc:chgData name="Husnain Ahmed" userId="S::21308666@stu.mmu.ac.uk::a77a86e8-2de5-49c5-b2f0-ea95297b1827" providerId="AD" clId="Web-{AB42B055-6EF3-DE9E-9E59-1DB6FD848C50}" dt="2021-10-19T15:50:44.717" v="0" actId="1076"/>
      <pc:docMkLst>
        <pc:docMk/>
      </pc:docMkLst>
      <pc:sldChg chg="modSp">
        <pc:chgData name="Husnain Ahmed" userId="S::21308666@stu.mmu.ac.uk::a77a86e8-2de5-49c5-b2f0-ea95297b1827" providerId="AD" clId="Web-{AB42B055-6EF3-DE9E-9E59-1DB6FD848C50}" dt="2021-10-19T15:50:44.717" v="0" actId="1076"/>
        <pc:sldMkLst>
          <pc:docMk/>
          <pc:sldMk cId="2487529961" sldId="316"/>
        </pc:sldMkLst>
        <pc:spChg chg="mod">
          <ac:chgData name="Husnain Ahmed" userId="S::21308666@stu.mmu.ac.uk::a77a86e8-2de5-49c5-b2f0-ea95297b1827" providerId="AD" clId="Web-{AB42B055-6EF3-DE9E-9E59-1DB6FD848C50}" dt="2021-10-19T15:50:44.717" v="0" actId="1076"/>
          <ac:spMkLst>
            <pc:docMk/>
            <pc:sldMk cId="2487529961" sldId="316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7938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-7938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2700" y="8734425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734425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A9C8D40F-20F4-4B30-A56F-BD539D2B8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-95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76275"/>
            <a:ext cx="4610100" cy="345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364038"/>
            <a:ext cx="508635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344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7344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EC0E6415-603F-436B-9D1B-D3A647DC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92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98525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6200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954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7AB744-9B9C-4978-A497-2CD66EAF544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8524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812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811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740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942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8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 algn="l">
              <a:defRPr sz="20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 algn="l"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621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59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034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89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8413"/>
            <a:ext cx="7772400" cy="1658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61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5266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  <a:endParaRPr lang="en-US" altLang="en-US" dirty="0">
              <a:sym typeface="Calibri" panose="020F0502020204030204" pitchFamily="34" charset="0"/>
            </a:endParaRP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7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13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Writing a Class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(Animating Multiple Objects)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 a Sprite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64704"/>
            <a:ext cx="1944216" cy="1409741"/>
          </a:xfrm>
          <a:prstGeom prst="rect">
            <a:avLst/>
          </a:prstGeom>
        </p:spPr>
      </p:pic>
      <p:pic>
        <p:nvPicPr>
          <p:cNvPr id="1026" name="Picture 2" descr="C:\Users\99900733\AppData\Local\Microsoft\Windows\Temporary Internet Files\Content.IE5\YEI1LUVY\MC90023217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93096"/>
            <a:ext cx="1868032" cy="177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99900733\AppData\Local\Microsoft\Windows\Temporary Internet Files\Content.IE5\4ERJPMW4\MC90043614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888" y="4834166"/>
            <a:ext cx="18542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298057" cy="47879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/>
              <a:t>class Bird { 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x; 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y;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speedX</a:t>
            </a:r>
            <a:r>
              <a:rPr lang="en-GB" dirty="0"/>
              <a:t>, </a:t>
            </a:r>
            <a:r>
              <a:rPr lang="en-GB" dirty="0" err="1"/>
              <a:t>speedY</a:t>
            </a:r>
            <a:r>
              <a:rPr lang="en-GB" dirty="0"/>
              <a:t>;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counter </a:t>
            </a:r>
            <a:r>
              <a:rPr lang="en-GB" dirty="0"/>
              <a:t>= 0;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countDir</a:t>
            </a:r>
            <a:r>
              <a:rPr lang="en-GB" dirty="0"/>
              <a:t>=1;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PImage</a:t>
            </a:r>
            <a:r>
              <a:rPr lang="en-GB" dirty="0"/>
              <a:t> image1,image2,image3;</a:t>
            </a:r>
          </a:p>
          <a:p>
            <a:pPr marL="800100" lvl="2" indent="0">
              <a:buNone/>
            </a:pPr>
            <a:endParaRPr lang="en-US" dirty="0"/>
          </a:p>
          <a:p>
            <a:pPr marL="400050" indent="0">
              <a:buNone/>
            </a:pPr>
            <a:r>
              <a:rPr lang="en-US" dirty="0"/>
              <a:t>void </a:t>
            </a:r>
            <a:r>
              <a:rPr lang="en-US" dirty="0">
                <a:solidFill>
                  <a:srgbClr val="FF0000"/>
                </a:solidFill>
              </a:rPr>
              <a:t>move</a:t>
            </a:r>
            <a:r>
              <a:rPr lang="en-US" dirty="0"/>
              <a:t>()</a:t>
            </a:r>
          </a:p>
          <a:p>
            <a:pPr marL="400050" indent="0">
              <a:buNone/>
            </a:pPr>
            <a:r>
              <a:rPr lang="en-US" dirty="0"/>
              <a:t>{</a:t>
            </a:r>
          </a:p>
          <a:p>
            <a:pPr marL="400050" indent="0">
              <a:buNone/>
            </a:pPr>
            <a:r>
              <a:rPr lang="en-US" dirty="0"/>
              <a:t>   x = </a:t>
            </a:r>
            <a:r>
              <a:rPr lang="en-US" dirty="0" err="1"/>
              <a:t>x+speedX</a:t>
            </a:r>
            <a:r>
              <a:rPr lang="en-US" dirty="0"/>
              <a:t>;</a:t>
            </a:r>
          </a:p>
          <a:p>
            <a:pPr marL="400050" indent="0">
              <a:buNone/>
            </a:pPr>
            <a:r>
              <a:rPr lang="en-US" dirty="0"/>
              <a:t>   y = </a:t>
            </a:r>
            <a:r>
              <a:rPr lang="en-US" dirty="0" err="1"/>
              <a:t>y+speedY</a:t>
            </a:r>
            <a:r>
              <a:rPr lang="en-US" dirty="0"/>
              <a:t>;</a:t>
            </a:r>
          </a:p>
          <a:p>
            <a:pPr marL="400050" indent="0">
              <a:buNone/>
            </a:pPr>
            <a:r>
              <a:rPr lang="en-US" dirty="0"/>
              <a:t>}</a:t>
            </a:r>
          </a:p>
          <a:p>
            <a:pPr marL="40005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0032" y="1590541"/>
            <a:ext cx="3826768" cy="47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void render()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{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</a:t>
            </a:r>
            <a:r>
              <a:rPr lang="en-GB" dirty="0" err="1"/>
              <a:t>imageMode</a:t>
            </a:r>
            <a:r>
              <a:rPr lang="en-GB" dirty="0"/>
              <a:t>(CENTRE);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if (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&gt;=0 &amp;&amp; 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&lt;=5){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image(image1,x,y);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}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else if (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&gt;5 &amp;&amp; 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&lt;=15){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image(image2,x,y);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}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else if (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&gt;15 &amp;&amp; 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&lt;=25)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{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image(image3,x,y);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}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else 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{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FF0000"/>
                </a:solidFill>
              </a:rPr>
              <a:t>countDir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= -</a:t>
            </a:r>
            <a:r>
              <a:rPr lang="en-GB" dirty="0" err="1">
                <a:solidFill>
                  <a:srgbClr val="FF0000"/>
                </a:solidFill>
              </a:rPr>
              <a:t>countDir</a:t>
            </a:r>
            <a:r>
              <a:rPr lang="en-GB" dirty="0"/>
              <a:t>; </a:t>
            </a:r>
            <a:r>
              <a:rPr lang="en-GB" dirty="0">
                <a:solidFill>
                  <a:srgbClr val="00B050"/>
                </a:solidFill>
              </a:rPr>
              <a:t>//reverse sequence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}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 = 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 + </a:t>
            </a:r>
            <a:r>
              <a:rPr lang="en-GB" dirty="0" err="1">
                <a:solidFill>
                  <a:srgbClr val="FF0000"/>
                </a:solidFill>
              </a:rPr>
              <a:t>countDir</a:t>
            </a:r>
            <a:r>
              <a:rPr lang="en-GB" dirty="0"/>
              <a:t>;   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}</a:t>
            </a:r>
            <a:endParaRPr lang="en-GB" sz="4300" dirty="0"/>
          </a:p>
        </p:txBody>
      </p:sp>
      <p:sp>
        <p:nvSpPr>
          <p:cNvPr id="5" name="TextBox 4"/>
          <p:cNvSpPr txBox="1"/>
          <p:nvPr/>
        </p:nvSpPr>
        <p:spPr>
          <a:xfrm>
            <a:off x="7740352" y="1524461"/>
            <a:ext cx="106952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improved</a:t>
            </a:r>
          </a:p>
        </p:txBody>
      </p:sp>
    </p:spTree>
    <p:extLst>
      <p:ext uri="{BB962C8B-B14F-4D97-AF65-F5344CB8AC3E}">
        <p14:creationId xmlns:p14="http://schemas.microsoft.com/office/powerpoint/2010/main" val="425391902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GB" dirty="0"/>
              <a:t>Bird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226049" cy="478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information to setup a new Bird?</a:t>
            </a:r>
          </a:p>
          <a:p>
            <a:r>
              <a:rPr lang="en-GB" dirty="0"/>
              <a:t>Where is it?</a:t>
            </a:r>
          </a:p>
          <a:p>
            <a:r>
              <a:rPr lang="en-GB" dirty="0"/>
              <a:t>How fast – left to right?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Top down – pseudocode</a:t>
            </a:r>
          </a:p>
          <a:p>
            <a:r>
              <a:rPr lang="en-GB" dirty="0"/>
              <a:t>Set x </a:t>
            </a:r>
          </a:p>
          <a:p>
            <a:r>
              <a:rPr lang="en-GB" dirty="0"/>
              <a:t>Set y</a:t>
            </a:r>
          </a:p>
          <a:p>
            <a:r>
              <a:rPr lang="en-GB" dirty="0"/>
              <a:t>Set speed (x axis, y axis)</a:t>
            </a:r>
          </a:p>
          <a:p>
            <a:r>
              <a:rPr lang="en-GB" dirty="0"/>
              <a:t>Load pictures- sequence</a:t>
            </a:r>
          </a:p>
          <a:p>
            <a:r>
              <a:rPr lang="en-GB" dirty="0"/>
              <a:t>Perhaps resize images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32040" y="1124744"/>
            <a:ext cx="3563220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class </a:t>
            </a:r>
            <a:r>
              <a:rPr lang="en-GB" dirty="0">
                <a:solidFill>
                  <a:srgbClr val="FF0000"/>
                </a:solidFill>
              </a:rPr>
              <a:t>Bird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{ 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int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x; 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int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y;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int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speedX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speedY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int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counter = 0;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int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countDir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=1;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PImage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image1,image2,image3;</a:t>
            </a:r>
          </a:p>
          <a:p>
            <a:pPr>
              <a:buNone/>
            </a:pPr>
            <a:endParaRPr lang="en-GB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Bird</a:t>
            </a:r>
            <a:r>
              <a:rPr lang="en-GB" dirty="0"/>
              <a:t> (</a:t>
            </a:r>
            <a:r>
              <a:rPr lang="en-GB" dirty="0" err="1"/>
              <a:t>int</a:t>
            </a:r>
            <a:r>
              <a:rPr lang="en-GB" dirty="0"/>
              <a:t> x, </a:t>
            </a:r>
            <a:r>
              <a:rPr lang="en-GB" dirty="0" err="1"/>
              <a:t>int</a:t>
            </a:r>
            <a:r>
              <a:rPr lang="en-GB" dirty="0"/>
              <a:t> y, </a:t>
            </a:r>
            <a:r>
              <a:rPr lang="en-GB" dirty="0" err="1"/>
              <a:t>int</a:t>
            </a:r>
            <a:r>
              <a:rPr lang="en-GB" dirty="0"/>
              <a:t> dx,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dy</a:t>
            </a:r>
            <a:r>
              <a:rPr lang="en-GB" dirty="0"/>
              <a:t>)</a:t>
            </a:r>
          </a:p>
          <a:p>
            <a:pPr>
              <a:buNone/>
            </a:pPr>
            <a:r>
              <a:rPr lang="en-GB" dirty="0"/>
              <a:t>   {</a:t>
            </a:r>
          </a:p>
          <a:p>
            <a:pPr>
              <a:buNone/>
            </a:pPr>
            <a:r>
              <a:rPr lang="en-GB" dirty="0"/>
              <a:t>     </a:t>
            </a:r>
            <a:r>
              <a:rPr lang="en-GB" dirty="0" err="1"/>
              <a:t>this.x</a:t>
            </a:r>
            <a:r>
              <a:rPr lang="en-GB" dirty="0"/>
              <a:t> = x;</a:t>
            </a:r>
          </a:p>
          <a:p>
            <a:pPr>
              <a:buNone/>
            </a:pPr>
            <a:r>
              <a:rPr lang="en-GB" dirty="0"/>
              <a:t>     </a:t>
            </a:r>
            <a:r>
              <a:rPr lang="en-GB" dirty="0" err="1"/>
              <a:t>this.y</a:t>
            </a:r>
            <a:r>
              <a:rPr lang="en-GB" dirty="0"/>
              <a:t> = y;</a:t>
            </a:r>
          </a:p>
          <a:p>
            <a:pPr>
              <a:buNone/>
            </a:pPr>
            <a:r>
              <a:rPr lang="en-GB" dirty="0"/>
              <a:t>     </a:t>
            </a:r>
            <a:r>
              <a:rPr lang="en-GB" dirty="0" err="1"/>
              <a:t>this.speedX</a:t>
            </a:r>
            <a:r>
              <a:rPr lang="en-GB" dirty="0"/>
              <a:t>=dx;</a:t>
            </a:r>
          </a:p>
          <a:p>
            <a:pPr>
              <a:buNone/>
            </a:pPr>
            <a:r>
              <a:rPr lang="en-GB" dirty="0"/>
              <a:t>     </a:t>
            </a:r>
            <a:r>
              <a:rPr lang="en-GB" dirty="0" err="1"/>
              <a:t>this.speedY</a:t>
            </a:r>
            <a:r>
              <a:rPr lang="en-GB" dirty="0"/>
              <a:t> = </a:t>
            </a:r>
            <a:r>
              <a:rPr lang="en-GB" dirty="0" err="1"/>
              <a:t>dy</a:t>
            </a:r>
            <a:r>
              <a:rPr lang="en-GB" dirty="0"/>
              <a:t>;</a:t>
            </a:r>
          </a:p>
          <a:p>
            <a:pPr>
              <a:buNone/>
            </a:pPr>
            <a:r>
              <a:rPr lang="en-GB" dirty="0"/>
              <a:t>     image1 = </a:t>
            </a:r>
            <a:r>
              <a:rPr lang="en-GB" dirty="0" err="1"/>
              <a:t>loadImage</a:t>
            </a:r>
            <a:r>
              <a:rPr lang="en-GB" dirty="0"/>
              <a:t>("bird1.jpg");</a:t>
            </a:r>
          </a:p>
          <a:p>
            <a:pPr>
              <a:buNone/>
            </a:pPr>
            <a:r>
              <a:rPr lang="en-GB" dirty="0"/>
              <a:t>     image2 = </a:t>
            </a:r>
            <a:r>
              <a:rPr lang="en-GB" dirty="0" err="1"/>
              <a:t>loadImage</a:t>
            </a:r>
            <a:r>
              <a:rPr lang="en-GB" dirty="0"/>
              <a:t>("bird2.jpg");</a:t>
            </a:r>
          </a:p>
          <a:p>
            <a:pPr>
              <a:buNone/>
            </a:pPr>
            <a:r>
              <a:rPr lang="en-GB" dirty="0"/>
              <a:t>     image3 = </a:t>
            </a:r>
            <a:r>
              <a:rPr lang="en-GB" dirty="0" err="1"/>
              <a:t>loadImage</a:t>
            </a:r>
            <a:r>
              <a:rPr lang="en-GB" dirty="0"/>
              <a:t>("bird3.jpg");</a:t>
            </a:r>
          </a:p>
          <a:p>
            <a:pPr>
              <a:buNone/>
            </a:pPr>
            <a:r>
              <a:rPr lang="en-GB" dirty="0"/>
              <a:t>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4168" y="6399261"/>
            <a:ext cx="157607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Could improve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7524328" y="5877273"/>
            <a:ext cx="144016" cy="49812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8397658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GB" dirty="0"/>
              <a:t>Using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730105" cy="4787900"/>
          </a:xfrm>
        </p:spPr>
        <p:txBody>
          <a:bodyPr>
            <a:normAutofit/>
          </a:bodyPr>
          <a:lstStyle/>
          <a:p>
            <a:r>
              <a:rPr lang="en-GB" dirty="0"/>
              <a:t>Lets set up 2 flying birds</a:t>
            </a:r>
          </a:p>
          <a:p>
            <a:r>
              <a:rPr lang="en-US" dirty="0"/>
              <a:t>Different directions</a:t>
            </a:r>
          </a:p>
          <a:p>
            <a:pPr>
              <a:buFontTx/>
              <a:buNone/>
            </a:pPr>
            <a:r>
              <a:rPr lang="en-US" b="1" dirty="0"/>
              <a:t>Top down design (for 1 Bird)</a:t>
            </a:r>
          </a:p>
          <a:p>
            <a:pPr>
              <a:buFontTx/>
              <a:buNone/>
            </a:pPr>
            <a:r>
              <a:rPr lang="en-US" dirty="0"/>
              <a:t>Clear background</a:t>
            </a:r>
          </a:p>
          <a:p>
            <a:pPr>
              <a:buFontTx/>
              <a:buNone/>
            </a:pPr>
            <a:r>
              <a:rPr lang="en-US" dirty="0"/>
              <a:t>Draw current image</a:t>
            </a:r>
          </a:p>
          <a:p>
            <a:pPr>
              <a:buFontTx/>
              <a:buNone/>
            </a:pPr>
            <a:r>
              <a:rPr lang="en-US" dirty="0"/>
              <a:t>Move image right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Cycle Current image through sequence</a:t>
            </a:r>
          </a:p>
          <a:p>
            <a:pPr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Refactor?</a:t>
            </a:r>
          </a:p>
          <a:p>
            <a:pPr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971395"/>
            <a:ext cx="3311163" cy="54107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</a:rPr>
              <a:t>Bird</a:t>
            </a:r>
            <a:r>
              <a:rPr lang="en-GB" dirty="0">
                <a:solidFill>
                  <a:schemeClr val="accent4"/>
                </a:solidFill>
              </a:rPr>
              <a:t> </a:t>
            </a:r>
            <a:r>
              <a:rPr lang="en-GB" dirty="0" err="1">
                <a:solidFill>
                  <a:schemeClr val="accent4"/>
                </a:solidFill>
              </a:rPr>
              <a:t>polly</a:t>
            </a:r>
            <a:r>
              <a:rPr lang="en-GB" dirty="0">
                <a:solidFill>
                  <a:schemeClr val="accent4"/>
                </a:solidFill>
              </a:rPr>
              <a:t>, bluey;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solidFill>
                <a:schemeClr val="accent4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void setup()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   size(500,500);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   </a:t>
            </a:r>
            <a:r>
              <a:rPr lang="en-GB" dirty="0" err="1">
                <a:solidFill>
                  <a:schemeClr val="accent4"/>
                </a:solidFill>
              </a:rPr>
              <a:t>polly</a:t>
            </a:r>
            <a:r>
              <a:rPr lang="en-GB" dirty="0">
                <a:solidFill>
                  <a:schemeClr val="accent4"/>
                </a:solidFill>
              </a:rPr>
              <a:t> = new </a:t>
            </a:r>
            <a:r>
              <a:rPr lang="en-GB" dirty="0">
                <a:solidFill>
                  <a:srgbClr val="FF0000"/>
                </a:solidFill>
              </a:rPr>
              <a:t>Bird</a:t>
            </a:r>
            <a:r>
              <a:rPr lang="en-GB" dirty="0">
                <a:solidFill>
                  <a:schemeClr val="accent4"/>
                </a:solidFill>
              </a:rPr>
              <a:t>(500,100,-3,2);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   bluey= new </a:t>
            </a:r>
            <a:r>
              <a:rPr lang="en-GB" dirty="0">
                <a:solidFill>
                  <a:srgbClr val="FF0000"/>
                </a:solidFill>
              </a:rPr>
              <a:t>Bird</a:t>
            </a:r>
            <a:r>
              <a:rPr lang="en-GB" dirty="0">
                <a:solidFill>
                  <a:schemeClr val="accent4"/>
                </a:solidFill>
              </a:rPr>
              <a:t>(500,150,-5,-5);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}</a:t>
            </a:r>
            <a:endParaRPr lang="en-US" dirty="0">
              <a:solidFill>
                <a:schemeClr val="accent4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void draw()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background(255);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polly.render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polly.move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bluey.render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bluey.move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874121" cy="4787900"/>
          </a:xfrm>
        </p:spPr>
        <p:txBody>
          <a:bodyPr/>
          <a:lstStyle/>
          <a:p>
            <a:r>
              <a:rPr lang="en-GB" dirty="0"/>
              <a:t>Bird always has render then move</a:t>
            </a:r>
          </a:p>
          <a:p>
            <a:r>
              <a:rPr lang="en-GB" dirty="0"/>
              <a:t>Could introduce a new method with these steps</a:t>
            </a:r>
          </a:p>
          <a:p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void update()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render();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move();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2120" y="1196752"/>
            <a:ext cx="1954381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Bird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polly</a:t>
            </a:r>
            <a:r>
              <a:rPr lang="en-US" dirty="0">
                <a:latin typeface="+mn-lt"/>
              </a:rPr>
              <a:t>, bluey;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void draw()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  background(255);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  </a:t>
            </a:r>
            <a:r>
              <a:rPr lang="en-GB" dirty="0" err="1">
                <a:latin typeface="+mn-lt"/>
              </a:rPr>
              <a:t>polly.update</a:t>
            </a:r>
            <a:r>
              <a:rPr lang="en-GB" dirty="0">
                <a:latin typeface="+mn-lt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  </a:t>
            </a:r>
            <a:r>
              <a:rPr lang="en-GB" dirty="0" err="1">
                <a:latin typeface="+mn-lt"/>
              </a:rPr>
              <a:t>bluey.update</a:t>
            </a:r>
            <a:r>
              <a:rPr lang="en-GB" dirty="0">
                <a:latin typeface="+mn-lt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435416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Collision – proximity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058991" cy="4447891"/>
          </a:xfrm>
        </p:spPr>
        <p:txBody>
          <a:bodyPr/>
          <a:lstStyle/>
          <a:p>
            <a:r>
              <a:rPr lang="en-GB" sz="2000" dirty="0"/>
              <a:t>Collision detection can be handled by measuring the distance between two on-screen objects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Simplified as : if x locations are within a threshold  AND y locations are within a threshold then a collision is detected</a:t>
            </a:r>
          </a:p>
          <a:p>
            <a:r>
              <a:rPr lang="en-GB" sz="2000" dirty="0"/>
              <a:t>Lets write a collision method for Bird – detect whether another bird is too close</a:t>
            </a:r>
          </a:p>
          <a:p>
            <a:r>
              <a:rPr lang="en-GB" sz="2000" dirty="0"/>
              <a:t>Method procedure or function method – i.e. return void or ?</a:t>
            </a:r>
          </a:p>
          <a:p>
            <a:endParaRPr lang="en-GB" dirty="0"/>
          </a:p>
        </p:txBody>
      </p:sp>
      <p:sp>
        <p:nvSpPr>
          <p:cNvPr id="4" name="AutoShape 2" descr="https://www.wmich.edu/cpmp/parentresource2/images/c2u7overview2.jpg"/>
          <p:cNvSpPr>
            <a:spLocks noChangeAspect="1" noChangeArrowheads="1"/>
          </p:cNvSpPr>
          <p:nvPr/>
        </p:nvSpPr>
        <p:spPr bwMode="auto">
          <a:xfrm>
            <a:off x="155575" y="-1881188"/>
            <a:ext cx="58959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https://www.wmich.edu/cpmp/parentresource2/images/c2u7overview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79828"/>
            <a:ext cx="2555760" cy="170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763688" y="2636912"/>
            <a:ext cx="360040" cy="216024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139428" y="3947291"/>
            <a:ext cx="360040" cy="41144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0707" y="256025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this</a:t>
            </a:r>
            <a:r>
              <a:rPr lang="en-GB" dirty="0" err="1"/>
              <a:t>.x,</a:t>
            </a:r>
            <a:r>
              <a:rPr lang="en-GB" dirty="0" err="1">
                <a:solidFill>
                  <a:srgbClr val="0070C0"/>
                </a:solidFill>
              </a:rPr>
              <a:t>this</a:t>
            </a:r>
            <a:r>
              <a:rPr lang="en-GB" dirty="0" err="1"/>
              <a:t>.y</a:t>
            </a:r>
            <a:r>
              <a:rPr lang="en-GB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0139" y="3854586"/>
            <a:ext cx="166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</a:t>
            </a:r>
            <a:r>
              <a:rPr lang="en-GB" dirty="0" err="1">
                <a:solidFill>
                  <a:srgbClr val="FF0000"/>
                </a:solidFill>
              </a:rPr>
              <a:t>other</a:t>
            </a:r>
            <a:r>
              <a:rPr lang="en-GB" dirty="0" err="1"/>
              <a:t>.x,</a:t>
            </a:r>
            <a:r>
              <a:rPr lang="en-GB" dirty="0" err="1">
                <a:solidFill>
                  <a:srgbClr val="FF0000"/>
                </a:solidFill>
              </a:rPr>
              <a:t>other</a:t>
            </a:r>
            <a:r>
              <a:rPr lang="en-GB" dirty="0" err="1"/>
              <a:t>.y</a:t>
            </a:r>
            <a:r>
              <a:rPr lang="en-GB" dirty="0"/>
              <a:t>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601306" y="4153013"/>
            <a:ext cx="342402" cy="22790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1568" y="3062928"/>
            <a:ext cx="39694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/>
              <a:t>sqrt</a:t>
            </a:r>
            <a:r>
              <a:rPr lang="en-GB" dirty="0"/>
              <a:t>((</a:t>
            </a:r>
            <a:r>
              <a:rPr lang="en-GB" dirty="0" err="1">
                <a:solidFill>
                  <a:srgbClr val="0070C0"/>
                </a:solidFill>
              </a:rPr>
              <a:t>this</a:t>
            </a:r>
            <a:r>
              <a:rPr lang="en-GB" dirty="0" err="1"/>
              <a:t>.x-</a:t>
            </a:r>
            <a:r>
              <a:rPr lang="en-GB" dirty="0" err="1">
                <a:solidFill>
                  <a:srgbClr val="FF0000"/>
                </a:solidFill>
              </a:rPr>
              <a:t>other</a:t>
            </a:r>
            <a:r>
              <a:rPr lang="en-GB" dirty="0" err="1"/>
              <a:t>.x</a:t>
            </a:r>
            <a:r>
              <a:rPr lang="en-GB" dirty="0"/>
              <a:t>)</a:t>
            </a:r>
            <a:r>
              <a:rPr lang="en-GB" baseline="30000" dirty="0"/>
              <a:t>2</a:t>
            </a:r>
            <a:r>
              <a:rPr lang="en-GB" dirty="0"/>
              <a:t> + (</a:t>
            </a:r>
            <a:r>
              <a:rPr lang="en-GB" dirty="0" err="1">
                <a:solidFill>
                  <a:srgbClr val="0070C0"/>
                </a:solidFill>
              </a:rPr>
              <a:t>this</a:t>
            </a:r>
            <a:r>
              <a:rPr lang="en-GB" dirty="0" err="1"/>
              <a:t>.y-</a:t>
            </a:r>
            <a:r>
              <a:rPr lang="en-GB" dirty="0" err="1">
                <a:solidFill>
                  <a:srgbClr val="FF0000"/>
                </a:solidFill>
              </a:rPr>
              <a:t>other</a:t>
            </a:r>
            <a:r>
              <a:rPr lang="en-GB" dirty="0" err="1"/>
              <a:t>.y</a:t>
            </a:r>
            <a:r>
              <a:rPr lang="en-GB" dirty="0"/>
              <a:t>)</a:t>
            </a:r>
            <a:r>
              <a:rPr lang="en-GB" baseline="30000" dirty="0"/>
              <a:t> 2</a:t>
            </a:r>
            <a:r>
              <a:rPr lang="en-GB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98119" y="2598866"/>
            <a:ext cx="121058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Pythagoras</a:t>
            </a:r>
          </a:p>
        </p:txBody>
      </p:sp>
    </p:spTree>
    <p:extLst>
      <p:ext uri="{BB962C8B-B14F-4D97-AF65-F5344CB8AC3E}">
        <p14:creationId xmlns:p14="http://schemas.microsoft.com/office/powerpoint/2010/main" val="310051421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Collision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340768"/>
            <a:ext cx="8124825" cy="4787900"/>
          </a:xfrm>
        </p:spPr>
        <p:txBody>
          <a:bodyPr/>
          <a:lstStyle/>
          <a:p>
            <a:r>
              <a:rPr lang="en-GB" dirty="0"/>
              <a:t>Function : True or false – Boolean</a:t>
            </a:r>
          </a:p>
          <a:p>
            <a:endParaRPr lang="en-GB" dirty="0"/>
          </a:p>
          <a:p>
            <a:r>
              <a:rPr lang="en-GB" dirty="0"/>
              <a:t>If we were detecting collisions with another Bird</a:t>
            </a:r>
          </a:p>
          <a:p>
            <a:r>
              <a:rPr lang="en-GB" dirty="0"/>
              <a:t>What parameters – if any?</a:t>
            </a:r>
          </a:p>
          <a:p>
            <a:r>
              <a:rPr lang="en-GB" dirty="0"/>
              <a:t>Bird</a:t>
            </a:r>
          </a:p>
          <a:p>
            <a:r>
              <a:rPr lang="en-GB" dirty="0"/>
              <a:t>Add to Bird class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err="1"/>
              <a:t>boolean</a:t>
            </a:r>
            <a:r>
              <a:rPr lang="en-GB" sz="1800" dirty="0"/>
              <a:t> crash(Bird </a:t>
            </a:r>
            <a:r>
              <a:rPr lang="en-GB" sz="1800" dirty="0">
                <a:solidFill>
                  <a:schemeClr val="accent2"/>
                </a:solidFill>
              </a:rPr>
              <a:t>other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r>
              <a:rPr lang="en-GB" sz="1800" dirty="0"/>
              <a:t>   {</a:t>
            </a:r>
          </a:p>
          <a:p>
            <a:pPr marL="0" indent="0">
              <a:buNone/>
            </a:pPr>
            <a:r>
              <a:rPr lang="en-GB" sz="1800" dirty="0"/>
              <a:t>     return (abs(</a:t>
            </a:r>
            <a:r>
              <a:rPr lang="en-GB" sz="1800" dirty="0" err="1">
                <a:solidFill>
                  <a:srgbClr val="00B050"/>
                </a:solidFill>
              </a:rPr>
              <a:t>this</a:t>
            </a:r>
            <a:r>
              <a:rPr lang="en-GB" sz="1800" dirty="0" err="1"/>
              <a:t>.x-</a:t>
            </a:r>
            <a:r>
              <a:rPr lang="en-GB" sz="1800" dirty="0" err="1">
                <a:solidFill>
                  <a:schemeClr val="accent2"/>
                </a:solidFill>
              </a:rPr>
              <a:t>other</a:t>
            </a:r>
            <a:r>
              <a:rPr lang="en-GB" sz="1800" dirty="0" err="1"/>
              <a:t>.x</a:t>
            </a:r>
            <a:r>
              <a:rPr lang="en-GB" sz="1800" dirty="0"/>
              <a:t>) &lt; </a:t>
            </a:r>
            <a:r>
              <a:rPr lang="en-GB" sz="1800" dirty="0">
                <a:solidFill>
                  <a:srgbClr val="FF0000"/>
                </a:solidFill>
              </a:rPr>
              <a:t>10</a:t>
            </a:r>
            <a:r>
              <a:rPr lang="en-GB" sz="1800" dirty="0"/>
              <a:t>  &amp;&amp;  abs(</a:t>
            </a:r>
            <a:r>
              <a:rPr lang="en-GB" sz="1800" dirty="0" err="1">
                <a:solidFill>
                  <a:srgbClr val="00B050"/>
                </a:solidFill>
              </a:rPr>
              <a:t>this</a:t>
            </a:r>
            <a:r>
              <a:rPr lang="en-GB" sz="1800" dirty="0" err="1"/>
              <a:t>.y-</a:t>
            </a:r>
            <a:r>
              <a:rPr lang="en-GB" sz="1800" dirty="0" err="1">
                <a:solidFill>
                  <a:schemeClr val="accent2"/>
                </a:solidFill>
              </a:rPr>
              <a:t>other</a:t>
            </a:r>
            <a:r>
              <a:rPr lang="en-GB" sz="1800" dirty="0" err="1"/>
              <a:t>.y</a:t>
            </a:r>
            <a:r>
              <a:rPr lang="en-GB" sz="1800" dirty="0"/>
              <a:t>) &lt; </a:t>
            </a:r>
            <a:r>
              <a:rPr lang="en-GB" sz="1800" dirty="0">
                <a:solidFill>
                  <a:srgbClr val="FF0000"/>
                </a:solidFill>
              </a:rPr>
              <a:t>10</a:t>
            </a:r>
            <a:r>
              <a:rPr lang="en-GB" sz="1800" dirty="0"/>
              <a:t>);</a:t>
            </a:r>
          </a:p>
          <a:p>
            <a:pPr marL="0" indent="0">
              <a:buNone/>
            </a:pPr>
            <a:r>
              <a:rPr lang="en-GB" sz="1800" dirty="0"/>
              <a:t>   }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Called  with   if (</a:t>
            </a:r>
            <a:r>
              <a:rPr lang="en-GB" sz="1800" dirty="0" err="1">
                <a:solidFill>
                  <a:srgbClr val="00B050"/>
                </a:solidFill>
              </a:rPr>
              <a:t>polly</a:t>
            </a:r>
            <a:r>
              <a:rPr lang="en-GB" sz="1800" dirty="0" err="1"/>
              <a:t>.crash</a:t>
            </a:r>
            <a:r>
              <a:rPr lang="en-GB" sz="1800" dirty="0"/>
              <a:t>(</a:t>
            </a:r>
            <a:r>
              <a:rPr lang="en-GB" sz="1800" dirty="0">
                <a:solidFill>
                  <a:srgbClr val="0070C0"/>
                </a:solidFill>
              </a:rPr>
              <a:t>bluey</a:t>
            </a:r>
            <a:r>
              <a:rPr lang="en-GB" sz="18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148291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Learning Objectives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/>
              <a:t>Last Weeks</a:t>
            </a:r>
          </a:p>
          <a:p>
            <a:r>
              <a:rPr lang="en-GB" dirty="0"/>
              <a:t>Class – template for an object, description of variables</a:t>
            </a:r>
          </a:p>
          <a:p>
            <a:r>
              <a:rPr lang="en-GB" dirty="0"/>
              <a:t>Object – Variable with compartments - members</a:t>
            </a:r>
          </a:p>
          <a:p>
            <a:r>
              <a:rPr lang="en-GB" dirty="0"/>
              <a:t>Methods – functions (procedures) how to use the class</a:t>
            </a:r>
          </a:p>
          <a:p>
            <a:r>
              <a:rPr lang="en-GB" dirty="0"/>
              <a:t>Constructor – special method called on NEW command </a:t>
            </a:r>
          </a:p>
          <a:p>
            <a:r>
              <a:rPr lang="en-GB" dirty="0"/>
              <a:t>Parameters – passing values to methods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This Weeks Objectives</a:t>
            </a:r>
          </a:p>
          <a:p>
            <a:pPr lvl="1" eaLnBrk="1" hangingPunct="1"/>
            <a:r>
              <a:rPr lang="en-US" altLang="en-US" b="1" dirty="0"/>
              <a:t> Develop a Class</a:t>
            </a:r>
          </a:p>
          <a:p>
            <a:pPr lvl="1" eaLnBrk="1" hangingPunct="1"/>
            <a:r>
              <a:rPr lang="en-US" altLang="en-US" b="1" dirty="0"/>
              <a:t> Animate an object</a:t>
            </a:r>
          </a:p>
          <a:p>
            <a:pPr lvl="1" eaLnBrk="1" hangingPunct="1"/>
            <a:r>
              <a:rPr lang="en-US" altLang="en-US" b="1" dirty="0"/>
              <a:t> More methods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Revision : Using Our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370065" cy="47879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Calling</a:t>
            </a:r>
          </a:p>
          <a:p>
            <a:pPr>
              <a:buNone/>
            </a:pPr>
            <a:r>
              <a:rPr lang="en-US" dirty="0"/>
              <a:t> 	</a:t>
            </a:r>
            <a:r>
              <a:rPr lang="en-US" dirty="0" err="1"/>
              <a:t>mySprite</a:t>
            </a:r>
            <a:r>
              <a:rPr lang="en-US" dirty="0"/>
              <a:t> = new </a:t>
            </a:r>
            <a:r>
              <a:rPr lang="en-US" dirty="0">
                <a:solidFill>
                  <a:srgbClr val="FF0000"/>
                </a:solidFill>
              </a:rPr>
              <a:t>Sprite()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creates a new object that contains its own </a:t>
            </a:r>
            <a:r>
              <a:rPr lang="en-US" dirty="0">
                <a:solidFill>
                  <a:srgbClr val="0070C0"/>
                </a:solidFill>
              </a:rPr>
              <a:t>x, y, </a:t>
            </a:r>
            <a:r>
              <a:rPr lang="en-US" dirty="0" err="1">
                <a:solidFill>
                  <a:srgbClr val="0070C0"/>
                </a:solidFill>
              </a:rPr>
              <a:t>dx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/>
              <a:t>and </a:t>
            </a:r>
            <a:r>
              <a:rPr lang="en-US" dirty="0" err="1">
                <a:solidFill>
                  <a:srgbClr val="0070C0"/>
                </a:solidFill>
              </a:rPr>
              <a:t>dy</a:t>
            </a:r>
            <a:r>
              <a:rPr lang="en-US" dirty="0"/>
              <a:t> values. </a:t>
            </a:r>
          </a:p>
          <a:p>
            <a:endParaRPr lang="en-US" dirty="0"/>
          </a:p>
          <a:p>
            <a:r>
              <a:rPr lang="en-US" dirty="0"/>
              <a:t>We can set them like this: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 err="1"/>
              <a:t>ball.x</a:t>
            </a:r>
            <a:r>
              <a:rPr lang="en-US" dirty="0"/>
              <a:t> = 10;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initialize ball </a:t>
            </a:r>
          </a:p>
          <a:p>
            <a:pPr marL="400050" lvl="1" indent="0">
              <a:buNone/>
            </a:pPr>
            <a:r>
              <a:rPr lang="en-US" dirty="0" err="1"/>
              <a:t>ball.y</a:t>
            </a:r>
            <a:r>
              <a:rPr lang="en-US" dirty="0"/>
              <a:t> = 10; </a:t>
            </a:r>
          </a:p>
          <a:p>
            <a:pPr marL="400050" lvl="1" indent="0">
              <a:buNone/>
            </a:pPr>
            <a:r>
              <a:rPr lang="en-US" dirty="0" err="1"/>
              <a:t>ball.dx</a:t>
            </a:r>
            <a:r>
              <a:rPr lang="en-US" dirty="0"/>
              <a:t> = 1; </a:t>
            </a:r>
          </a:p>
          <a:p>
            <a:pPr marL="400050" lvl="1" indent="0">
              <a:buNone/>
            </a:pPr>
            <a:r>
              <a:rPr lang="en-US" dirty="0" err="1"/>
              <a:t>ball.dy</a:t>
            </a:r>
            <a:r>
              <a:rPr lang="en-US" dirty="0"/>
              <a:t> = 1.5; 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err="1"/>
              <a:t>box.x</a:t>
            </a:r>
            <a:r>
              <a:rPr lang="en-US" dirty="0"/>
              <a:t> = 450;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initialize box </a:t>
            </a:r>
          </a:p>
          <a:p>
            <a:pPr marL="400050" lvl="1" indent="0">
              <a:buNone/>
            </a:pPr>
            <a:r>
              <a:rPr lang="en-US" dirty="0" err="1"/>
              <a:t>box.y</a:t>
            </a:r>
            <a:r>
              <a:rPr lang="en-US" dirty="0"/>
              <a:t> = 450; </a:t>
            </a:r>
          </a:p>
          <a:p>
            <a:pPr marL="400050" lvl="1" indent="0">
              <a:buNone/>
            </a:pPr>
            <a:r>
              <a:rPr lang="en-US" dirty="0" err="1"/>
              <a:t>box.dx</a:t>
            </a:r>
            <a:r>
              <a:rPr lang="en-US" dirty="0"/>
              <a:t> = -1.5; </a:t>
            </a:r>
          </a:p>
          <a:p>
            <a:pPr marL="400050" lvl="1" indent="0">
              <a:buNone/>
            </a:pPr>
            <a:r>
              <a:rPr lang="en-US" dirty="0" err="1"/>
              <a:t>box.dy</a:t>
            </a:r>
            <a:r>
              <a:rPr lang="en-US" dirty="0"/>
              <a:t> = -1;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4277" y="1417638"/>
            <a:ext cx="3071834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57150"/>
            <a:r>
              <a:rPr lang="en-US" dirty="0">
                <a:latin typeface="+mn-lt"/>
              </a:rPr>
              <a:t>class Sprite { </a:t>
            </a:r>
          </a:p>
          <a:p>
            <a:pPr indent="-57150"/>
            <a:r>
              <a:rPr lang="en-US" dirty="0">
                <a:latin typeface="+mn-lt"/>
              </a:rPr>
              <a:t>   float x; </a:t>
            </a:r>
          </a:p>
          <a:p>
            <a:pPr indent="-57150"/>
            <a:r>
              <a:rPr lang="en-US" dirty="0">
                <a:latin typeface="+mn-lt"/>
              </a:rPr>
              <a:t>   float y; </a:t>
            </a:r>
          </a:p>
          <a:p>
            <a:pPr indent="-57150"/>
            <a:r>
              <a:rPr lang="en-US" dirty="0">
                <a:latin typeface="+mn-lt"/>
              </a:rPr>
              <a:t>   float </a:t>
            </a:r>
            <a:r>
              <a:rPr lang="en-US" dirty="0" err="1">
                <a:latin typeface="+mn-lt"/>
              </a:rPr>
              <a:t>dx</a:t>
            </a:r>
            <a:r>
              <a:rPr lang="en-US" dirty="0">
                <a:latin typeface="+mn-lt"/>
              </a:rPr>
              <a:t>; </a:t>
            </a:r>
          </a:p>
          <a:p>
            <a:pPr indent="-57150"/>
            <a:r>
              <a:rPr lang="en-US" dirty="0">
                <a:latin typeface="+mn-lt"/>
              </a:rPr>
              <a:t>   float </a:t>
            </a:r>
            <a:r>
              <a:rPr lang="en-US" dirty="0" err="1">
                <a:latin typeface="+mn-lt"/>
              </a:rPr>
              <a:t>dy</a:t>
            </a:r>
            <a:r>
              <a:rPr lang="en-US" dirty="0">
                <a:latin typeface="+mn-lt"/>
              </a:rPr>
              <a:t>; </a:t>
            </a:r>
          </a:p>
          <a:p>
            <a:pPr indent="-57150"/>
            <a:r>
              <a:rPr lang="en-US" dirty="0">
                <a:latin typeface="+mn-lt"/>
              </a:rPr>
              <a:t>}</a:t>
            </a:r>
          </a:p>
          <a:p>
            <a:pPr indent="-57150"/>
            <a:endParaRPr lang="en-US" dirty="0">
              <a:latin typeface="+mn-lt"/>
            </a:endParaRPr>
          </a:p>
          <a:p>
            <a:pPr indent="-57150"/>
            <a:r>
              <a:rPr lang="en-US" dirty="0">
                <a:latin typeface="+mn-lt"/>
              </a:rPr>
              <a:t>Sprite box, ball;</a:t>
            </a:r>
          </a:p>
          <a:p>
            <a:pPr indent="-57150"/>
            <a:endParaRPr lang="en-US" dirty="0">
              <a:latin typeface="+mn-lt"/>
            </a:endParaRPr>
          </a:p>
          <a:p>
            <a:pPr indent="-57150"/>
            <a:r>
              <a:rPr lang="en-US" dirty="0">
                <a:latin typeface="+mn-lt"/>
              </a:rPr>
              <a:t>void setup()</a:t>
            </a:r>
          </a:p>
          <a:p>
            <a:pPr indent="-57150"/>
            <a:r>
              <a:rPr lang="en-US" dirty="0">
                <a:latin typeface="+mn-lt"/>
              </a:rPr>
              <a:t>{</a:t>
            </a:r>
          </a:p>
          <a:p>
            <a:pPr indent="-57150"/>
            <a:r>
              <a:rPr lang="en-GB" dirty="0">
                <a:latin typeface="+mn-lt"/>
              </a:rPr>
              <a:t>    box = new Sprite();</a:t>
            </a:r>
          </a:p>
          <a:p>
            <a:pPr indent="-57150"/>
            <a:r>
              <a:rPr lang="en-GB" dirty="0">
                <a:latin typeface="+mn-lt"/>
              </a:rPr>
              <a:t>    ball = new Sprite();</a:t>
            </a:r>
            <a:endParaRPr lang="en-US" dirty="0">
              <a:latin typeface="+mn-lt"/>
            </a:endParaRPr>
          </a:p>
          <a:p>
            <a:pPr indent="-57150"/>
            <a:r>
              <a:rPr lang="en-US" dirty="0">
                <a:latin typeface="+mn-lt"/>
              </a:rPr>
              <a:t>}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65569" y="1919261"/>
            <a:ext cx="1578381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Class 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2495" y="2979462"/>
            <a:ext cx="1619674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Declare Variables</a:t>
            </a:r>
          </a:p>
          <a:p>
            <a:r>
              <a:rPr lang="en-GB" sz="1600" dirty="0"/>
              <a:t>Type : Sprite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2495" y="4116607"/>
            <a:ext cx="1550040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Create instances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flying birds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61975" y="1587500"/>
            <a:ext cx="683469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57175" indent="-257175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4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314325" indent="28575" algn="l" rtl="0" eaLnBrk="1" fontAlgn="base" hangingPunct="1">
              <a:spcBef>
                <a:spcPts val="525"/>
              </a:spcBef>
              <a:spcAft>
                <a:spcPct val="0"/>
              </a:spcAft>
              <a:buChar char="–"/>
              <a:defRPr sz="20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657225" indent="28575" algn="l" rtl="0" eaLnBrk="1" fontAlgn="base" hangingPunct="1">
              <a:spcBef>
                <a:spcPts val="450"/>
              </a:spcBef>
              <a:spcAft>
                <a:spcPct val="0"/>
              </a:spcAft>
              <a:buChar char="•"/>
              <a:defRPr sz="18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0001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–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3430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»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16859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288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3717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146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>
              <a:buFontTx/>
              <a:buNone/>
            </a:pPr>
            <a:r>
              <a:rPr lang="en-US" kern="0" dirty="0"/>
              <a:t>What information to animate a bird flying around screen?</a:t>
            </a:r>
          </a:p>
          <a:p>
            <a:pPr>
              <a:buFontTx/>
              <a:buNone/>
            </a:pPr>
            <a:endParaRPr lang="en-US" kern="0" dirty="0"/>
          </a:p>
          <a:p>
            <a:pPr>
              <a:buFontTx/>
              <a:buNone/>
            </a:pPr>
            <a:r>
              <a:rPr lang="en-US" kern="0" dirty="0"/>
              <a:t>Easy</a:t>
            </a:r>
          </a:p>
          <a:p>
            <a:r>
              <a:rPr lang="en-US" kern="0" dirty="0"/>
              <a:t>x, y, </a:t>
            </a:r>
            <a:r>
              <a:rPr lang="en-US" kern="0" dirty="0" err="1"/>
              <a:t>speedX</a:t>
            </a:r>
            <a:r>
              <a:rPr lang="en-US" kern="0" dirty="0"/>
              <a:t>, </a:t>
            </a:r>
            <a:r>
              <a:rPr lang="en-US" kern="0" dirty="0" err="1"/>
              <a:t>speedY</a:t>
            </a:r>
            <a:endParaRPr lang="en-US" kern="0" dirty="0"/>
          </a:p>
          <a:p>
            <a:pPr>
              <a:buFontTx/>
              <a:buNone/>
            </a:pPr>
            <a:r>
              <a:rPr lang="en-US" kern="0" dirty="0"/>
              <a:t>Harder</a:t>
            </a:r>
          </a:p>
          <a:p>
            <a:r>
              <a:rPr lang="en-US" kern="0" dirty="0"/>
              <a:t>Picture, changing picture in a sequence (image1, image2, image3, image2, image1…)</a:t>
            </a:r>
          </a:p>
          <a:p>
            <a:pPr>
              <a:buFontTx/>
              <a:buNone/>
            </a:pPr>
            <a:endParaRPr lang="en-US" kern="0" dirty="0"/>
          </a:p>
          <a:p>
            <a:pPr>
              <a:buFontTx/>
              <a:buNone/>
            </a:pPr>
            <a:r>
              <a:rPr lang="en-US" b="1" kern="0" dirty="0"/>
              <a:t>Top down design</a:t>
            </a:r>
          </a:p>
          <a:p>
            <a:pPr>
              <a:buFontTx/>
              <a:buNone/>
            </a:pPr>
            <a:r>
              <a:rPr lang="en-US" kern="0" dirty="0"/>
              <a:t>Clear background</a:t>
            </a:r>
          </a:p>
          <a:p>
            <a:pPr>
              <a:buFontTx/>
              <a:buNone/>
            </a:pPr>
            <a:r>
              <a:rPr lang="en-US" kern="0" dirty="0"/>
              <a:t>Draw current image</a:t>
            </a:r>
          </a:p>
          <a:p>
            <a:pPr>
              <a:buFontTx/>
              <a:buNone/>
            </a:pPr>
            <a:r>
              <a:rPr lang="en-US" kern="0" dirty="0"/>
              <a:t>Move image right</a:t>
            </a:r>
          </a:p>
          <a:p>
            <a:pPr>
              <a:buFontTx/>
              <a:buNone/>
            </a:pPr>
            <a:r>
              <a:rPr lang="en-US" kern="0" dirty="0">
                <a:solidFill>
                  <a:srgbClr val="FF0000"/>
                </a:solidFill>
              </a:rPr>
              <a:t>Cycle Current image through sequence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893" y="1587500"/>
            <a:ext cx="1403797" cy="11071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772" y="2704466"/>
            <a:ext cx="1430692" cy="1107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673" y="4055476"/>
            <a:ext cx="1426791" cy="118688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Images to Class Bird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2492896"/>
            <a:ext cx="8124825" cy="3882504"/>
          </a:xfrm>
        </p:spPr>
        <p:txBody>
          <a:bodyPr/>
          <a:lstStyle/>
          <a:p>
            <a:r>
              <a:rPr lang="en-GB" b="1" dirty="0" err="1"/>
              <a:t>PImage</a:t>
            </a:r>
            <a:r>
              <a:rPr lang="en-GB" dirty="0"/>
              <a:t>  - Built in Class to allow us to load and display image files</a:t>
            </a:r>
          </a:p>
          <a:p>
            <a:r>
              <a:rPr lang="en-GB" dirty="0"/>
              <a:t>Has members  including:  float width, height</a:t>
            </a:r>
          </a:p>
          <a:p>
            <a:r>
              <a:rPr lang="en-GB" dirty="0"/>
              <a:t>Has methods including void resize(width, height);</a:t>
            </a:r>
          </a:p>
          <a:p>
            <a:endParaRPr lang="en-GB" dirty="0"/>
          </a:p>
          <a:p>
            <a:r>
              <a:rPr lang="en-GB" dirty="0"/>
              <a:t>Can create instances of </a:t>
            </a:r>
            <a:r>
              <a:rPr lang="en-GB" dirty="0" err="1"/>
              <a:t>PImage</a:t>
            </a:r>
            <a:r>
              <a:rPr lang="en-GB" dirty="0"/>
              <a:t> and load image files Into each</a:t>
            </a:r>
          </a:p>
          <a:p>
            <a:r>
              <a:rPr lang="en-GB" dirty="0" err="1"/>
              <a:t>PImage</a:t>
            </a:r>
            <a:r>
              <a:rPr lang="en-GB" dirty="0"/>
              <a:t> image1 = </a:t>
            </a:r>
            <a:r>
              <a:rPr lang="en-GB" dirty="0" err="1"/>
              <a:t>loadImage</a:t>
            </a:r>
            <a:r>
              <a:rPr lang="en-GB" dirty="0"/>
              <a:t>(“bird1.jpg");</a:t>
            </a:r>
          </a:p>
          <a:p>
            <a:r>
              <a:rPr lang="en-GB" dirty="0" err="1"/>
              <a:t>imageMode</a:t>
            </a:r>
            <a:r>
              <a:rPr lang="en-GB" dirty="0"/>
              <a:t>(CENTRE); </a:t>
            </a:r>
            <a:r>
              <a:rPr lang="en-GB" dirty="0">
                <a:solidFill>
                  <a:srgbClr val="00B050"/>
                </a:solidFill>
              </a:rPr>
              <a:t>// </a:t>
            </a:r>
            <a:r>
              <a:rPr lang="en-GB" dirty="0" err="1">
                <a:solidFill>
                  <a:srgbClr val="00B050"/>
                </a:solidFill>
              </a:rPr>
              <a:t>x,y</a:t>
            </a:r>
            <a:r>
              <a:rPr lang="en-GB" dirty="0">
                <a:solidFill>
                  <a:srgbClr val="00B050"/>
                </a:solidFill>
              </a:rPr>
              <a:t> to be centre</a:t>
            </a:r>
            <a:endParaRPr lang="en-GB" dirty="0"/>
          </a:p>
          <a:p>
            <a:r>
              <a:rPr lang="en-GB" dirty="0"/>
              <a:t>image(image1,x,y);  </a:t>
            </a:r>
            <a:r>
              <a:rPr lang="en-GB" dirty="0">
                <a:solidFill>
                  <a:srgbClr val="00B050"/>
                </a:solidFill>
              </a:rPr>
              <a:t>command displays image1 at </a:t>
            </a:r>
            <a:r>
              <a:rPr lang="en-GB" dirty="0" err="1">
                <a:solidFill>
                  <a:srgbClr val="00B050"/>
                </a:solidFill>
              </a:rPr>
              <a:t>x,y</a:t>
            </a:r>
            <a:endParaRPr lang="en-GB" dirty="0">
              <a:solidFill>
                <a:srgbClr val="00B050"/>
              </a:solidFill>
            </a:endParaRPr>
          </a:p>
          <a:p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828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Bird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class </a:t>
            </a:r>
            <a:r>
              <a:rPr lang="en-GB" dirty="0">
                <a:solidFill>
                  <a:srgbClr val="FF0000"/>
                </a:solidFill>
              </a:rPr>
              <a:t>Bird</a:t>
            </a:r>
          </a:p>
          <a:p>
            <a:pPr>
              <a:buNone/>
            </a:pPr>
            <a:r>
              <a:rPr lang="en-GB" dirty="0"/>
              <a:t>{</a:t>
            </a:r>
          </a:p>
          <a:p>
            <a:pPr>
              <a:buNone/>
            </a:pP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int</a:t>
            </a: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x; </a:t>
            </a:r>
            <a:r>
              <a:rPr lang="en-GB" dirty="0">
                <a:solidFill>
                  <a:srgbClr val="92D050"/>
                </a:solidFill>
              </a:rPr>
              <a:t>//changes position</a:t>
            </a:r>
          </a:p>
          <a:p>
            <a:pPr>
              <a:buNone/>
            </a:pP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int</a:t>
            </a: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y; </a:t>
            </a:r>
            <a:r>
              <a:rPr lang="en-GB" dirty="0">
                <a:solidFill>
                  <a:srgbClr val="92D050"/>
                </a:solidFill>
              </a:rPr>
              <a:t>//constant value</a:t>
            </a:r>
          </a:p>
          <a:p>
            <a:pPr>
              <a:buNone/>
            </a:pP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int</a:t>
            </a: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speedX</a:t>
            </a: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speedY</a:t>
            </a: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</a:t>
            </a:r>
            <a:r>
              <a:rPr lang="en-GB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PImage</a:t>
            </a: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image1,image2, image3;  </a:t>
            </a:r>
            <a:r>
              <a:rPr lang="en-GB" sz="1800" dirty="0">
                <a:solidFill>
                  <a:srgbClr val="00B050"/>
                </a:solidFill>
              </a:rPr>
              <a:t>//member : instance of a class</a:t>
            </a:r>
          </a:p>
          <a:p>
            <a:pPr>
              <a:buNone/>
            </a:pP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GB" dirty="0"/>
              <a:t>}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What methods do we need?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714488"/>
            <a:ext cx="42862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Bird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8414" y="1556792"/>
            <a:ext cx="8124825" cy="4787900"/>
          </a:xfrm>
        </p:spPr>
        <p:txBody>
          <a:bodyPr/>
          <a:lstStyle/>
          <a:p>
            <a:r>
              <a:rPr lang="en-GB" dirty="0"/>
              <a:t>What should a Bird be able to do?</a:t>
            </a:r>
          </a:p>
          <a:p>
            <a:r>
              <a:rPr lang="en-GB" dirty="0"/>
              <a:t>Moves around screen [</a:t>
            </a:r>
            <a:r>
              <a:rPr lang="en-GB" dirty="0" err="1"/>
              <a:t>up,down,left,right</a:t>
            </a:r>
            <a:r>
              <a:rPr lang="en-GB" dirty="0"/>
              <a:t>] (cycles through images)</a:t>
            </a:r>
          </a:p>
          <a:p>
            <a:endParaRPr lang="en-GB" dirty="0"/>
          </a:p>
          <a:p>
            <a:r>
              <a:rPr lang="en-GB" dirty="0"/>
              <a:t>Move</a:t>
            </a:r>
          </a:p>
          <a:p>
            <a:r>
              <a:rPr lang="en-GB" dirty="0"/>
              <a:t>Display (render)</a:t>
            </a:r>
          </a:p>
          <a:p>
            <a:endParaRPr lang="en-GB" dirty="0"/>
          </a:p>
          <a:p>
            <a:r>
              <a:rPr lang="en-GB" dirty="0"/>
              <a:t>A constructor?</a:t>
            </a:r>
          </a:p>
          <a:p>
            <a:r>
              <a:rPr lang="en-GB" dirty="0"/>
              <a:t>What information to setup a new bird?</a:t>
            </a:r>
          </a:p>
          <a:p>
            <a:r>
              <a:rPr lang="en-GB" dirty="0"/>
              <a:t>Where is it?</a:t>
            </a:r>
          </a:p>
          <a:p>
            <a:r>
              <a:rPr lang="en-GB" dirty="0"/>
              <a:t>How fast – x direction, y direction?</a:t>
            </a:r>
          </a:p>
        </p:txBody>
      </p:sp>
    </p:spTree>
    <p:extLst>
      <p:ext uri="{BB962C8B-B14F-4D97-AF65-F5344CB8AC3E}">
        <p14:creationId xmlns:p14="http://schemas.microsoft.com/office/powerpoint/2010/main" val="24661708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top 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464345" cy="47879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Move (easy – same as bouncing ball)</a:t>
            </a:r>
          </a:p>
          <a:p>
            <a:r>
              <a:rPr lang="en-GB" dirty="0"/>
              <a:t>Add </a:t>
            </a:r>
            <a:r>
              <a:rPr lang="en-GB" dirty="0" err="1"/>
              <a:t>speedX</a:t>
            </a:r>
            <a:r>
              <a:rPr lang="en-GB" dirty="0"/>
              <a:t> to x location</a:t>
            </a:r>
          </a:p>
          <a:p>
            <a:r>
              <a:rPr lang="en-GB" dirty="0"/>
              <a:t>Add </a:t>
            </a:r>
            <a:r>
              <a:rPr lang="en-GB" dirty="0" err="1"/>
              <a:t>speedY</a:t>
            </a:r>
            <a:r>
              <a:rPr lang="en-GB" dirty="0"/>
              <a:t> to y location</a:t>
            </a:r>
          </a:p>
          <a:p>
            <a:r>
              <a:rPr lang="en-GB" dirty="0"/>
              <a:t>Detect bounces of edges?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Render (top down)</a:t>
            </a:r>
          </a:p>
          <a:p>
            <a:r>
              <a:rPr lang="en-GB" dirty="0"/>
              <a:t>Select next image in sequence</a:t>
            </a:r>
          </a:p>
          <a:p>
            <a:r>
              <a:rPr lang="en-GB" dirty="0"/>
              <a:t>Draw image at </a:t>
            </a:r>
            <a:r>
              <a:rPr lang="en-GB" dirty="0" err="1"/>
              <a:t>x,y</a:t>
            </a:r>
            <a:endParaRPr lang="en-GB" dirty="0"/>
          </a:p>
          <a:p>
            <a:endParaRPr lang="en-GB" dirty="0"/>
          </a:p>
          <a:p>
            <a:r>
              <a:rPr lang="en-GB" dirty="0"/>
              <a:t>Too fast – changes picture every 60</a:t>
            </a:r>
            <a:r>
              <a:rPr lang="en-GB" baseline="30000" dirty="0"/>
              <a:t>th</a:t>
            </a:r>
            <a:r>
              <a:rPr lang="en-GB" dirty="0"/>
              <a:t> sec!, messy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056" y="3104287"/>
            <a:ext cx="3923928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kern="0" dirty="0">
                <a:solidFill>
                  <a:srgbClr val="FF0000"/>
                </a:solidFill>
              </a:rPr>
              <a:t>Select</a:t>
            </a:r>
            <a:r>
              <a:rPr lang="en-US" kern="0" dirty="0">
                <a:solidFill>
                  <a:srgbClr val="FF0000"/>
                </a:solidFill>
                <a:latin typeface="+mn-lt"/>
              </a:rPr>
              <a:t> next image</a:t>
            </a:r>
            <a:r>
              <a:rPr lang="en-US" kern="0" dirty="0">
                <a:solidFill>
                  <a:srgbClr val="FF0000"/>
                </a:solidFill>
              </a:rPr>
              <a:t> in </a:t>
            </a:r>
            <a:r>
              <a:rPr lang="en-US" kern="0" dirty="0">
                <a:solidFill>
                  <a:srgbClr val="FF0000"/>
                </a:solidFill>
                <a:latin typeface="+mn-lt"/>
              </a:rPr>
              <a:t>sequence</a:t>
            </a:r>
          </a:p>
          <a:p>
            <a:pPr>
              <a:buFontTx/>
              <a:buNone/>
            </a:pPr>
            <a:r>
              <a:rPr lang="en-US" kern="0" dirty="0">
                <a:latin typeface="+mn-lt"/>
              </a:rPr>
              <a:t>If (</a:t>
            </a:r>
            <a:r>
              <a:rPr lang="en-US" kern="0" dirty="0" err="1">
                <a:latin typeface="+mn-lt"/>
              </a:rPr>
              <a:t>currentImage</a:t>
            </a:r>
            <a:r>
              <a:rPr lang="en-US" kern="0" dirty="0">
                <a:latin typeface="+mn-lt"/>
              </a:rPr>
              <a:t> is image1)</a:t>
            </a:r>
          </a:p>
          <a:p>
            <a:pPr>
              <a:buFontTx/>
              <a:buNone/>
            </a:pPr>
            <a:r>
              <a:rPr lang="en-US" kern="0" dirty="0">
                <a:latin typeface="+mn-lt"/>
              </a:rPr>
              <a:t>  </a:t>
            </a:r>
            <a:r>
              <a:rPr lang="en-US" kern="0" dirty="0" err="1">
                <a:latin typeface="+mn-lt"/>
              </a:rPr>
              <a:t>currentImage</a:t>
            </a:r>
            <a:r>
              <a:rPr lang="en-US" kern="0" dirty="0">
                <a:latin typeface="+mn-lt"/>
              </a:rPr>
              <a:t> is image2</a:t>
            </a:r>
          </a:p>
          <a:p>
            <a:pPr>
              <a:buFontTx/>
              <a:buNone/>
            </a:pPr>
            <a:r>
              <a:rPr lang="en-US" kern="0" dirty="0">
                <a:latin typeface="+mn-lt"/>
              </a:rPr>
              <a:t>Else if (</a:t>
            </a:r>
            <a:r>
              <a:rPr lang="en-US" kern="0" dirty="0" err="1">
                <a:latin typeface="+mn-lt"/>
              </a:rPr>
              <a:t>currentImage</a:t>
            </a:r>
            <a:r>
              <a:rPr lang="en-US" kern="0" dirty="0">
                <a:latin typeface="+mn-lt"/>
              </a:rPr>
              <a:t> is image2)</a:t>
            </a:r>
          </a:p>
          <a:p>
            <a:pPr>
              <a:buFontTx/>
              <a:buNone/>
            </a:pPr>
            <a:r>
              <a:rPr lang="en-US" kern="0" dirty="0">
                <a:latin typeface="+mn-lt"/>
              </a:rPr>
              <a:t>  </a:t>
            </a:r>
            <a:r>
              <a:rPr lang="en-US" kern="0" dirty="0" err="1">
                <a:latin typeface="+mn-lt"/>
              </a:rPr>
              <a:t>currentImage</a:t>
            </a:r>
            <a:r>
              <a:rPr lang="en-US" kern="0" dirty="0">
                <a:latin typeface="+mn-lt"/>
              </a:rPr>
              <a:t> is image3</a:t>
            </a:r>
          </a:p>
          <a:p>
            <a:pPr>
              <a:buFontTx/>
              <a:buNone/>
            </a:pPr>
            <a:r>
              <a:rPr lang="en-US" kern="0" dirty="0">
                <a:latin typeface="+mn-lt"/>
              </a:rPr>
              <a:t>…</a:t>
            </a:r>
          </a:p>
          <a:p>
            <a:pPr>
              <a:buFontTx/>
              <a:buNone/>
            </a:pPr>
            <a:endParaRPr lang="en-US" kern="0" dirty="0"/>
          </a:p>
          <a:p>
            <a:pPr>
              <a:buFontTx/>
              <a:buNone/>
            </a:pPr>
            <a:r>
              <a:rPr lang="en-US" kern="0" dirty="0">
                <a:latin typeface="+mn-lt"/>
              </a:rPr>
              <a:t>Draw </a:t>
            </a:r>
            <a:r>
              <a:rPr lang="en-US" kern="0" dirty="0"/>
              <a:t> </a:t>
            </a:r>
            <a:r>
              <a:rPr lang="en-US" kern="0" dirty="0" err="1"/>
              <a:t>currentImage</a:t>
            </a:r>
            <a:endParaRPr lang="en-US" kern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8897" y="5487030"/>
            <a:ext cx="381835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What effect – draw repeated 60x sec</a:t>
            </a:r>
          </a:p>
          <a:p>
            <a:r>
              <a:rPr lang="en-GB" dirty="0"/>
              <a:t>Messy sometimes going forward, then </a:t>
            </a:r>
          </a:p>
          <a:p>
            <a:r>
              <a:rPr lang="en-GB" dirty="0"/>
              <a:t>back</a:t>
            </a:r>
          </a:p>
        </p:txBody>
      </p:sp>
      <p:pic>
        <p:nvPicPr>
          <p:cNvPr id="6" name="flyingBird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87374" y="1119094"/>
            <a:ext cx="2641009" cy="19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50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Cycle through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6" y="1587500"/>
            <a:ext cx="4067258" cy="4787900"/>
          </a:xfrm>
        </p:spPr>
        <p:txBody>
          <a:bodyPr/>
          <a:lstStyle/>
          <a:p>
            <a:r>
              <a:rPr lang="en-GB" sz="2000" dirty="0"/>
              <a:t>Too quick – better to show the same image for n frames</a:t>
            </a:r>
          </a:p>
          <a:p>
            <a:endParaRPr lang="en-GB" sz="2000" dirty="0"/>
          </a:p>
          <a:p>
            <a:r>
              <a:rPr lang="en-GB" sz="2000" dirty="0"/>
              <a:t>E.g. 10 frames for each image – how?</a:t>
            </a:r>
          </a:p>
          <a:p>
            <a:endParaRPr lang="en-GB" sz="2000" dirty="0"/>
          </a:p>
          <a:p>
            <a:r>
              <a:rPr lang="en-GB" sz="2000" dirty="0"/>
              <a:t>Introduce a counter</a:t>
            </a:r>
          </a:p>
          <a:p>
            <a:r>
              <a:rPr lang="en-GB" sz="2000" dirty="0"/>
              <a:t>Pseudocode?</a:t>
            </a:r>
          </a:p>
          <a:p>
            <a:r>
              <a:rPr lang="en-GB" sz="2000" dirty="0"/>
              <a:t>Don’t need </a:t>
            </a:r>
            <a:r>
              <a:rPr lang="en-GB" sz="2000" b="1" i="1" dirty="0" err="1"/>
              <a:t>currentImage</a:t>
            </a:r>
            <a:endParaRPr lang="en-GB" sz="2000" b="1" i="1" dirty="0"/>
          </a:p>
          <a:p>
            <a:r>
              <a:rPr lang="en-GB" sz="2000" b="1" dirty="0"/>
              <a:t>Counter</a:t>
            </a:r>
            <a:r>
              <a:rPr lang="en-GB" sz="2000" dirty="0"/>
              <a:t> determines where in sequence.</a:t>
            </a:r>
          </a:p>
          <a:p>
            <a:r>
              <a:rPr lang="en-GB" sz="2000" dirty="0"/>
              <a:t>Where would we declare </a:t>
            </a:r>
            <a:r>
              <a:rPr lang="en-GB" sz="2000" b="1" dirty="0"/>
              <a:t>Counter</a:t>
            </a:r>
            <a:r>
              <a:rPr lang="en-GB" sz="2000" dirty="0"/>
              <a:t>?</a:t>
            </a:r>
          </a:p>
          <a:p>
            <a:r>
              <a:rPr lang="en-GB" sz="2000" dirty="0"/>
              <a:t>What about when image3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96016" y="3049667"/>
            <a:ext cx="4248472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kern="0" dirty="0">
                <a:solidFill>
                  <a:srgbClr val="FF0000"/>
                </a:solidFill>
                <a:latin typeface="+mn-lt"/>
              </a:rPr>
              <a:t>Cycle Current image through sequence</a:t>
            </a:r>
          </a:p>
          <a:p>
            <a:pPr>
              <a:buFontTx/>
              <a:buNone/>
            </a:pPr>
            <a:r>
              <a:rPr lang="en-US" kern="0" dirty="0">
                <a:latin typeface="+mn-lt"/>
              </a:rPr>
              <a:t>If (counter &gt;=0 &amp;&amp; counter &lt;=10)</a:t>
            </a:r>
          </a:p>
          <a:p>
            <a:pPr>
              <a:buFontTx/>
              <a:buNone/>
            </a:pPr>
            <a:r>
              <a:rPr lang="en-US" kern="0" dirty="0">
                <a:latin typeface="+mn-lt"/>
              </a:rPr>
              <a:t>  </a:t>
            </a:r>
            <a:r>
              <a:rPr lang="en-US" kern="0" dirty="0"/>
              <a:t>draw </a:t>
            </a:r>
            <a:r>
              <a:rPr lang="en-US" kern="0" dirty="0">
                <a:latin typeface="+mn-lt"/>
              </a:rPr>
              <a:t>image1</a:t>
            </a:r>
          </a:p>
          <a:p>
            <a:pPr>
              <a:buFontTx/>
              <a:buNone/>
            </a:pPr>
            <a:r>
              <a:rPr lang="en-US" kern="0" dirty="0">
                <a:latin typeface="+mn-lt"/>
              </a:rPr>
              <a:t>Else if </a:t>
            </a:r>
            <a:r>
              <a:rPr lang="en-US" kern="0" dirty="0"/>
              <a:t>(counter &gt;10 &amp;&amp; counter &lt;=20)</a:t>
            </a:r>
          </a:p>
          <a:p>
            <a:pPr>
              <a:buFontTx/>
              <a:buNone/>
            </a:pPr>
            <a:r>
              <a:rPr lang="en-US" kern="0" dirty="0">
                <a:latin typeface="+mn-lt"/>
              </a:rPr>
              <a:t>  </a:t>
            </a:r>
            <a:r>
              <a:rPr lang="en-US" kern="0" dirty="0"/>
              <a:t>draw</a:t>
            </a:r>
            <a:r>
              <a:rPr lang="en-US" kern="0" dirty="0">
                <a:latin typeface="+mn-lt"/>
              </a:rPr>
              <a:t> image2</a:t>
            </a:r>
          </a:p>
          <a:p>
            <a:pPr>
              <a:buFontTx/>
              <a:buNone/>
            </a:pPr>
            <a:r>
              <a:rPr lang="en-US" kern="0" dirty="0">
                <a:latin typeface="+mn-lt"/>
              </a:rPr>
              <a:t>…</a:t>
            </a:r>
          </a:p>
          <a:p>
            <a:pPr>
              <a:buFontTx/>
              <a:buNone/>
            </a:pPr>
            <a:r>
              <a:rPr lang="en-US" kern="0" dirty="0"/>
              <a:t>Else  </a:t>
            </a:r>
          </a:p>
          <a:p>
            <a:pPr>
              <a:buFontTx/>
              <a:buNone/>
            </a:pPr>
            <a:r>
              <a:rPr lang="en-US" kern="0" dirty="0"/>
              <a:t>  </a:t>
            </a:r>
            <a:r>
              <a:rPr lang="en-US" kern="0" dirty="0" err="1"/>
              <a:t>countDir</a:t>
            </a:r>
            <a:r>
              <a:rPr lang="en-US" kern="0" dirty="0"/>
              <a:t>= -</a:t>
            </a:r>
            <a:r>
              <a:rPr lang="en-US" kern="0" dirty="0" err="1"/>
              <a:t>countDir</a:t>
            </a:r>
            <a:r>
              <a:rPr lang="en-US" kern="0" dirty="0"/>
              <a:t>;  </a:t>
            </a:r>
            <a:r>
              <a:rPr lang="en-US" kern="0" dirty="0">
                <a:solidFill>
                  <a:srgbClr val="00B050"/>
                </a:solidFill>
              </a:rPr>
              <a:t>//reverse sequence </a:t>
            </a:r>
          </a:p>
          <a:p>
            <a:pPr>
              <a:buFontTx/>
              <a:buNone/>
            </a:pPr>
            <a:endParaRPr lang="en-US" kern="0" dirty="0"/>
          </a:p>
          <a:p>
            <a:pPr>
              <a:buFontTx/>
              <a:buNone/>
            </a:pPr>
            <a:r>
              <a:rPr lang="en-US" kern="0" dirty="0"/>
              <a:t>counter = </a:t>
            </a:r>
            <a:r>
              <a:rPr lang="en-US" kern="0" dirty="0" err="1"/>
              <a:t>counter+countDir</a:t>
            </a:r>
            <a:r>
              <a:rPr lang="en-US" kern="0" dirty="0"/>
              <a:t>; </a:t>
            </a:r>
            <a:r>
              <a:rPr lang="en-US" kern="0" dirty="0">
                <a:solidFill>
                  <a:srgbClr val="00B050"/>
                </a:solidFill>
              </a:rPr>
              <a:t>//+1 or -1</a:t>
            </a:r>
          </a:p>
          <a:p>
            <a:pPr>
              <a:buFontTx/>
              <a:buNone/>
            </a:pPr>
            <a:endParaRPr lang="en-US" kern="0" dirty="0">
              <a:latin typeface="+mn-lt"/>
            </a:endParaRPr>
          </a:p>
        </p:txBody>
      </p:sp>
      <p:pic>
        <p:nvPicPr>
          <p:cNvPr id="5" name="birdFinishe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04048" y="1047750"/>
            <a:ext cx="2448272" cy="194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29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84960ed-7180-48f3-ac3f-361fd45cd88c"/>
</p:tagLst>
</file>

<file path=ppt/theme/theme1.xml><?xml version="1.0" encoding="utf-8"?>
<a:theme xmlns:a="http://schemas.openxmlformats.org/drawingml/2006/main" name="1_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12392</TotalTime>
  <Words>1153</Words>
  <Application>Microsoft Office PowerPoint</Application>
  <PresentationFormat>On-screen Show (4:3)</PresentationFormat>
  <Paragraphs>274</Paragraphs>
  <Slides>15</Slides>
  <Notes>1</Notes>
  <HiddenSlides>0</HiddenSlides>
  <MMClips>2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1_Default - Title Slide</vt:lpstr>
      <vt:lpstr>Default - Title Slide</vt:lpstr>
      <vt:lpstr>Writing a Class (Animating Multiple Objects)</vt:lpstr>
      <vt:lpstr>Learning Objectives</vt:lpstr>
      <vt:lpstr>Revision : Using Our Class</vt:lpstr>
      <vt:lpstr>Problem : flying birds</vt:lpstr>
      <vt:lpstr>Adding Images to Class Bird</vt:lpstr>
      <vt:lpstr>Bird members</vt:lpstr>
      <vt:lpstr>Bird Methods</vt:lpstr>
      <vt:lpstr>Methods – top down design</vt:lpstr>
      <vt:lpstr>Cycle through images</vt:lpstr>
      <vt:lpstr>Move Method</vt:lpstr>
      <vt:lpstr>Bird Constructor</vt:lpstr>
      <vt:lpstr>Using the class</vt:lpstr>
      <vt:lpstr>Refactor</vt:lpstr>
      <vt:lpstr>Collision – proximity detection</vt:lpstr>
      <vt:lpstr>Collision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5 Spreadsheet Databases</dc:title>
  <dc:creator>Dr. James T. Perry</dc:creator>
  <cp:lastModifiedBy>David McLean</cp:lastModifiedBy>
  <cp:revision>226</cp:revision>
  <cp:lastPrinted>1996-11-03T19:01:40Z</cp:lastPrinted>
  <dcterms:created xsi:type="dcterms:W3CDTF">1996-09-15T14:55:10Z</dcterms:created>
  <dcterms:modified xsi:type="dcterms:W3CDTF">2021-10-19T15:50:45Z</dcterms:modified>
</cp:coreProperties>
</file>