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262" r:id="rId5"/>
    <p:sldId id="302" r:id="rId6"/>
    <p:sldId id="308" r:id="rId7"/>
    <p:sldId id="309" r:id="rId8"/>
    <p:sldId id="316" r:id="rId9"/>
    <p:sldId id="317" r:id="rId10"/>
    <p:sldId id="303" r:id="rId11"/>
    <p:sldId id="321" r:id="rId12"/>
    <p:sldId id="318" r:id="rId13"/>
    <p:sldId id="306" r:id="rId14"/>
    <p:sldId id="307" r:id="rId15"/>
    <p:sldId id="319" r:id="rId16"/>
    <p:sldId id="320" r:id="rId17"/>
    <p:sldId id="322" r:id="rId18"/>
    <p:sldId id="301" r:id="rId19"/>
  </p:sldIdLst>
  <p:sldSz cx="9144000" cy="6858000" type="screen4x3"/>
  <p:notesSz cx="6858000" cy="91805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6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8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04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4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9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7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1587500"/>
            <a:ext cx="4392488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 smtClean="0">
                <a:solidFill>
                  <a:schemeClr val="accent2"/>
                </a:solidFill>
              </a:rPr>
              <a:t>Motorbike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smtClean="0"/>
              <a:t>speed=5;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dirty="0" err="1" smtClean="0"/>
              <a:t>int</a:t>
            </a:r>
            <a:r>
              <a:rPr lang="en-US" sz="1700" dirty="0" smtClean="0"/>
              <a:t> size=30;</a:t>
            </a:r>
            <a:endParaRPr lang="en-US" sz="1700" dirty="0"/>
          </a:p>
          <a:p>
            <a:pPr marL="400050" lvl="1" indent="0">
              <a:buNone/>
            </a:pPr>
            <a:endParaRPr lang="en-US" sz="1700" dirty="0" smtClean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void </a:t>
            </a:r>
            <a:r>
              <a:rPr lang="en-US" sz="1700" dirty="0" smtClean="0">
                <a:solidFill>
                  <a:srgbClr val="FF0000"/>
                </a:solidFill>
              </a:rPr>
              <a:t>render</a:t>
            </a:r>
            <a:r>
              <a:rPr lang="en-US" sz="1700" dirty="0" smtClean="0"/>
              <a:t>()</a:t>
            </a:r>
          </a:p>
          <a:p>
            <a:pPr marL="400050" lvl="1" indent="0">
              <a:buNone/>
            </a:pPr>
            <a:r>
              <a:rPr lang="en-US" sz="1700" dirty="0" smtClean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float </a:t>
            </a:r>
            <a:r>
              <a:rPr lang="en-US" sz="1700" dirty="0" err="1" smtClean="0"/>
              <a:t>wHeight</a:t>
            </a:r>
            <a:r>
              <a:rPr lang="en-US" sz="1700" dirty="0" smtClean="0"/>
              <a:t> = size/3;</a:t>
            </a:r>
          </a:p>
          <a:p>
            <a:pPr marL="800100" lvl="2" indent="0">
              <a:buNone/>
            </a:pPr>
            <a:r>
              <a:rPr lang="en-US" sz="1700" dirty="0" smtClean="0"/>
              <a:t>triangle(</a:t>
            </a:r>
            <a:r>
              <a:rPr lang="en-US" sz="1700" dirty="0" err="1" smtClean="0"/>
              <a:t>x,y,x+size,y,x+size</a:t>
            </a:r>
            <a:r>
              <a:rPr lang="en-US" sz="1700" dirty="0" smtClean="0"/>
              <a:t>/2,y-size/2);  </a:t>
            </a:r>
          </a:p>
          <a:p>
            <a:pPr marL="800100" lvl="2" indent="0">
              <a:buNone/>
            </a:pPr>
            <a:r>
              <a:rPr lang="en-US" sz="1700" dirty="0" smtClean="0"/>
              <a:t>ellipse(</a:t>
            </a:r>
            <a:r>
              <a:rPr lang="en-US" sz="1700" dirty="0" err="1" smtClean="0"/>
              <a:t>x,y,wHeight,wHeight</a:t>
            </a:r>
            <a:r>
              <a:rPr lang="en-US" sz="1700" dirty="0" smtClean="0"/>
              <a:t>); ellipse(</a:t>
            </a:r>
            <a:r>
              <a:rPr lang="en-US" sz="1700" dirty="0" err="1" smtClean="0"/>
              <a:t>x+size,y,wHeight,wHeight</a:t>
            </a:r>
            <a:r>
              <a:rPr lang="en-US" sz="1700" dirty="0" smtClean="0"/>
              <a:t>);</a:t>
            </a:r>
          </a:p>
          <a:p>
            <a:pPr marL="800100" lvl="2" indent="0">
              <a:buNone/>
            </a:pPr>
            <a:r>
              <a:rPr lang="en-US" sz="1700" dirty="0" smtClean="0"/>
              <a:t>}</a:t>
            </a:r>
          </a:p>
          <a:p>
            <a:pPr marL="400050" lvl="1" indent="0">
              <a:buNone/>
            </a:pPr>
            <a:r>
              <a:rPr lang="en-US" sz="1700" dirty="0" smtClean="0"/>
              <a:t>} </a:t>
            </a: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</a:t>
            </a: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1900" dirty="0" smtClean="0">
                <a:solidFill>
                  <a:srgbClr val="FF0000"/>
                </a:solidFill>
              </a:rPr>
              <a:t>render</a:t>
            </a: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b1.x= b1.x + b1.speed;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GB" sz="1900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b2.x=b2.x + b2.speed</a:t>
            </a: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}</a:t>
            </a:r>
            <a:endParaRPr lang="en-GB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068960"/>
            <a:ext cx="235833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Information in class</a:t>
            </a:r>
          </a:p>
          <a:p>
            <a:r>
              <a:rPr lang="en-GB" dirty="0" smtClean="0"/>
              <a:t>No need for parameters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7241" y="5850913"/>
            <a:ext cx="24335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Do same thing for move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08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20055"/>
            <a:ext cx="4968552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 smtClean="0">
                <a:solidFill>
                  <a:schemeClr val="accent2"/>
                </a:solidFill>
              </a:rPr>
              <a:t>Motorbike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smtClean="0"/>
              <a:t>speed=5;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dirty="0" err="1" smtClean="0"/>
              <a:t>int</a:t>
            </a:r>
            <a:r>
              <a:rPr lang="en-US" sz="1700" dirty="0" smtClean="0"/>
              <a:t> size=30;</a:t>
            </a:r>
            <a:endParaRPr lang="en-US" sz="1700" dirty="0"/>
          </a:p>
          <a:p>
            <a:pPr marL="400050" lvl="1" indent="0">
              <a:buNone/>
            </a:pPr>
            <a:endParaRPr lang="en-US" sz="1700" dirty="0" smtClean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void </a:t>
            </a:r>
            <a:r>
              <a:rPr lang="en-US" sz="1700" dirty="0" smtClean="0">
                <a:solidFill>
                  <a:srgbClr val="FF0000"/>
                </a:solidFill>
              </a:rPr>
              <a:t>move</a:t>
            </a:r>
            <a:r>
              <a:rPr lang="en-US" sz="1700" dirty="0" smtClean="0"/>
              <a:t>()</a:t>
            </a:r>
          </a:p>
          <a:p>
            <a:pPr marL="400050" lvl="1" indent="0">
              <a:buNone/>
            </a:pPr>
            <a:r>
              <a:rPr lang="en-US" sz="1700" dirty="0" smtClean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x = x + speed;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}</a:t>
            </a:r>
          </a:p>
          <a:p>
            <a:pPr marL="800100" lvl="2" indent="0">
              <a:buNone/>
            </a:pPr>
            <a:endParaRPr lang="en-US" sz="1700" dirty="0"/>
          </a:p>
          <a:p>
            <a:pPr marL="800100" lvl="2" indent="0">
              <a:buNone/>
            </a:pPr>
            <a:r>
              <a:rPr lang="en-US" sz="1700" dirty="0" smtClean="0"/>
              <a:t>void render()</a:t>
            </a:r>
          </a:p>
          <a:p>
            <a:pPr marL="400050" lvl="1" indent="0">
              <a:buNone/>
            </a:pP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2000" dirty="0" smtClean="0">
                <a:solidFill>
                  <a:srgbClr val="FF0000"/>
                </a:solidFill>
              </a:rPr>
              <a:t>move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  <a:endParaRPr lang="en-GB" sz="2000" dirty="0"/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b2.render();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2000" dirty="0" smtClean="0">
                <a:solidFill>
                  <a:srgbClr val="FF0000"/>
                </a:solidFill>
              </a:rPr>
              <a:t>move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18168"/>
            <a:ext cx="565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move method to our class &amp; how would we use it?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77419"/>
            <a:ext cx="491490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461955" y="5978008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308304" y="6165304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178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special method, called when using the new command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M</a:t>
            </a:r>
            <a:r>
              <a:rPr lang="en-GB" dirty="0" smtClean="0"/>
              <a:t>otorbike </a:t>
            </a:r>
            <a:r>
              <a:rPr lang="en-GB" dirty="0"/>
              <a:t>b1</a:t>
            </a:r>
            <a:r>
              <a:rPr lang="en-GB" dirty="0" smtClean="0"/>
              <a:t>;    </a:t>
            </a:r>
            <a:r>
              <a:rPr lang="en-GB" dirty="0">
                <a:solidFill>
                  <a:srgbClr val="00B050"/>
                </a:solidFill>
              </a:rPr>
              <a:t>//declare an instance of motorbike class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b1 = </a:t>
            </a:r>
            <a:r>
              <a:rPr lang="en-GB" b="1" dirty="0" smtClean="0"/>
              <a:t>new</a:t>
            </a:r>
            <a:r>
              <a:rPr lang="en-GB" dirty="0" smtClean="0"/>
              <a:t> </a:t>
            </a: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otorbike()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We can pass parameters to set </a:t>
            </a:r>
            <a:r>
              <a:rPr lang="en-GB" b="1" dirty="0" smtClean="0"/>
              <a:t>member</a:t>
            </a:r>
            <a:r>
              <a:rPr lang="en-GB" dirty="0" smtClean="0"/>
              <a:t> variable values </a:t>
            </a:r>
          </a:p>
          <a:p>
            <a:r>
              <a:rPr lang="en-GB" dirty="0" smtClean="0"/>
              <a:t>We might want to initialise y and speed values for motorbike</a:t>
            </a:r>
          </a:p>
          <a:p>
            <a:pPr marL="0" indent="0">
              <a:buNone/>
            </a:pPr>
            <a:r>
              <a:rPr lang="en-GB" dirty="0" smtClean="0"/>
              <a:t>	b1 </a:t>
            </a:r>
            <a:r>
              <a:rPr lang="en-GB" dirty="0"/>
              <a:t>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otorbike(</a:t>
            </a:r>
            <a:r>
              <a:rPr lang="en-GB" b="1" dirty="0" smtClean="0">
                <a:solidFill>
                  <a:srgbClr val="0070C0"/>
                </a:solidFill>
              </a:rPr>
              <a:t>50</a:t>
            </a:r>
            <a:r>
              <a:rPr lang="en-GB" dirty="0" smtClean="0">
                <a:solidFill>
                  <a:srgbClr val="0070C0"/>
                </a:solidFill>
              </a:rPr>
              <a:t>, </a:t>
            </a:r>
            <a:r>
              <a:rPr lang="en-GB" b="1" dirty="0" smtClean="0">
                <a:solidFill>
                  <a:srgbClr val="0070C0"/>
                </a:solidFill>
              </a:rPr>
              <a:t>5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r>
              <a:rPr lang="en-GB" dirty="0" smtClean="0"/>
              <a:t>;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856" y="4653136"/>
            <a:ext cx="34311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50</a:t>
            </a:r>
            <a:r>
              <a:rPr lang="en-GB" dirty="0" smtClean="0"/>
              <a:t> passed to </a:t>
            </a:r>
            <a:r>
              <a:rPr lang="en-GB" b="1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,  </a:t>
            </a:r>
            <a:r>
              <a:rPr lang="en-GB" b="1" dirty="0" smtClean="0"/>
              <a:t>5</a:t>
            </a:r>
            <a:r>
              <a:rPr lang="en-GB" dirty="0" smtClean="0"/>
              <a:t> passed for </a:t>
            </a:r>
            <a:r>
              <a:rPr lang="en-GB" b="1" dirty="0" smtClean="0">
                <a:solidFill>
                  <a:srgbClr val="0070C0"/>
                </a:solidFill>
              </a:rPr>
              <a:t>speed</a:t>
            </a:r>
            <a:endParaRPr lang="en-GB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0">
              <a:buNone/>
            </a:pPr>
            <a:r>
              <a:rPr lang="en-US" sz="2100" dirty="0"/>
              <a:t>class </a:t>
            </a:r>
            <a:r>
              <a:rPr lang="en-US" sz="2100" dirty="0">
                <a:solidFill>
                  <a:schemeClr val="accent2"/>
                </a:solidFill>
              </a:rPr>
              <a:t>M</a:t>
            </a:r>
            <a:r>
              <a:rPr lang="en-US" sz="2100" dirty="0" smtClean="0">
                <a:solidFill>
                  <a:schemeClr val="accent2"/>
                </a:solidFill>
              </a:rPr>
              <a:t>otorbike</a:t>
            </a:r>
            <a:r>
              <a:rPr lang="en-US" sz="2100" dirty="0" smtClean="0"/>
              <a:t> </a:t>
            </a:r>
            <a:r>
              <a:rPr lang="en-US" sz="2100" dirty="0"/>
              <a:t>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</a:rPr>
              <a:t>M</a:t>
            </a:r>
            <a:r>
              <a:rPr lang="en-US" sz="1700" dirty="0" smtClean="0">
                <a:solidFill>
                  <a:schemeClr val="accent2"/>
                </a:solidFill>
              </a:rPr>
              <a:t>otorbike</a:t>
            </a:r>
            <a:r>
              <a:rPr lang="en-US" sz="1700" dirty="0" smtClean="0"/>
              <a:t>( </a:t>
            </a:r>
            <a:r>
              <a:rPr lang="en-US" sz="1700" dirty="0" err="1" smtClean="0">
                <a:solidFill>
                  <a:srgbClr val="FF0000"/>
                </a:solidFill>
              </a:rPr>
              <a:t>int</a:t>
            </a:r>
            <a:r>
              <a:rPr lang="en-US" sz="1700" dirty="0" smtClean="0">
                <a:solidFill>
                  <a:srgbClr val="FF0000"/>
                </a:solidFill>
              </a:rPr>
              <a:t> y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>
                <a:solidFill>
                  <a:srgbClr val="00B050"/>
                </a:solidFill>
              </a:rPr>
              <a:t> speed</a:t>
            </a:r>
            <a:r>
              <a:rPr lang="en-US" sz="1700" dirty="0" smtClean="0"/>
              <a:t>)</a:t>
            </a: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{</a:t>
            </a:r>
          </a:p>
          <a:p>
            <a:pPr marL="742950" lvl="2" indent="0">
              <a:buNone/>
            </a:pPr>
            <a:r>
              <a:rPr lang="en-US" sz="1500" dirty="0" err="1" smtClean="0"/>
              <a:t>this.y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smtClean="0">
                <a:solidFill>
                  <a:srgbClr val="FF0000"/>
                </a:solidFill>
              </a:rPr>
              <a:t>y</a:t>
            </a:r>
            <a:r>
              <a:rPr lang="en-US" sz="1500" dirty="0" smtClean="0"/>
              <a:t>;</a:t>
            </a:r>
          </a:p>
          <a:p>
            <a:pPr marL="742950" lvl="2" indent="0">
              <a:buNone/>
            </a:pPr>
            <a:r>
              <a:rPr lang="en-US" sz="1500" dirty="0" err="1" smtClean="0"/>
              <a:t>this.speed</a:t>
            </a:r>
            <a:r>
              <a:rPr lang="en-US" sz="1500" dirty="0" smtClean="0"/>
              <a:t> = </a:t>
            </a:r>
            <a:r>
              <a:rPr lang="en-US" sz="1500" dirty="0" smtClean="0">
                <a:solidFill>
                  <a:srgbClr val="00B050"/>
                </a:solidFill>
              </a:rPr>
              <a:t>speed</a:t>
            </a:r>
            <a:r>
              <a:rPr lang="en-US" sz="1500" dirty="0" smtClean="0"/>
              <a:t>;</a:t>
            </a:r>
          </a:p>
          <a:p>
            <a:pPr marL="400050" lvl="1" indent="0">
              <a:buNone/>
            </a:pPr>
            <a:r>
              <a:rPr lang="en-US" sz="1900" dirty="0" smtClean="0"/>
              <a:t>  }</a:t>
            </a:r>
            <a:endParaRPr lang="en-US" sz="1900" dirty="0"/>
          </a:p>
          <a:p>
            <a:pPr marL="40005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700" dirty="0" smtClean="0"/>
              <a:t>void move()</a:t>
            </a: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void </a:t>
            </a:r>
            <a:r>
              <a:rPr lang="en-US" sz="1700" dirty="0"/>
              <a:t>render()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6136" y="1571612"/>
            <a:ext cx="324036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</a:t>
            </a:r>
            <a:r>
              <a:rPr lang="en-GB" sz="2000" dirty="0" smtClean="0">
                <a:solidFill>
                  <a:schemeClr val="accent2"/>
                </a:solidFill>
              </a:rPr>
              <a:t>otorbike</a:t>
            </a:r>
            <a:r>
              <a:rPr lang="en-GB" sz="2000" dirty="0" smtClean="0"/>
              <a:t> </a:t>
            </a:r>
            <a:r>
              <a:rPr lang="en-GB" sz="2000" dirty="0"/>
              <a:t>b1,b2</a:t>
            </a:r>
            <a:r>
              <a:rPr lang="en-GB" sz="2000" dirty="0" smtClean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</a:t>
            </a:r>
            <a:r>
              <a:rPr lang="en-GB" sz="2000" dirty="0" smtClean="0">
                <a:solidFill>
                  <a:schemeClr val="accent2"/>
                </a:solidFill>
              </a:rPr>
              <a:t>otorbike</a:t>
            </a:r>
            <a:r>
              <a:rPr lang="en-GB" sz="2000" dirty="0" smtClean="0"/>
              <a:t> b3;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void </a:t>
            </a:r>
            <a:r>
              <a:rPr lang="en-GB" sz="2000" dirty="0"/>
              <a:t>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b1 </a:t>
            </a:r>
            <a:r>
              <a:rPr lang="en-GB" sz="2000" dirty="0"/>
              <a:t>= new </a:t>
            </a:r>
            <a:r>
              <a:rPr lang="en-GB" sz="2000" dirty="0">
                <a:solidFill>
                  <a:schemeClr val="accent2"/>
                </a:solidFill>
              </a:rPr>
              <a:t>M</a:t>
            </a:r>
            <a:r>
              <a:rPr lang="en-GB" sz="2000" dirty="0" smtClean="0">
                <a:solidFill>
                  <a:schemeClr val="accent2"/>
                </a:solidFill>
              </a:rPr>
              <a:t>otorbike(</a:t>
            </a:r>
            <a:r>
              <a:rPr lang="en-GB" sz="2000" dirty="0" smtClean="0">
                <a:solidFill>
                  <a:srgbClr val="FF0000"/>
                </a:solidFill>
              </a:rPr>
              <a:t>50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5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b2 </a:t>
            </a:r>
            <a:r>
              <a:rPr lang="en-GB" sz="2000" dirty="0"/>
              <a:t>= new </a:t>
            </a:r>
            <a:r>
              <a:rPr lang="en-GB" sz="2000" dirty="0">
                <a:solidFill>
                  <a:schemeClr val="accent2"/>
                </a:solidFill>
              </a:rPr>
              <a:t>M</a:t>
            </a:r>
            <a:r>
              <a:rPr lang="en-GB" sz="2000" dirty="0" smtClean="0">
                <a:solidFill>
                  <a:schemeClr val="accent2"/>
                </a:solidFill>
              </a:rPr>
              <a:t>otorbike(</a:t>
            </a:r>
            <a:r>
              <a:rPr lang="en-GB" sz="2000" dirty="0" smtClean="0">
                <a:solidFill>
                  <a:srgbClr val="FF0000"/>
                </a:solidFill>
              </a:rPr>
              <a:t>70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3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b3 </a:t>
            </a:r>
            <a:r>
              <a:rPr lang="en-GB" sz="2000" dirty="0"/>
              <a:t>= new </a:t>
            </a:r>
            <a:r>
              <a:rPr lang="en-GB" sz="2000" dirty="0">
                <a:solidFill>
                  <a:schemeClr val="accent2"/>
                </a:solidFill>
              </a:rPr>
              <a:t>M</a:t>
            </a:r>
            <a:r>
              <a:rPr lang="en-GB" sz="2000" dirty="0" smtClean="0">
                <a:solidFill>
                  <a:schemeClr val="accent2"/>
                </a:solidFill>
              </a:rPr>
              <a:t>otorbike(</a:t>
            </a:r>
            <a:r>
              <a:rPr lang="en-GB" sz="2000" dirty="0" smtClean="0">
                <a:solidFill>
                  <a:srgbClr val="FF0000"/>
                </a:solidFill>
              </a:rPr>
              <a:t>100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2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6286520"/>
            <a:ext cx="53788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a new instance of Motorbike at </a:t>
            </a:r>
            <a:r>
              <a:rPr lang="en-GB" b="1" dirty="0" smtClean="0"/>
              <a:t>100</a:t>
            </a:r>
            <a:r>
              <a:rPr lang="en-GB" dirty="0" smtClean="0"/>
              <a:t> y, with speed </a:t>
            </a:r>
            <a:r>
              <a:rPr lang="en-GB" b="1" dirty="0" smtClean="0"/>
              <a:t>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01260" y="2706080"/>
            <a:ext cx="2912951" cy="646331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Constructor has same name </a:t>
            </a:r>
          </a:p>
          <a:p>
            <a:r>
              <a:rPr lang="en-GB" dirty="0" smtClean="0"/>
              <a:t>(return type) as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179571"/>
            <a:ext cx="2016224" cy="83099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this</a:t>
            </a:r>
            <a:r>
              <a:rPr lang="en-GB" sz="1600" dirty="0" smtClean="0"/>
              <a:t> refers to variable </a:t>
            </a:r>
          </a:p>
          <a:p>
            <a:r>
              <a:rPr lang="en-GB" sz="1600" dirty="0" smtClean="0"/>
              <a:t>(member) within the class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033718" y="3123718"/>
            <a:ext cx="792088" cy="4008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451668" y="1927642"/>
            <a:ext cx="37751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Our methods can handle behaviours</a:t>
            </a:r>
          </a:p>
          <a:p>
            <a:pPr lvl="1"/>
            <a:r>
              <a:rPr lang="en-GB" dirty="0" smtClean="0"/>
              <a:t> e.g. render();</a:t>
            </a:r>
          </a:p>
          <a:p>
            <a:endParaRPr lang="en-GB" dirty="0" smtClean="0"/>
          </a:p>
          <a:p>
            <a:r>
              <a:rPr lang="en-GB" dirty="0" smtClean="0"/>
              <a:t>Function methods can </a:t>
            </a:r>
            <a:r>
              <a:rPr lang="en-GB" b="1" dirty="0" smtClean="0"/>
              <a:t>report</a:t>
            </a:r>
            <a:r>
              <a:rPr lang="en-GB" dirty="0" smtClean="0"/>
              <a:t> – provide information</a:t>
            </a:r>
          </a:p>
          <a:p>
            <a:r>
              <a:rPr lang="en-GB" dirty="0" smtClean="0"/>
              <a:t>Racing motorbikes – might need to know if bike has reached the finish</a:t>
            </a:r>
          </a:p>
          <a:p>
            <a:r>
              <a:rPr lang="en-GB" dirty="0" smtClean="0"/>
              <a:t>Function returns a value</a:t>
            </a:r>
          </a:p>
          <a:p>
            <a:endParaRPr lang="en-GB" dirty="0" smtClean="0"/>
          </a:p>
          <a:p>
            <a:r>
              <a:rPr lang="en-GB" dirty="0" smtClean="0"/>
              <a:t>Finished()  - type </a:t>
            </a:r>
            <a:r>
              <a:rPr lang="en-GB" b="1" dirty="0" err="1" smtClean="0"/>
              <a:t>boolean</a:t>
            </a:r>
            <a:r>
              <a:rPr lang="en-GB" dirty="0" smtClean="0"/>
              <a:t> – returns true or false</a:t>
            </a:r>
          </a:p>
          <a:p>
            <a:endParaRPr lang="en-GB" dirty="0"/>
          </a:p>
          <a:p>
            <a:r>
              <a:rPr lang="en-GB" dirty="0" smtClean="0"/>
              <a:t>Should return true if bike has reached right hand side of screen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8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Finished function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23416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smtClean="0">
                <a:solidFill>
                  <a:srgbClr val="0070C0"/>
                </a:solidFill>
              </a:rPr>
              <a:t>finished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finishLine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if (speed&gt;0</a:t>
            </a:r>
            <a:r>
              <a:rPr lang="en-GB" dirty="0" smtClean="0"/>
              <a:t>) </a:t>
            </a:r>
            <a:r>
              <a:rPr lang="en-GB" dirty="0" smtClean="0">
                <a:solidFill>
                  <a:srgbClr val="00B050"/>
                </a:solidFill>
              </a:rPr>
              <a:t>//heading right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  return x &gt;= </a:t>
            </a:r>
            <a:r>
              <a:rPr lang="en-GB" dirty="0" err="1" smtClean="0"/>
              <a:t>finishLine</a:t>
            </a:r>
            <a:r>
              <a:rPr lang="en-GB" dirty="0" smtClean="0"/>
              <a:t>; </a:t>
            </a:r>
            <a:r>
              <a:rPr lang="en-GB" dirty="0" smtClean="0">
                <a:solidFill>
                  <a:srgbClr val="00B050"/>
                </a:solidFill>
              </a:rPr>
              <a:t>//left to right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else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return x &lt;= </a:t>
            </a:r>
            <a:r>
              <a:rPr lang="en-GB" dirty="0" err="1" smtClean="0"/>
              <a:t>finishLine</a:t>
            </a:r>
            <a:r>
              <a:rPr lang="en-GB" dirty="0" smtClean="0"/>
              <a:t>;  </a:t>
            </a:r>
            <a:r>
              <a:rPr lang="en-GB" dirty="0" smtClean="0">
                <a:solidFill>
                  <a:srgbClr val="00B050"/>
                </a:solidFill>
              </a:rPr>
              <a:t>//heading </a:t>
            </a:r>
            <a:r>
              <a:rPr lang="en-GB" dirty="0" smtClean="0">
                <a:solidFill>
                  <a:srgbClr val="00B050"/>
                </a:solidFill>
              </a:rPr>
              <a:t>left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(b1.finished(490) == false)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b1.move();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7116" y="2276872"/>
            <a:ext cx="2327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to motorbike class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03363" y="5229200"/>
            <a:ext cx="18470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Use within </a:t>
            </a:r>
            <a:r>
              <a:rPr lang="en-GB" b="1" dirty="0" smtClean="0"/>
              <a:t>draw()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495108"/>
            <a:ext cx="2300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 position of finish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97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Write a function called </a:t>
            </a:r>
            <a:r>
              <a:rPr lang="en-GB" b="1" dirty="0" err="1" smtClean="0"/>
              <a:t>travelLeft</a:t>
            </a:r>
            <a:r>
              <a:rPr lang="en-GB" b="1" dirty="0" smtClean="0"/>
              <a:t> </a:t>
            </a:r>
            <a:r>
              <a:rPr lang="en-GB" dirty="0" smtClean="0"/>
              <a:t>which returns </a:t>
            </a:r>
            <a:r>
              <a:rPr lang="en-GB" b="1" i="1" dirty="0" smtClean="0"/>
              <a:t>true</a:t>
            </a:r>
            <a:r>
              <a:rPr lang="en-GB" dirty="0" smtClean="0"/>
              <a:t> if the bike is travelling </a:t>
            </a:r>
            <a:r>
              <a:rPr lang="en-GB" dirty="0" smtClean="0">
                <a:solidFill>
                  <a:srgbClr val="FF0000"/>
                </a:solidFill>
              </a:rPr>
              <a:t>right to left </a:t>
            </a:r>
            <a:r>
              <a:rPr lang="en-GB" dirty="0" smtClean="0"/>
              <a:t>and </a:t>
            </a:r>
            <a:r>
              <a:rPr lang="en-GB" b="1" i="1" dirty="0" smtClean="0"/>
              <a:t>false</a:t>
            </a:r>
            <a:r>
              <a:rPr lang="en-GB" dirty="0" smtClean="0"/>
              <a:t> otherwise</a:t>
            </a:r>
          </a:p>
          <a:p>
            <a:endParaRPr lang="en-GB" dirty="0"/>
          </a:p>
          <a:p>
            <a:r>
              <a:rPr lang="en-GB" dirty="0" smtClean="0"/>
              <a:t>Use sign of speed</a:t>
            </a:r>
          </a:p>
          <a:p>
            <a:endParaRPr lang="en-GB" dirty="0"/>
          </a:p>
          <a:p>
            <a:r>
              <a:rPr lang="en-GB" dirty="0" smtClean="0"/>
              <a:t>What return type?    Any parameters required?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travelLeft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(speed&lt;0)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else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 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false;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0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458297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Class – template for </a:t>
            </a:r>
            <a:r>
              <a:rPr lang="en-GB" dirty="0"/>
              <a:t>an object, description of </a:t>
            </a:r>
            <a:r>
              <a:rPr lang="en-GB" dirty="0" smtClean="0"/>
              <a:t>variables (class members – the mould)</a:t>
            </a:r>
          </a:p>
          <a:p>
            <a:r>
              <a:rPr lang="en-GB" dirty="0" smtClean="0"/>
              <a:t>Object – Variable </a:t>
            </a:r>
            <a:r>
              <a:rPr lang="en-GB" smtClean="0"/>
              <a:t>with sub compartments </a:t>
            </a:r>
            <a:r>
              <a:rPr lang="en-GB" dirty="0" smtClean="0"/>
              <a:t>- members</a:t>
            </a:r>
          </a:p>
          <a:p>
            <a:r>
              <a:rPr lang="en-GB" dirty="0" smtClean="0"/>
              <a:t>Methods – functions (procedures) how to use the class</a:t>
            </a:r>
          </a:p>
          <a:p>
            <a:r>
              <a:rPr lang="en-GB" dirty="0" smtClean="0"/>
              <a:t>Constructor – special method called on NEW command</a:t>
            </a:r>
          </a:p>
          <a:p>
            <a:r>
              <a:rPr lang="en-GB" dirty="0" smtClean="0"/>
              <a:t>Parameters – passing values to methods</a:t>
            </a:r>
          </a:p>
          <a:p>
            <a:r>
              <a:rPr lang="en-GB" dirty="0"/>
              <a:t>A Class can have many constructors – must take different parameters </a:t>
            </a:r>
          </a:p>
          <a:p>
            <a:endParaRPr lang="en-GB" dirty="0" smtClean="0"/>
          </a:p>
        </p:txBody>
      </p:sp>
      <p:pic>
        <p:nvPicPr>
          <p:cNvPr id="4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7164288" y="1268760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Last Few Topics</a:t>
            </a:r>
          </a:p>
          <a:p>
            <a:pPr lvl="1" eaLnBrk="1" hangingPunct="1"/>
            <a:r>
              <a:rPr lang="en-GB" altLang="en-US" dirty="0" smtClean="0"/>
              <a:t>Variables : float, </a:t>
            </a:r>
            <a:r>
              <a:rPr lang="en-GB" altLang="en-US" dirty="0" err="1" smtClean="0"/>
              <a:t>color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boolean</a:t>
            </a:r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Animation and Interaction</a:t>
            </a:r>
          </a:p>
          <a:p>
            <a:pPr lvl="2" eaLnBrk="1" hangingPunct="1"/>
            <a:r>
              <a:rPr lang="en-GB" altLang="en-US" dirty="0" smtClean="0"/>
              <a:t>Events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Conditional statements – if, else if, else</a:t>
            </a:r>
          </a:p>
          <a:p>
            <a:pPr lvl="1" eaLnBrk="1" hangingPunct="1"/>
            <a:r>
              <a:rPr lang="en-US" altLang="en-US" dirty="0" smtClean="0"/>
              <a:t>Functions, parameter passing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Learning Objectives</a:t>
            </a:r>
          </a:p>
          <a:p>
            <a:pPr lvl="1" eaLnBrk="1" hangingPunct="1"/>
            <a:r>
              <a:rPr lang="en-US" altLang="en-US" b="1" dirty="0" smtClean="0"/>
              <a:t>Using a simple class</a:t>
            </a:r>
          </a:p>
          <a:p>
            <a:pPr lvl="1" eaLnBrk="1" hangingPunct="1"/>
            <a:r>
              <a:rPr lang="en-US" altLang="en-US" b="1" dirty="0" smtClean="0"/>
              <a:t>Class defines new TYPE </a:t>
            </a:r>
          </a:p>
          <a:p>
            <a:pPr lvl="1" eaLnBrk="1" hangingPunct="1"/>
            <a:r>
              <a:rPr lang="en-US" altLang="en-US" b="1" dirty="0" smtClean="0"/>
              <a:t>Object is the variable of type Class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 constructors</a:t>
            </a:r>
          </a:p>
          <a:p>
            <a:pPr lvl="1" eaLnBrk="1" hangingPunct="1"/>
            <a:r>
              <a:rPr lang="en-US" altLang="en-US" b="1" dirty="0" smtClean="0"/>
              <a:t> methods</a:t>
            </a:r>
          </a:p>
        </p:txBody>
      </p:sp>
      <p:pic>
        <p:nvPicPr>
          <p:cNvPr id="4" name="Picture 2" descr="Image result for image box compartm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5" y="1844824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0575" y="4613408"/>
            <a:ext cx="27427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Object</a:t>
            </a:r>
            <a:r>
              <a:rPr lang="en-GB" dirty="0" smtClean="0"/>
              <a:t>  -Variable </a:t>
            </a:r>
          </a:p>
          <a:p>
            <a:r>
              <a:rPr lang="en-GB" dirty="0" smtClean="0"/>
              <a:t>(with many compartments)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97"/>
            <a:ext cx="8229600" cy="1143000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Animating Multiple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1975" y="1064547"/>
            <a:ext cx="8124825" cy="5310853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When we animate an object, we need to store what information?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Where it is (</a:t>
            </a:r>
            <a:r>
              <a:rPr lang="en-US" altLang="en-US" sz="2300" dirty="0" err="1" smtClean="0">
                <a:solidFill>
                  <a:srgbClr val="0070C0"/>
                </a:solidFill>
              </a:rPr>
              <a:t>x,y</a:t>
            </a:r>
            <a:r>
              <a:rPr lang="en-US" altLang="en-US" sz="2300" dirty="0" smtClean="0"/>
              <a:t>),  how it moves – direction (</a:t>
            </a:r>
            <a:r>
              <a:rPr lang="en-US" altLang="en-US" sz="2300" dirty="0" smtClean="0">
                <a:solidFill>
                  <a:srgbClr val="0070C0"/>
                </a:solidFill>
              </a:rPr>
              <a:t>dx, </a:t>
            </a:r>
            <a:r>
              <a:rPr lang="en-US" altLang="en-US" sz="2300" dirty="0" err="1" smtClean="0">
                <a:solidFill>
                  <a:srgbClr val="0070C0"/>
                </a:solidFill>
              </a:rPr>
              <a:t>dy</a:t>
            </a:r>
            <a:r>
              <a:rPr lang="en-US" altLang="en-US" sz="23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 dirty="0"/>
          </a:p>
          <a:p>
            <a:r>
              <a:rPr lang="en-US" sz="2400" dirty="0"/>
              <a:t>Every 2-dimensional animated object needs, at least, these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600" dirty="0" smtClean="0"/>
              <a:t>four </a:t>
            </a:r>
            <a:r>
              <a:rPr lang="en-US" sz="2600" dirty="0"/>
              <a:t>variables</a:t>
            </a:r>
            <a:r>
              <a:rPr lang="en-US" sz="2600" dirty="0" smtClean="0"/>
              <a:t>:</a:t>
            </a:r>
            <a:endParaRPr lang="en-US" sz="2600" dirty="0"/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x, y) is the position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//of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the object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//speed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along the x-axis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//speed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along the y-axis </a:t>
            </a:r>
          </a:p>
          <a:p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</a:t>
            </a:r>
            <a:r>
              <a:rPr lang="en-US" sz="2400" dirty="0" smtClean="0"/>
              <a:t>if </a:t>
            </a:r>
            <a:r>
              <a:rPr lang="en-US" sz="2400" dirty="0"/>
              <a:t>you want to </a:t>
            </a:r>
            <a:r>
              <a:rPr lang="en-US" sz="2400" dirty="0" smtClean="0"/>
              <a:t>animate </a:t>
            </a:r>
            <a:r>
              <a:rPr lang="en-US" sz="2400" b="1" dirty="0"/>
              <a:t>3</a:t>
            </a:r>
            <a:r>
              <a:rPr lang="en-US" sz="2400" dirty="0"/>
              <a:t> different objects, you will need at least </a:t>
            </a:r>
            <a:r>
              <a:rPr lang="en-US" sz="2400" dirty="0">
                <a:solidFill>
                  <a:srgbClr val="FF0000"/>
                </a:solidFill>
              </a:rPr>
              <a:t>12 variables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x1;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dx1;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dy1; </a:t>
            </a:r>
          </a:p>
          <a:p>
            <a:endParaRPr lang="en-US" sz="2400" dirty="0" smtClean="0"/>
          </a:p>
          <a:p>
            <a:r>
              <a:rPr lang="en-US" sz="2400" dirty="0" smtClean="0"/>
              <a:t>Dealing </a:t>
            </a:r>
            <a:r>
              <a:rPr lang="en-US" sz="2400" dirty="0"/>
              <a:t>with so many similarly-named variables is quite difficult in practice. It’s easy to write </a:t>
            </a:r>
            <a:r>
              <a:rPr lang="en-US" sz="2400" b="1" dirty="0"/>
              <a:t>y2</a:t>
            </a:r>
            <a:r>
              <a:rPr lang="en-US" sz="2400" dirty="0"/>
              <a:t> instead of </a:t>
            </a:r>
            <a:r>
              <a:rPr lang="en-US" sz="2400" b="1" dirty="0"/>
              <a:t>y1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89" y="1091715"/>
            <a:ext cx="1080120" cy="10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898" y="17747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/>
              <a:t>x</a:t>
            </a:r>
            <a:r>
              <a:rPr lang="en-GB" dirty="0" smtClean="0"/>
              <a:t>, y)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34509" y="211686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dx, </a:t>
            </a:r>
          </a:p>
          <a:p>
            <a:endParaRPr lang="en-GB" dirty="0" smtClean="0"/>
          </a:p>
          <a:p>
            <a:r>
              <a:rPr lang="en-GB" dirty="0" err="1" smtClean="0"/>
              <a:t>dy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 rot="19579418">
            <a:off x="8115295" y="1231374"/>
            <a:ext cx="699818" cy="3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8384166" y="2196097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6200000">
            <a:off x="8251204" y="2722404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80404" y="4365104"/>
            <a:ext cx="3183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x2; </a:t>
            </a:r>
            <a:r>
              <a:rPr lang="en-GB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2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dy2;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8834" y="436510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x3; </a:t>
            </a:r>
            <a:r>
              <a:rPr lang="en-GB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3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" grpId="0"/>
      <p:bldP spid="6" grpId="0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0818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deal </a:t>
            </a:r>
            <a:r>
              <a:rPr lang="en-US" dirty="0"/>
              <a:t>with this complexity </a:t>
            </a:r>
            <a:r>
              <a:rPr lang="en-US" dirty="0" smtClean="0"/>
              <a:t>we </a:t>
            </a:r>
            <a:r>
              <a:rPr lang="en-US" b="1" dirty="0" smtClean="0"/>
              <a:t>group</a:t>
            </a:r>
            <a:r>
              <a:rPr lang="en-US" dirty="0" smtClean="0"/>
              <a:t> our variables </a:t>
            </a:r>
            <a:r>
              <a:rPr lang="en-US" dirty="0">
                <a:solidFill>
                  <a:schemeClr val="tx2"/>
                </a:solidFill>
              </a:rPr>
              <a:t>x, y, dx, </a:t>
            </a:r>
            <a:r>
              <a:rPr lang="en-US" dirty="0"/>
              <a:t>and </a:t>
            </a:r>
            <a:r>
              <a:rPr lang="en-US" dirty="0" err="1">
                <a:solidFill>
                  <a:schemeClr val="tx2"/>
                </a:solidFill>
              </a:rPr>
              <a:t>dy</a:t>
            </a:r>
            <a:r>
              <a:rPr lang="en-US" dirty="0"/>
              <a:t> together into </a:t>
            </a:r>
            <a:r>
              <a:rPr lang="en-US" dirty="0" smtClean="0"/>
              <a:t>an 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 in </a:t>
            </a:r>
            <a:r>
              <a:rPr lang="en-US" dirty="0" smtClean="0"/>
              <a:t>Java, create </a:t>
            </a: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 smtClean="0"/>
              <a:t>: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  <a:p>
            <a:r>
              <a:rPr lang="en-US" dirty="0" smtClean="0"/>
              <a:t>A bit like a </a:t>
            </a:r>
            <a:r>
              <a:rPr lang="en-US" b="1" dirty="0" smtClean="0"/>
              <a:t>collection</a:t>
            </a:r>
            <a:r>
              <a:rPr lang="en-US" dirty="0" smtClean="0"/>
              <a:t> of information about a single thing.</a:t>
            </a:r>
          </a:p>
          <a:p>
            <a:r>
              <a:rPr lang="en-US" dirty="0" smtClean="0"/>
              <a:t>Class description – </a:t>
            </a:r>
            <a:r>
              <a:rPr lang="en-US" b="1" dirty="0" smtClean="0"/>
              <a:t>template</a:t>
            </a:r>
            <a:r>
              <a:rPr lang="en-US" dirty="0" smtClean="0"/>
              <a:t> for what these objects should contain</a:t>
            </a:r>
          </a:p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/>
              <a:t> class, we can now create Sprite objects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ball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rgbClr val="0070C0"/>
                </a:solidFill>
              </a:rPr>
              <a:t>Sprite();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ball</a:t>
            </a:r>
            <a:r>
              <a:rPr lang="en-US" b="1" dirty="0" err="1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 40;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 Sprite(); </a:t>
            </a:r>
          </a:p>
          <a:p>
            <a:endParaRPr lang="en-US" dirty="0" smtClean="0"/>
          </a:p>
          <a:p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98859" y="2252385"/>
            <a:ext cx="1368152" cy="1152710"/>
            <a:chOff x="6084168" y="2780928"/>
            <a:chExt cx="1368152" cy="1152710"/>
          </a:xfrm>
        </p:grpSpPr>
        <p:sp>
          <p:nvSpPr>
            <p:cNvPr id="4" name="Cube 3"/>
            <p:cNvSpPr/>
            <p:nvPr/>
          </p:nvSpPr>
          <p:spPr>
            <a:xfrm>
              <a:off x="6084168" y="2780928"/>
              <a:ext cx="1368152" cy="115212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4168" y="3573016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60232" y="3573016"/>
              <a:ext cx="504056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3176972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2087" y="3176972"/>
              <a:ext cx="502201" cy="3647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201" y="31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8497" y="3167680"/>
              <a:ext cx="30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2901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0225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067944" y="5222690"/>
            <a:ext cx="2177257" cy="1152128"/>
            <a:chOff x="4067944" y="5222690"/>
            <a:chExt cx="2177257" cy="1152128"/>
          </a:xfrm>
        </p:grpSpPr>
        <p:sp>
          <p:nvSpPr>
            <p:cNvPr id="18" name="Cube 1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ball</a:t>
              </a:r>
              <a:endParaRPr lang="en-GB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363691" y="5231982"/>
            <a:ext cx="2177257" cy="1152128"/>
            <a:chOff x="4067944" y="5222690"/>
            <a:chExt cx="2177257" cy="1152128"/>
          </a:xfrm>
        </p:grpSpPr>
        <p:sp>
          <p:nvSpPr>
            <p:cNvPr id="38" name="Cube 3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dy:0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box</a:t>
              </a:r>
              <a:endParaRPr lang="en-GB" dirty="0"/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030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6804248" y="2159463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74505" y="4081925"/>
            <a:ext cx="7745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mould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41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Sprite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5126" y="1261784"/>
            <a:ext cx="5052991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Calling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mySprite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Sprite()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creates a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that contains its own </a:t>
            </a:r>
            <a:r>
              <a:rPr lang="en-US" dirty="0" smtClean="0">
                <a:solidFill>
                  <a:srgbClr val="0070C0"/>
                </a:solidFill>
              </a:rPr>
              <a:t>x, y, </a:t>
            </a:r>
            <a:r>
              <a:rPr lang="en-US" dirty="0" err="1" smtClean="0">
                <a:solidFill>
                  <a:srgbClr val="0070C0"/>
                </a:solidFill>
              </a:rPr>
              <a:t>dx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dy</a:t>
            </a:r>
            <a:r>
              <a:rPr lang="en-US" dirty="0" smtClean="0"/>
              <a:t> values. 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i="1" dirty="0" smtClean="0"/>
              <a:t>set</a:t>
            </a:r>
            <a:r>
              <a:rPr lang="en-US" dirty="0" smtClean="0"/>
              <a:t> or </a:t>
            </a:r>
            <a:r>
              <a:rPr lang="en-US" i="1" dirty="0" smtClean="0"/>
              <a:t>get</a:t>
            </a:r>
            <a:r>
              <a:rPr lang="en-US" dirty="0" smtClean="0"/>
              <a:t> them like this: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x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00B050"/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y</a:t>
            </a:r>
            <a:r>
              <a:rPr lang="en-US" dirty="0" smtClean="0"/>
              <a:t> = 10;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dx</a:t>
            </a:r>
            <a:r>
              <a:rPr lang="en-US" dirty="0" smtClean="0"/>
              <a:t> = 1;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dy</a:t>
            </a:r>
            <a:r>
              <a:rPr lang="en-US" dirty="0" smtClean="0"/>
              <a:t> = 1.5;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box</a:t>
            </a:r>
            <a:r>
              <a:rPr lang="en-US" b="1" dirty="0" err="1" smtClean="0"/>
              <a:t>.</a:t>
            </a:r>
            <a:r>
              <a:rPr lang="en-US" dirty="0" err="1" smtClean="0"/>
              <a:t>x</a:t>
            </a:r>
            <a:r>
              <a:rPr lang="en-US" dirty="0" smtClean="0"/>
              <a:t> = 450; </a:t>
            </a:r>
            <a:r>
              <a:rPr lang="en-US" dirty="0" smtClean="0">
                <a:solidFill>
                  <a:srgbClr val="00B050"/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 smtClean="0"/>
              <a:t>box</a:t>
            </a:r>
            <a:r>
              <a:rPr lang="en-US" b="1" dirty="0" err="1" smtClean="0"/>
              <a:t>.</a:t>
            </a:r>
            <a:r>
              <a:rPr lang="en-US" dirty="0" err="1" smtClean="0"/>
              <a:t>y</a:t>
            </a:r>
            <a:r>
              <a:rPr lang="en-US" dirty="0" smtClean="0"/>
              <a:t> = 450; </a:t>
            </a:r>
          </a:p>
          <a:p>
            <a:pPr marL="400050" lvl="1" indent="0">
              <a:buNone/>
            </a:pPr>
            <a:r>
              <a:rPr lang="en-US" dirty="0" err="1" smtClean="0"/>
              <a:t>box.dy</a:t>
            </a:r>
            <a:r>
              <a:rPr lang="en-US" dirty="0" smtClean="0"/>
              <a:t> = -1;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ball.dx</a:t>
            </a:r>
            <a:r>
              <a:rPr lang="en-US" dirty="0" smtClean="0"/>
              <a:t> = </a:t>
            </a:r>
            <a:r>
              <a:rPr lang="en-US" dirty="0" err="1" smtClean="0"/>
              <a:t>box.dy</a:t>
            </a:r>
            <a:r>
              <a:rPr lang="en-US" dirty="0" smtClean="0"/>
              <a:t>;    </a:t>
            </a:r>
            <a:r>
              <a:rPr lang="en-US" dirty="0" smtClean="0">
                <a:solidFill>
                  <a:srgbClr val="FF0000"/>
                </a:solidFill>
              </a:rPr>
              <a:t>what effect?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966" y="1341327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class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 smtClean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x;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y;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dx</a:t>
            </a:r>
            <a:r>
              <a:rPr lang="en-US" dirty="0" smtClean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dy</a:t>
            </a:r>
            <a:r>
              <a:rPr lang="en-US" dirty="0" smtClean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 smtClean="0">
                <a:latin typeface="+mn-lt"/>
              </a:rPr>
              <a:t> box, ball;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box = </a:t>
            </a:r>
            <a:r>
              <a:rPr lang="en-GB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ball = </a:t>
            </a:r>
            <a:r>
              <a:rPr lang="en-GB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 smtClean="0">
                <a:latin typeface="+mn-lt"/>
              </a:rPr>
              <a:t>();</a:t>
            </a: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2495" y="1478907"/>
            <a:ext cx="1578381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dirty="0" smtClean="0"/>
              <a:t>description</a:t>
            </a:r>
          </a:p>
          <a:p>
            <a:r>
              <a:rPr lang="en-GB" sz="1600" dirty="0" smtClean="0"/>
              <a:t>New TYPE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22495" y="2635646"/>
            <a:ext cx="16196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Declare Variables</a:t>
            </a:r>
          </a:p>
          <a:p>
            <a:r>
              <a:rPr lang="en-GB" sz="1600" dirty="0" smtClean="0"/>
              <a:t>Type : </a:t>
            </a:r>
            <a:r>
              <a:rPr lang="en-GB" sz="1600" b="1" dirty="0" smtClean="0"/>
              <a:t>Sprite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57312" y="3789040"/>
            <a:ext cx="155004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Create instances</a:t>
            </a:r>
          </a:p>
          <a:p>
            <a:r>
              <a:rPr lang="en-GB" sz="1600" dirty="0" smtClean="0"/>
              <a:t>(objects)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76626" y="6009002"/>
            <a:ext cx="35331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Dot means open the </a:t>
            </a:r>
            <a:r>
              <a:rPr lang="en-GB" b="1" dirty="0" smtClean="0"/>
              <a:t>object</a:t>
            </a:r>
            <a:r>
              <a:rPr lang="en-GB" dirty="0" smtClean="0"/>
              <a:t> and </a:t>
            </a:r>
          </a:p>
          <a:p>
            <a:r>
              <a:rPr lang="en-GB" dirty="0" smtClean="0"/>
              <a:t>access one of its </a:t>
            </a:r>
            <a:r>
              <a:rPr lang="en-GB" b="1" dirty="0" smtClean="0"/>
              <a:t>member</a:t>
            </a:r>
            <a:r>
              <a:rPr lang="en-GB" dirty="0" smtClean="0"/>
              <a:t> variables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12688" y="1767517"/>
            <a:ext cx="1433085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members</a:t>
            </a:r>
            <a:endParaRPr lang="en-GB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989898" y="3446144"/>
            <a:ext cx="2177257" cy="1152128"/>
            <a:chOff x="4067944" y="5222690"/>
            <a:chExt cx="2177257" cy="1152128"/>
          </a:xfrm>
        </p:grpSpPr>
        <p:sp>
          <p:nvSpPr>
            <p:cNvPr id="11" name="Cube 10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y:10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6044" y="6061236"/>
              <a:ext cx="489333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dy:1.5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ball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299369" y="4918461"/>
            <a:ext cx="2177257" cy="1152128"/>
            <a:chOff x="4067944" y="5222690"/>
            <a:chExt cx="2177257" cy="1152128"/>
          </a:xfrm>
        </p:grpSpPr>
        <p:sp>
          <p:nvSpPr>
            <p:cNvPr id="23" name="Cube 22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3991" y="5675643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x:450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113" y="5675642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y:450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2323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:-1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box</a:t>
              </a:r>
              <a:endParaRPr lang="en-GB" dirty="0"/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3880357" y="4295545"/>
            <a:ext cx="488894" cy="2462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dx:</a:t>
            </a:r>
            <a:r>
              <a:rPr lang="en-GB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GB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define class(</a:t>
            </a:r>
            <a:r>
              <a:rPr lang="en-GB" dirty="0" err="1" smtClean="0"/>
              <a:t>es</a:t>
            </a:r>
            <a:r>
              <a:rPr lang="en-GB" dirty="0" smtClean="0"/>
              <a:t>) to represent most problems (graphical and non-graphical)</a:t>
            </a:r>
          </a:p>
          <a:p>
            <a:r>
              <a:rPr lang="en-GB" dirty="0" smtClean="0"/>
              <a:t>Define new class(</a:t>
            </a:r>
            <a:r>
              <a:rPr lang="en-GB" dirty="0" err="1" smtClean="0"/>
              <a:t>es</a:t>
            </a:r>
            <a:r>
              <a:rPr lang="en-GB" dirty="0" smtClean="0"/>
              <a:t>) with different names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Exercise : motorbike race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information would we need for a motorbike?</a:t>
            </a:r>
          </a:p>
          <a:p>
            <a:r>
              <a:rPr lang="en-GB" dirty="0" smtClean="0"/>
              <a:t>Write a motorbike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46" y="3356992"/>
            <a:ext cx="4914900" cy="15906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6948264" y="4149080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40352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motorbike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 smtClean="0"/>
              <a:t>Need </a:t>
            </a:r>
            <a:r>
              <a:rPr lang="en-GB" dirty="0" smtClean="0">
                <a:solidFill>
                  <a:srgbClr val="0070C0"/>
                </a:solidFill>
              </a:rPr>
              <a:t>x</a:t>
            </a:r>
            <a:r>
              <a:rPr lang="en-GB" dirty="0" smtClean="0"/>
              <a:t> position – will change</a:t>
            </a:r>
          </a:p>
          <a:p>
            <a:r>
              <a:rPr lang="en-GB" dirty="0" smtClean="0"/>
              <a:t>Need </a:t>
            </a:r>
            <a:r>
              <a:rPr lang="en-GB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 position – fixed for a bike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Speed</a:t>
            </a:r>
            <a:r>
              <a:rPr lang="en-GB" dirty="0" smtClean="0"/>
              <a:t> – change in x</a:t>
            </a:r>
          </a:p>
          <a:p>
            <a:endParaRPr lang="en-GB" dirty="0"/>
          </a:p>
          <a:p>
            <a:r>
              <a:rPr lang="en-GB" dirty="0" smtClean="0"/>
              <a:t>Declare 2 instances of the </a:t>
            </a:r>
            <a:r>
              <a:rPr lang="en-GB" b="1" dirty="0" smtClean="0"/>
              <a:t>class</a:t>
            </a:r>
          </a:p>
          <a:p>
            <a:pPr lvl="1"/>
            <a:r>
              <a:rPr lang="en-GB" dirty="0" smtClean="0"/>
              <a:t>As yet no actual box (memory)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 let’s create the memory using </a:t>
            </a:r>
            <a:r>
              <a:rPr lang="en-GB" b="1" dirty="0" smtClean="0"/>
              <a:t>new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772816"/>
            <a:ext cx="3071834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class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 smtClean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 smtClean="0"/>
              <a:t>= 5;  </a:t>
            </a:r>
            <a:r>
              <a:rPr lang="en-US" dirty="0" smtClean="0">
                <a:solidFill>
                  <a:srgbClr val="00B050"/>
                </a:solidFill>
              </a:rPr>
              <a:t>//start at 5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//how far down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speed</a:t>
            </a:r>
            <a:r>
              <a:rPr lang="en-US" dirty="0" smtClean="0">
                <a:latin typeface="+mn-lt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//how fast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 smtClean="0">
                <a:latin typeface="+mn-lt"/>
              </a:rPr>
              <a:t> b1,b2;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b1 = </a:t>
            </a:r>
            <a:r>
              <a:rPr lang="en-GB" b="1" dirty="0" smtClean="0"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Motorbike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</a:t>
            </a:r>
            <a:r>
              <a:rPr lang="en-GB" dirty="0" smtClean="0"/>
              <a:t>   b1.y = 50;</a:t>
            </a:r>
            <a:endParaRPr lang="en-GB" dirty="0" smtClean="0">
              <a:latin typeface="+mn-lt"/>
            </a:endParaRP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b2 = </a:t>
            </a:r>
            <a:r>
              <a:rPr lang="en-GB" b="1" dirty="0" smtClean="0"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Motorbike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</a:t>
            </a:r>
            <a:r>
              <a:rPr lang="en-GB" dirty="0" smtClean="0"/>
              <a:t>   b2.y = 70;</a:t>
            </a: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 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80927" y="5365306"/>
            <a:ext cx="792088" cy="1340714"/>
            <a:chOff x="3180927" y="5365306"/>
            <a:chExt cx="792088" cy="1340714"/>
          </a:xfrm>
        </p:grpSpPr>
        <p:sp>
          <p:nvSpPr>
            <p:cNvPr id="6" name="Cube 5"/>
            <p:cNvSpPr/>
            <p:nvPr/>
          </p:nvSpPr>
          <p:spPr>
            <a:xfrm>
              <a:off x="3180927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3848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48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40790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433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6986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94743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b1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98799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4910260" y="5365306"/>
            <a:ext cx="792088" cy="1340714"/>
            <a:chOff x="4910260" y="5365306"/>
            <a:chExt cx="792088" cy="1340714"/>
          </a:xfrm>
        </p:grpSpPr>
        <p:sp>
          <p:nvSpPr>
            <p:cNvPr id="17" name="Cube 16"/>
            <p:cNvSpPr/>
            <p:nvPr/>
          </p:nvSpPr>
          <p:spPr>
            <a:xfrm>
              <a:off x="4910260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3181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3181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3181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0123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6766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y:70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6319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4076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b2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28132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243483" y="1198384"/>
            <a:ext cx="1479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colour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82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a 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7826449" cy="2777604"/>
          </a:xfrm>
        </p:spPr>
        <p:txBody>
          <a:bodyPr/>
          <a:lstStyle/>
          <a:p>
            <a:r>
              <a:rPr lang="en-GB" sz="1800" dirty="0" smtClean="0"/>
              <a:t>We could use an existing procedure to draw our motorbikes at a particular place</a:t>
            </a:r>
          </a:p>
          <a:p>
            <a:r>
              <a:rPr lang="en-GB" sz="1800" dirty="0" smtClean="0"/>
              <a:t>What would the line of code be to draw motorbike b1, pass </a:t>
            </a:r>
            <a:r>
              <a:rPr lang="en-GB" sz="1800" b="1" i="1" dirty="0" smtClean="0"/>
              <a:t>30</a:t>
            </a:r>
            <a:r>
              <a:rPr lang="en-GB" sz="1800" dirty="0" smtClean="0"/>
              <a:t> for the size?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Could add   :  </a:t>
            </a:r>
            <a:r>
              <a:rPr lang="en-GB" sz="1800" dirty="0" err="1" smtClean="0">
                <a:solidFill>
                  <a:schemeClr val="accent2"/>
                </a:solidFill>
              </a:rPr>
              <a:t>drawMotorbike</a:t>
            </a:r>
            <a:r>
              <a:rPr lang="en-GB" sz="1800" dirty="0" smtClean="0"/>
              <a:t>(</a:t>
            </a:r>
            <a:r>
              <a:rPr lang="en-GB" sz="1800" dirty="0" smtClean="0">
                <a:solidFill>
                  <a:srgbClr val="FF0000"/>
                </a:solidFill>
              </a:rPr>
              <a:t>b2.x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rgbClr val="FF0000"/>
                </a:solidFill>
              </a:rPr>
              <a:t>b2.y</a:t>
            </a:r>
            <a:r>
              <a:rPr lang="en-GB" sz="1800" dirty="0" smtClean="0"/>
              <a:t>, 30);  </a:t>
            </a:r>
            <a:r>
              <a:rPr lang="en-GB" sz="1800" dirty="0" smtClean="0">
                <a:solidFill>
                  <a:srgbClr val="00B050"/>
                </a:solidFill>
              </a:rPr>
              <a:t>//draw 2</a:t>
            </a:r>
            <a:r>
              <a:rPr lang="en-GB" sz="1800" baseline="30000" dirty="0" smtClean="0">
                <a:solidFill>
                  <a:srgbClr val="00B050"/>
                </a:solidFill>
              </a:rPr>
              <a:t>nd</a:t>
            </a:r>
            <a:r>
              <a:rPr lang="en-GB" sz="1800" dirty="0" smtClean="0">
                <a:solidFill>
                  <a:srgbClr val="00B050"/>
                </a:solidFill>
              </a:rPr>
              <a:t> bike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Better to have the </a:t>
            </a:r>
            <a:r>
              <a:rPr lang="en-GB" sz="1800" dirty="0" smtClean="0"/>
              <a:t>Motorbike </a:t>
            </a:r>
            <a:r>
              <a:rPr lang="en-GB" sz="1800" dirty="0" smtClean="0"/>
              <a:t>take care of its own drawing (behaviours)</a:t>
            </a:r>
          </a:p>
          <a:p>
            <a:r>
              <a:rPr lang="en-GB" sz="1800" dirty="0" smtClean="0"/>
              <a:t>Example  </a:t>
            </a:r>
            <a:r>
              <a:rPr lang="en-GB" sz="1800" dirty="0" smtClean="0">
                <a:solidFill>
                  <a:schemeClr val="tx1"/>
                </a:solidFill>
              </a:rPr>
              <a:t>b1</a:t>
            </a:r>
            <a:r>
              <a:rPr lang="en-GB" sz="1800" dirty="0" smtClean="0"/>
              <a:t>.</a:t>
            </a:r>
            <a:r>
              <a:rPr lang="en-GB" sz="1800" dirty="0" smtClean="0">
                <a:solidFill>
                  <a:schemeClr val="accent2"/>
                </a:solidFill>
              </a:rPr>
              <a:t>render()</a:t>
            </a:r>
            <a:r>
              <a:rPr lang="en-GB" sz="1800" dirty="0" smtClean="0"/>
              <a:t>;      would draw bike b1, in b1’s current position</a:t>
            </a:r>
          </a:p>
          <a:p>
            <a:pPr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	      </a:t>
            </a:r>
            <a:r>
              <a:rPr lang="en-GB" sz="1800" dirty="0" smtClean="0">
                <a:solidFill>
                  <a:schemeClr val="tx1"/>
                </a:solidFill>
              </a:rPr>
              <a:t>b2</a:t>
            </a:r>
            <a:r>
              <a:rPr lang="en-GB" sz="1800" dirty="0" smtClean="0"/>
              <a:t>.</a:t>
            </a:r>
            <a:r>
              <a:rPr lang="en-GB" sz="1800" dirty="0" smtClean="0">
                <a:solidFill>
                  <a:schemeClr val="accent2"/>
                </a:solidFill>
              </a:rPr>
              <a:t>render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r>
              <a:rPr lang="en-GB" sz="1800" dirty="0"/>
              <a:t>;      would draw bike </a:t>
            </a:r>
            <a:r>
              <a:rPr lang="en-GB" sz="1800" dirty="0" smtClean="0"/>
              <a:t>b2, </a:t>
            </a:r>
            <a:r>
              <a:rPr lang="en-GB" sz="1800" dirty="0"/>
              <a:t>in </a:t>
            </a:r>
            <a:r>
              <a:rPr lang="en-GB" sz="1800" dirty="0" smtClean="0"/>
              <a:t>b2’s </a:t>
            </a:r>
            <a:r>
              <a:rPr lang="en-GB" sz="1800" dirty="0"/>
              <a:t>current position</a:t>
            </a:r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4456067" y="4653136"/>
            <a:ext cx="437423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>
                <a:solidFill>
                  <a:srgbClr val="0070C0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smtClean="0"/>
              <a:t>size)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float </a:t>
            </a:r>
            <a:r>
              <a:rPr lang="en-GB" dirty="0" err="1"/>
              <a:t>wheelHeight</a:t>
            </a:r>
            <a:r>
              <a:rPr lang="en-GB" dirty="0"/>
              <a:t> = size/3;</a:t>
            </a:r>
          </a:p>
          <a:p>
            <a:r>
              <a:rPr lang="en-GB" dirty="0" smtClean="0"/>
              <a:t>   triangle(</a:t>
            </a:r>
            <a:r>
              <a:rPr lang="en-GB" dirty="0" err="1" smtClean="0"/>
              <a:t>x,y,x+size,y,x+size</a:t>
            </a:r>
            <a:r>
              <a:rPr lang="en-GB" dirty="0" smtClean="0"/>
              <a:t>/2,y-size/2</a:t>
            </a:r>
            <a:r>
              <a:rPr lang="en-GB" dirty="0"/>
              <a:t>);  </a:t>
            </a:r>
          </a:p>
          <a:p>
            <a:r>
              <a:rPr lang="en-GB" dirty="0" smtClean="0"/>
              <a:t>   ellipse(</a:t>
            </a:r>
            <a:r>
              <a:rPr lang="en-GB" dirty="0" err="1" smtClean="0"/>
              <a:t>x,y,wheelHeight,wheelHeight</a:t>
            </a:r>
            <a:r>
              <a:rPr lang="en-GB" dirty="0"/>
              <a:t>);</a:t>
            </a:r>
          </a:p>
          <a:p>
            <a:r>
              <a:rPr lang="en-GB" dirty="0"/>
              <a:t>   ellipse(</a:t>
            </a:r>
            <a:r>
              <a:rPr lang="en-GB" dirty="0" err="1"/>
              <a:t>x+size,y,wheelHeight,wheelHeight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991" y="4637453"/>
            <a:ext cx="352839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void draw()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background(125);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>
                <a:solidFill>
                  <a:schemeClr val="accent2"/>
                </a:solidFill>
              </a:rPr>
              <a:t>drawMotorbike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</a:rPr>
              <a:t>b1.x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b1.y</a:t>
            </a:r>
            <a:r>
              <a:rPr lang="en-GB" dirty="0" smtClean="0"/>
              <a:t>, 30);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3693469"/>
            <a:ext cx="15010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position stored in </a:t>
            </a:r>
          </a:p>
          <a:p>
            <a:r>
              <a:rPr lang="en-GB" sz="1400" dirty="0" smtClean="0"/>
              <a:t>object anyway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7676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 far Class information consists of</a:t>
            </a:r>
          </a:p>
          <a:p>
            <a:pPr lvl="1"/>
            <a:r>
              <a:rPr lang="en-GB" dirty="0" smtClean="0"/>
              <a:t> where it is and direction </a:t>
            </a:r>
            <a:r>
              <a:rPr lang="en-GB" dirty="0" smtClean="0">
                <a:solidFill>
                  <a:schemeClr val="tx2"/>
                </a:solidFill>
              </a:rPr>
              <a:t>information</a:t>
            </a:r>
          </a:p>
          <a:p>
            <a:pPr lvl="1"/>
            <a:r>
              <a:rPr lang="en-GB" dirty="0" smtClean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</a:t>
            </a:r>
            <a:r>
              <a:rPr lang="en-GB" b="1" i="1" dirty="0" smtClean="0">
                <a:solidFill>
                  <a:srgbClr val="FF0000"/>
                </a:solidFill>
              </a:rPr>
              <a:t>embers</a:t>
            </a:r>
          </a:p>
          <a:p>
            <a:r>
              <a:rPr lang="en-GB" i="1" dirty="0" smtClean="0"/>
              <a:t>Member, </a:t>
            </a:r>
            <a:r>
              <a:rPr lang="en-GB" dirty="0" smtClean="0"/>
              <a:t>an attribute of a class containing a value</a:t>
            </a:r>
          </a:p>
          <a:p>
            <a:r>
              <a:rPr lang="en-GB" dirty="0" smtClean="0"/>
              <a:t>We can also add </a:t>
            </a:r>
            <a:r>
              <a:rPr lang="en-GB" b="1" dirty="0" smtClean="0"/>
              <a:t>Procedures</a:t>
            </a:r>
            <a:r>
              <a:rPr lang="en-GB" dirty="0" smtClean="0"/>
              <a:t> &amp; </a:t>
            </a:r>
            <a:r>
              <a:rPr lang="en-GB" b="1" dirty="0" smtClean="0"/>
              <a:t>Functions</a:t>
            </a:r>
            <a:r>
              <a:rPr lang="en-GB" dirty="0" smtClean="0"/>
              <a:t> to Class descriptions</a:t>
            </a:r>
          </a:p>
          <a:p>
            <a:pPr lvl="1"/>
            <a:r>
              <a:rPr lang="en-GB" dirty="0" smtClean="0"/>
              <a:t>Called </a:t>
            </a:r>
            <a:r>
              <a:rPr lang="en-GB" b="1" i="1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GB" dirty="0" smtClean="0"/>
              <a:t>Methods are functions (or Procedures) which tell a class </a:t>
            </a:r>
            <a:r>
              <a:rPr lang="en-GB" dirty="0" smtClean="0">
                <a:solidFill>
                  <a:srgbClr val="0070C0"/>
                </a:solidFill>
              </a:rPr>
              <a:t>how to behave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/>
              <a:t>E.g.  Draw itself – render</a:t>
            </a:r>
          </a:p>
          <a:p>
            <a:r>
              <a:rPr lang="en-GB" dirty="0" smtClean="0"/>
              <a:t>The class contains all the information about itself already</a:t>
            </a:r>
          </a:p>
          <a:p>
            <a:r>
              <a:rPr lang="en-GB" dirty="0" smtClean="0"/>
              <a:t>Makes sense to use it directly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0cc944f-dc82-437c-8def-f7e3824c3950"/>
</p:tagLst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13472</TotalTime>
  <Words>1456</Words>
  <Application>Microsoft Office PowerPoint</Application>
  <PresentationFormat>On-screen Show (4:3)</PresentationFormat>
  <Paragraphs>351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Times New Roman</vt:lpstr>
      <vt:lpstr>ヒラギノ角ゴ ProN W3</vt:lpstr>
      <vt:lpstr>ヒラギノ角ゴ ProN W6</vt:lpstr>
      <vt:lpstr>1_Default - Title Slide</vt:lpstr>
      <vt:lpstr>Default - Title Slide</vt:lpstr>
      <vt:lpstr>Objects</vt:lpstr>
      <vt:lpstr>Learning Objectives</vt:lpstr>
      <vt:lpstr>Animating Multiple Objects</vt:lpstr>
      <vt:lpstr>Introduction to a Class</vt:lpstr>
      <vt:lpstr>Using the Sprite Class</vt:lpstr>
      <vt:lpstr>Simple Class</vt:lpstr>
      <vt:lpstr>Class motorbike</vt:lpstr>
      <vt:lpstr>Drawing a bike</vt:lpstr>
      <vt:lpstr>Adding Methods</vt:lpstr>
      <vt:lpstr>Render Method</vt:lpstr>
      <vt:lpstr>Move Method</vt:lpstr>
      <vt:lpstr>Constructors</vt:lpstr>
      <vt:lpstr>Example Constructor</vt:lpstr>
      <vt:lpstr>Function Methods</vt:lpstr>
      <vt:lpstr>Finished function method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243</cp:revision>
  <cp:lastPrinted>1996-11-03T19:01:40Z</cp:lastPrinted>
  <dcterms:created xsi:type="dcterms:W3CDTF">1996-09-15T14:55:10Z</dcterms:created>
  <dcterms:modified xsi:type="dcterms:W3CDTF">2021-10-08T14:11:10Z</dcterms:modified>
</cp:coreProperties>
</file>